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5" r:id="rId2"/>
    <p:sldMasterId id="2147483733" r:id="rId3"/>
  </p:sldMasterIdLst>
  <p:notesMasterIdLst>
    <p:notesMasterId r:id="rId14"/>
  </p:notesMasterIdLst>
  <p:sldIdLst>
    <p:sldId id="262" r:id="rId4"/>
    <p:sldId id="263" r:id="rId5"/>
    <p:sldId id="272" r:id="rId6"/>
    <p:sldId id="476" r:id="rId7"/>
    <p:sldId id="266" r:id="rId8"/>
    <p:sldId id="267" r:id="rId9"/>
    <p:sldId id="274" r:id="rId10"/>
    <p:sldId id="466" r:id="rId11"/>
    <p:sldId id="271"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Hjälte Emma" initials="HE" lastIdx="6" clrIdx="0">
    <p:extLst>
      <p:ext uri="{19B8F6BF-5375-455C-9EA6-DF929625EA0E}">
        <p15:presenceInfo xmlns:p15="http://schemas.microsoft.com/office/powerpoint/2012/main" userId="S-1-5-21-3333221951-3734500458-1540040394-2836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22E"/>
    <a:srgbClr val="9D1E52"/>
    <a:srgbClr val="FB575C"/>
    <a:srgbClr val="D47800"/>
    <a:srgbClr val="092D59"/>
    <a:srgbClr val="4D648A"/>
    <a:srgbClr val="2A6C81"/>
    <a:srgbClr val="BCC811"/>
    <a:srgbClr val="817D0F"/>
    <a:srgbClr val="92A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5668" autoAdjust="0"/>
  </p:normalViewPr>
  <p:slideViewPr>
    <p:cSldViewPr snapToGrid="0">
      <p:cViewPr varScale="1">
        <p:scale>
          <a:sx n="65" d="100"/>
          <a:sy n="65" d="100"/>
        </p:scale>
        <p:origin x="608"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SC2\AppData\Local\Microsoft\Windows\INetCache\Content.Outlook\FHGZ5DAJ\Kapitel1_Livsvillkor_del2b.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tx1"/>
              </a:solidFill>
            </a:ln>
            <a:effectLst/>
          </c:spPr>
          <c:invertIfNegative val="0"/>
          <c:dPt>
            <c:idx val="0"/>
            <c:invertIfNegative val="0"/>
            <c:bubble3D val="0"/>
            <c:spPr>
              <a:solidFill>
                <a:srgbClr val="4D648A"/>
              </a:solidFill>
              <a:ln>
                <a:solidFill>
                  <a:schemeClr val="tx1"/>
                </a:solidFill>
              </a:ln>
              <a:effectLst/>
            </c:spPr>
            <c:extLst>
              <c:ext xmlns:c16="http://schemas.microsoft.com/office/drawing/2014/chart" uri="{C3380CC4-5D6E-409C-BE32-E72D297353CC}">
                <c16:uniqueId val="{00000000-E691-4629-9CC2-1A560AB0A31F}"/>
              </c:ext>
            </c:extLst>
          </c:dPt>
          <c:dPt>
            <c:idx val="1"/>
            <c:invertIfNegative val="0"/>
            <c:bubble3D val="0"/>
            <c:spPr>
              <a:solidFill>
                <a:srgbClr val="4D648A"/>
              </a:solidFill>
              <a:ln>
                <a:solidFill>
                  <a:schemeClr val="tx1"/>
                </a:solidFill>
              </a:ln>
              <a:effectLst/>
            </c:spPr>
            <c:extLst>
              <c:ext xmlns:c16="http://schemas.microsoft.com/office/drawing/2014/chart" uri="{C3380CC4-5D6E-409C-BE32-E72D297353CC}">
                <c16:uniqueId val="{00000002-E691-4629-9CC2-1A560AB0A31F}"/>
              </c:ext>
            </c:extLst>
          </c:dPt>
          <c:dPt>
            <c:idx val="2"/>
            <c:invertIfNegative val="0"/>
            <c:bubble3D val="0"/>
            <c:spPr>
              <a:solidFill>
                <a:srgbClr val="4D648A"/>
              </a:solidFill>
              <a:ln>
                <a:solidFill>
                  <a:schemeClr val="tx1"/>
                </a:solidFill>
              </a:ln>
              <a:effectLst/>
            </c:spPr>
            <c:extLst>
              <c:ext xmlns:c16="http://schemas.microsoft.com/office/drawing/2014/chart" uri="{C3380CC4-5D6E-409C-BE32-E72D297353CC}">
                <c16:uniqueId val="{00000008-D25D-4C7F-B7DF-5779F9231AA1}"/>
              </c:ext>
            </c:extLst>
          </c:dPt>
          <c:dPt>
            <c:idx val="3"/>
            <c:invertIfNegative val="0"/>
            <c:bubble3D val="0"/>
            <c:spPr>
              <a:solidFill>
                <a:srgbClr val="9FC7CB"/>
              </a:solidFill>
              <a:ln>
                <a:solidFill>
                  <a:schemeClr val="tx1"/>
                </a:solidFill>
              </a:ln>
              <a:effectLst/>
            </c:spPr>
            <c:extLst>
              <c:ext xmlns:c16="http://schemas.microsoft.com/office/drawing/2014/chart" uri="{C3380CC4-5D6E-409C-BE32-E72D297353CC}">
                <c16:uniqueId val="{00000001-E691-4629-9CC2-1A560AB0A31F}"/>
              </c:ext>
            </c:extLst>
          </c:dPt>
          <c:dPt>
            <c:idx val="4"/>
            <c:invertIfNegative val="0"/>
            <c:bubble3D val="0"/>
            <c:spPr>
              <a:solidFill>
                <a:srgbClr val="9FC7CB"/>
              </a:solidFill>
              <a:ln>
                <a:solidFill>
                  <a:schemeClr val="tx1"/>
                </a:solidFill>
              </a:ln>
              <a:effectLst/>
            </c:spPr>
            <c:extLst>
              <c:ext xmlns:c16="http://schemas.microsoft.com/office/drawing/2014/chart" uri="{C3380CC4-5D6E-409C-BE32-E72D297353CC}">
                <c16:uniqueId val="{00000003-E691-4629-9CC2-1A560AB0A31F}"/>
              </c:ext>
            </c:extLst>
          </c:dPt>
          <c:dPt>
            <c:idx val="5"/>
            <c:invertIfNegative val="0"/>
            <c:bubble3D val="0"/>
            <c:spPr>
              <a:solidFill>
                <a:srgbClr val="9FC7CB"/>
              </a:solidFill>
              <a:ln>
                <a:solidFill>
                  <a:schemeClr val="tx1"/>
                </a:solidFill>
              </a:ln>
              <a:effectLst/>
            </c:spPr>
            <c:extLst>
              <c:ext xmlns:c16="http://schemas.microsoft.com/office/drawing/2014/chart" uri="{C3380CC4-5D6E-409C-BE32-E72D297353CC}">
                <c16:uniqueId val="{00000009-D25D-4C7F-B7DF-5779F9231AA1}"/>
              </c:ext>
            </c:extLst>
          </c:dPt>
          <c:cat>
            <c:multiLvlStrRef>
              <c:f>'Fig1.13'!$E$53:$J$54</c:f>
              <c:multiLvlStrCache>
                <c:ptCount val="6"/>
                <c:lvl>
                  <c:pt idx="0">
                    <c:v>Förgymnasial</c:v>
                  </c:pt>
                  <c:pt idx="1">
                    <c:v>Gymnasial</c:v>
                  </c:pt>
                  <c:pt idx="2">
                    <c:v>Eftergymnasial</c:v>
                  </c:pt>
                  <c:pt idx="3">
                    <c:v>Förgymnasial</c:v>
                  </c:pt>
                  <c:pt idx="4">
                    <c:v>Gymnasial</c:v>
                  </c:pt>
                  <c:pt idx="5">
                    <c:v>Eftergymnasial</c:v>
                  </c:pt>
                </c:lvl>
                <c:lvl>
                  <c:pt idx="0">
                    <c:v>Kvinnor</c:v>
                  </c:pt>
                  <c:pt idx="3">
                    <c:v>Män</c:v>
                  </c:pt>
                </c:lvl>
              </c:multiLvlStrCache>
            </c:multiLvlStrRef>
          </c:cat>
          <c:val>
            <c:numRef>
              <c:f>'Fig1.13'!$E$55:$J$55</c:f>
              <c:numCache>
                <c:formatCode>0.00</c:formatCode>
                <c:ptCount val="6"/>
                <c:pt idx="0">
                  <c:v>52.28</c:v>
                </c:pt>
                <c:pt idx="1">
                  <c:v>55.04</c:v>
                </c:pt>
                <c:pt idx="2">
                  <c:v>57.61</c:v>
                </c:pt>
                <c:pt idx="3">
                  <c:v>49.17</c:v>
                </c:pt>
                <c:pt idx="4">
                  <c:v>51.74</c:v>
                </c:pt>
                <c:pt idx="5">
                  <c:v>54.48</c:v>
                </c:pt>
              </c:numCache>
            </c:numRef>
          </c:val>
          <c:extLst>
            <c:ext xmlns:c16="http://schemas.microsoft.com/office/drawing/2014/chart" uri="{C3380CC4-5D6E-409C-BE32-E72D297353CC}">
              <c16:uniqueId val="{00000000-D069-4982-BF24-642079410A85}"/>
            </c:ext>
          </c:extLst>
        </c:ser>
        <c:dLbls>
          <c:showLegendKey val="0"/>
          <c:showVal val="0"/>
          <c:showCatName val="0"/>
          <c:showSerName val="0"/>
          <c:showPercent val="0"/>
          <c:showBubbleSize val="0"/>
        </c:dLbls>
        <c:gapWidth val="219"/>
        <c:overlap val="-27"/>
        <c:axId val="439612768"/>
        <c:axId val="439611784"/>
      </c:barChart>
      <c:catAx>
        <c:axId val="4396127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sv-SE"/>
          </a:p>
        </c:txPr>
        <c:crossAx val="439611784"/>
        <c:crosses val="autoZero"/>
        <c:auto val="1"/>
        <c:lblAlgn val="ctr"/>
        <c:lblOffset val="100"/>
        <c:noMultiLvlLbl val="0"/>
      </c:catAx>
      <c:valAx>
        <c:axId val="4396117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sv-SE"/>
          </a:p>
        </c:txPr>
        <c:crossAx val="4396127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583A1-4ACA-4E6C-AB4E-51B408D312DD}" type="datetimeFigureOut">
              <a:rPr lang="sv-SE" smtClean="0"/>
              <a:t>2023-12-08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1684E-B18B-418F-8D8E-D1C66C84DA48}" type="slidenum">
              <a:rPr lang="sv-SE" smtClean="0"/>
              <a:t>‹#›</a:t>
            </a:fld>
            <a:endParaRPr lang="sv-SE"/>
          </a:p>
        </p:txBody>
      </p:sp>
    </p:spTree>
    <p:extLst>
      <p:ext uri="{BB962C8B-B14F-4D97-AF65-F5344CB8AC3E}">
        <p14:creationId xmlns:p14="http://schemas.microsoft.com/office/powerpoint/2010/main" val="214816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Det</a:t>
            </a:r>
            <a:r>
              <a:rPr lang="sv-SE" sz="1100" baseline="0" dirty="0"/>
              <a:t> här bildspelet tar upp följande delar:</a:t>
            </a:r>
          </a:p>
          <a:p>
            <a:pPr marL="171450" indent="-171450">
              <a:buFont typeface="Arial" panose="020B0604020202020204" pitchFamily="34" charset="0"/>
              <a:buChar char="•"/>
            </a:pPr>
            <a:r>
              <a:rPr lang="sv-SE" sz="1100" dirty="0"/>
              <a:t>Några</a:t>
            </a:r>
            <a:r>
              <a:rPr lang="sv-SE" sz="1100" baseline="0" dirty="0"/>
              <a:t> grundläggande d</a:t>
            </a:r>
            <a:r>
              <a:rPr lang="sv-SE" sz="1100" dirty="0"/>
              <a:t>efinitioner rörande hälsa och folkhälsa</a:t>
            </a:r>
          </a:p>
          <a:p>
            <a:pPr marL="171450" indent="-171450">
              <a:buFont typeface="Arial" panose="020B0604020202020204" pitchFamily="34" charset="0"/>
              <a:buChar char="•"/>
            </a:pPr>
            <a:r>
              <a:rPr lang="sv-SE" sz="1100" dirty="0"/>
              <a:t>Hälsans utveckling över tid, internationellt och</a:t>
            </a:r>
            <a:r>
              <a:rPr lang="sv-SE" sz="1100" baseline="0" dirty="0"/>
              <a:t> i Sverige</a:t>
            </a:r>
            <a:endParaRPr lang="sv-SE" sz="1100" dirty="0"/>
          </a:p>
          <a:p>
            <a:pPr marL="171450" indent="-171450">
              <a:buFont typeface="Arial" panose="020B0604020202020204" pitchFamily="34" charset="0"/>
              <a:buChar char="•"/>
            </a:pPr>
            <a:r>
              <a:rPr lang="sv-SE" sz="1100" dirty="0"/>
              <a:t>Vår</a:t>
            </a:r>
            <a:r>
              <a:rPr lang="sv-SE" sz="1100" baseline="0" dirty="0"/>
              <a:t> tids</a:t>
            </a:r>
            <a:r>
              <a:rPr lang="sv-SE" sz="1100" dirty="0"/>
              <a:t> stora hälsoutmaningar</a:t>
            </a:r>
          </a:p>
          <a:p>
            <a:pPr marL="171450" indent="-171450">
              <a:buFont typeface="Arial" panose="020B0604020202020204" pitchFamily="34" charset="0"/>
              <a:buChar char="•"/>
            </a:pPr>
            <a:r>
              <a:rPr lang="sv-SE" sz="1100" dirty="0"/>
              <a:t>Hur hälsa och ohälsa fördelar sig i befolkningen</a:t>
            </a:r>
          </a:p>
          <a:p>
            <a:pPr marL="171450" indent="-171450">
              <a:buFont typeface="Arial" panose="020B0604020202020204" pitchFamily="34" charset="0"/>
              <a:buChar char="•"/>
            </a:pPr>
            <a:r>
              <a:rPr lang="sv-SE" sz="1100" dirty="0"/>
              <a:t>Hälsans bestämningsfaktorer, dvs vilka</a:t>
            </a:r>
            <a:r>
              <a:rPr lang="sv-SE" sz="1100" baseline="0" dirty="0"/>
              <a:t> faktorer som avgör utvecklingen av hälsa och ohälsa</a:t>
            </a:r>
            <a:endParaRPr lang="sv-SE" sz="1100" dirty="0"/>
          </a:p>
          <a:p>
            <a:pPr marL="171450" indent="-171450">
              <a:buFont typeface="Arial" panose="020B0604020202020204" pitchFamily="34" charset="0"/>
              <a:buChar char="•"/>
            </a:pPr>
            <a:r>
              <a:rPr lang="sv-SE" sz="1100" dirty="0"/>
              <a:t>Sedan lyfts en del grundläggande begrepp och</a:t>
            </a:r>
            <a:r>
              <a:rPr lang="sv-SE" sz="1100" baseline="0" dirty="0"/>
              <a:t> modeller för hur f</a:t>
            </a:r>
            <a:r>
              <a:rPr lang="sv-SE" sz="1100" dirty="0"/>
              <a:t>olkhälsoarbete bedrivs, dvs hur vi kan förbättra folkhälsan och öka jämlikheten i hälsa</a:t>
            </a:r>
          </a:p>
          <a:p>
            <a:pPr marL="171450" indent="-171450">
              <a:buFont typeface="Arial" panose="020B0604020202020204" pitchFamily="34" charset="0"/>
              <a:buChar char="•"/>
            </a:pPr>
            <a:r>
              <a:rPr lang="sv-SE" sz="1100" dirty="0"/>
              <a:t>Avslutningsvis</a:t>
            </a:r>
            <a:r>
              <a:rPr lang="sv-SE" sz="1100" baseline="0" dirty="0"/>
              <a:t> lyfts några viktiga ramverk, inklusive länets folkhälsostrategi och de förslag på insatser som lyfts fram i den</a:t>
            </a:r>
            <a:endParaRPr lang="sv-SE" sz="1100" dirty="0"/>
          </a:p>
          <a:p>
            <a:endParaRPr lang="sv-SE" dirty="0"/>
          </a:p>
        </p:txBody>
      </p:sp>
      <p:sp>
        <p:nvSpPr>
          <p:cNvPr id="4" name="Platshållare för bildnummer 3"/>
          <p:cNvSpPr>
            <a:spLocks noGrp="1"/>
          </p:cNvSpPr>
          <p:nvPr>
            <p:ph type="sldNum" sz="quarter" idx="10"/>
          </p:nvPr>
        </p:nvSpPr>
        <p:spPr/>
        <p:txBody>
          <a:bodyPr/>
          <a:lstStyle/>
          <a:p>
            <a:fld id="{5DB51114-98AE-4FA9-8AFD-C4B697BC0156}" type="slidenum">
              <a:rPr lang="sv-SE" smtClean="0"/>
              <a:t>1</a:t>
            </a:fld>
            <a:endParaRPr lang="sv-SE" dirty="0"/>
          </a:p>
        </p:txBody>
      </p:sp>
    </p:spTree>
    <p:extLst>
      <p:ext uri="{BB962C8B-B14F-4D97-AF65-F5344CB8AC3E}">
        <p14:creationId xmlns:p14="http://schemas.microsoft.com/office/powerpoint/2010/main" val="2952644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DB51114-98AE-4FA9-8AFD-C4B697BC0156}" type="slidenum">
              <a:rPr lang="sv-SE" smtClean="0"/>
              <a:t>10</a:t>
            </a:fld>
            <a:endParaRPr lang="sv-SE"/>
          </a:p>
        </p:txBody>
      </p:sp>
    </p:spTree>
    <p:extLst>
      <p:ext uri="{BB962C8B-B14F-4D97-AF65-F5344CB8AC3E}">
        <p14:creationId xmlns:p14="http://schemas.microsoft.com/office/powerpoint/2010/main" val="2505208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i="1" baseline="0" dirty="0"/>
              <a:t>Hälsa</a:t>
            </a:r>
            <a:r>
              <a:rPr lang="sv-SE" sz="1100" baseline="0" dirty="0"/>
              <a:t> (definition i bild, klicka fram) handlar alltså inte enbart om att vara frisk eller sjuk, utan </a:t>
            </a:r>
            <a:r>
              <a:rPr lang="sv-SE" sz="1100" baseline="0" dirty="0" err="1"/>
              <a:t>WHO’s</a:t>
            </a:r>
            <a:r>
              <a:rPr lang="sv-SE" sz="1100" baseline="0" dirty="0"/>
              <a:t> definition belyser vikten av välbefinnande.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1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i="1" baseline="0" dirty="0"/>
              <a:t>Folkhälsa (klicka fram) </a:t>
            </a:r>
            <a:r>
              <a:rPr lang="sv-SE" sz="1100" i="0" baseline="0" dirty="0"/>
              <a:t>är ett samlingsbegrepp för hälsa och ohälsa i befolkningen.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i="0" baseline="0" dirty="0"/>
              <a:t>Folkhälsa handlar både om nivån i befolkningen tex. medellivslängd i befolkningen men också fördelningen/skillnaden i hälsa mellan olika grupper (tex. socioekonomi, sexuell läggning, funktionsnedsättning, etnicitet).</a:t>
            </a:r>
            <a:endParaRPr lang="sv-SE" sz="1100" baseline="0" dirty="0"/>
          </a:p>
          <a:p>
            <a:pPr marL="171450" indent="-171450">
              <a:buFont typeface="Arial" panose="020B0604020202020204" pitchFamily="34" charset="0"/>
              <a:buChar char="•"/>
            </a:pPr>
            <a:endParaRPr lang="sv-SE" sz="1100" dirty="0"/>
          </a:p>
          <a:p>
            <a:pPr marL="171450" indent="-171450">
              <a:buFont typeface="Arial" panose="020B0604020202020204" pitchFamily="34" charset="0"/>
              <a:buChar char="•"/>
            </a:pPr>
            <a:r>
              <a:rPr lang="sv-SE" sz="1100" dirty="0">
                <a:solidFill>
                  <a:prstClr val="black"/>
                </a:solidFill>
                <a:cs typeface="Garamond"/>
              </a:rPr>
              <a:t>Det</a:t>
            </a:r>
            <a:r>
              <a:rPr lang="sv-SE" sz="1100" baseline="0" dirty="0">
                <a:solidFill>
                  <a:prstClr val="black"/>
                </a:solidFill>
                <a:cs typeface="Garamond"/>
              </a:rPr>
              <a:t> av r</a:t>
            </a:r>
            <a:r>
              <a:rPr lang="sv-SE" sz="1100" dirty="0">
                <a:solidFill>
                  <a:prstClr val="black"/>
                </a:solidFill>
                <a:cs typeface="Garamond"/>
              </a:rPr>
              <a:t>iksdagen beslutade folkhälsopolitiska målet 2018 är att skapa… (se bild). </a:t>
            </a:r>
          </a:p>
          <a:p>
            <a:pPr marL="171450" indent="-171450">
              <a:buFont typeface="Arial" panose="020B0604020202020204" pitchFamily="34" charset="0"/>
              <a:buChar char="•"/>
            </a:pPr>
            <a:r>
              <a:rPr lang="sv-SE" sz="1100" dirty="0">
                <a:solidFill>
                  <a:prstClr val="black"/>
                </a:solidFill>
                <a:cs typeface="Garamond"/>
              </a:rPr>
              <a:t>Med</a:t>
            </a:r>
            <a:r>
              <a:rPr lang="sv-SE" sz="1100" baseline="0" dirty="0">
                <a:solidFill>
                  <a:prstClr val="black"/>
                </a:solidFill>
                <a:cs typeface="Garamond"/>
              </a:rPr>
              <a:t> ”i</a:t>
            </a:r>
            <a:r>
              <a:rPr lang="sv-SE" sz="1100" dirty="0">
                <a:solidFill>
                  <a:prstClr val="black"/>
                </a:solidFill>
                <a:cs typeface="Garamond"/>
              </a:rPr>
              <a:t>nom en generation” menas 30 år (från 2018). </a:t>
            </a:r>
          </a:p>
          <a:p>
            <a:pPr marL="171450" indent="-171450">
              <a:buFont typeface="Arial" panose="020B0604020202020204" pitchFamily="34" charset="0"/>
              <a:buChar char="•"/>
            </a:pPr>
            <a:endParaRPr lang="sv-SE" sz="1100" dirty="0">
              <a:solidFill>
                <a:prstClr val="black"/>
              </a:solidFill>
            </a:endParaRPr>
          </a:p>
          <a:p>
            <a:pPr marL="0" indent="0">
              <a:buFont typeface="Arial" panose="020B0604020202020204" pitchFamily="34" charset="0"/>
              <a:buNone/>
            </a:pPr>
            <a:r>
              <a:rPr lang="sv-SE" sz="1100" dirty="0">
                <a:solidFill>
                  <a:prstClr val="black"/>
                </a:solidFill>
              </a:rPr>
              <a:t>I ref: WHO=World Health Organisation</a:t>
            </a:r>
            <a:endParaRPr lang="sv-SE" sz="1100" dirty="0"/>
          </a:p>
        </p:txBody>
      </p:sp>
      <p:sp>
        <p:nvSpPr>
          <p:cNvPr id="4" name="Platshållare för bildnummer 3"/>
          <p:cNvSpPr>
            <a:spLocks noGrp="1"/>
          </p:cNvSpPr>
          <p:nvPr>
            <p:ph type="sldNum" sz="quarter" idx="10"/>
          </p:nvPr>
        </p:nvSpPr>
        <p:spPr/>
        <p:txBody>
          <a:bodyPr/>
          <a:lstStyle/>
          <a:p>
            <a:fld id="{5DB51114-98AE-4FA9-8AFD-C4B697BC0156}" type="slidenum">
              <a:rPr lang="sv-SE" smtClean="0"/>
              <a:t>2</a:t>
            </a:fld>
            <a:endParaRPr lang="sv-SE"/>
          </a:p>
        </p:txBody>
      </p:sp>
    </p:spTree>
    <p:extLst>
      <p:ext uri="{BB962C8B-B14F-4D97-AF65-F5344CB8AC3E}">
        <p14:creationId xmlns:p14="http://schemas.microsoft.com/office/powerpoint/2010/main" val="2206203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i="1" kern="1200" dirty="0">
                <a:solidFill>
                  <a:schemeClr val="tx1"/>
                </a:solidFill>
                <a:effectLst/>
                <a:latin typeface="+mn-lt"/>
                <a:ea typeface="+mn-ea"/>
                <a:cs typeface="+mn-cs"/>
              </a:rPr>
              <a:t>Hälsoutvecklingen över tid </a:t>
            </a:r>
            <a:r>
              <a:rPr lang="sv-SE" sz="1100" kern="1200" dirty="0">
                <a:solidFill>
                  <a:schemeClr val="tx1"/>
                </a:solidFill>
                <a:effectLst/>
                <a:latin typeface="+mn-lt"/>
                <a:ea typeface="+mn-ea"/>
                <a:cs typeface="+mn-cs"/>
              </a:rPr>
              <a:t>i Sverige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dirty="0">
                <a:solidFill>
                  <a:schemeClr val="tx1"/>
                </a:solidFill>
                <a:effectLst/>
                <a:latin typeface="+mn-lt"/>
                <a:ea typeface="+mn-ea"/>
                <a:cs typeface="+mn-cs"/>
              </a:rPr>
              <a:t>I</a:t>
            </a:r>
            <a:r>
              <a:rPr lang="sv-SE" sz="1100" kern="1200" baseline="0" dirty="0">
                <a:solidFill>
                  <a:schemeClr val="tx1"/>
                </a:solidFill>
                <a:effectLst/>
                <a:latin typeface="+mn-lt"/>
                <a:ea typeface="+mn-ea"/>
                <a:cs typeface="+mn-cs"/>
              </a:rPr>
              <a:t> slutet av 1700-talet (</a:t>
            </a:r>
            <a:r>
              <a:rPr lang="sv-SE" sz="1100" kern="1200" dirty="0">
                <a:solidFill>
                  <a:schemeClr val="tx1"/>
                </a:solidFill>
                <a:effectLst/>
                <a:latin typeface="+mn-lt"/>
                <a:ea typeface="+mn-ea"/>
                <a:cs typeface="+mn-cs"/>
              </a:rPr>
              <a:t>jordbrukssamhället) överlevde endast 80 % av barnen 5</a:t>
            </a:r>
            <a:r>
              <a:rPr lang="sv-SE" sz="1100" kern="1200" baseline="0" dirty="0">
                <a:solidFill>
                  <a:schemeClr val="tx1"/>
                </a:solidFill>
                <a:effectLst/>
                <a:latin typeface="+mn-lt"/>
                <a:ea typeface="+mn-ea"/>
                <a:cs typeface="+mn-cs"/>
              </a:rPr>
              <a:t> års ålder.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baseline="0" dirty="0">
                <a:solidFill>
                  <a:schemeClr val="tx1"/>
                </a:solidFill>
                <a:effectLst/>
                <a:latin typeface="+mn-lt"/>
                <a:ea typeface="+mn-ea"/>
                <a:cs typeface="+mn-cs"/>
              </a:rPr>
              <a:t>(Klick 1) Under 1800-talet, i takt med industrialisering och urbanisering, förbättrades förutsättningarna för en god folkhälsa i Sverige.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baseline="0" dirty="0">
                <a:solidFill>
                  <a:schemeClr val="tx1"/>
                </a:solidFill>
                <a:effectLst/>
                <a:latin typeface="+mn-lt"/>
                <a:ea typeface="+mn-ea"/>
                <a:cs typeface="+mn-cs"/>
              </a:rPr>
              <a:t>Vi fick (klick 2):</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100" kern="1200" baseline="0" dirty="0">
                <a:solidFill>
                  <a:schemeClr val="tx1"/>
                </a:solidFill>
                <a:effectLst/>
                <a:latin typeface="+mn-lt"/>
                <a:ea typeface="+mn-ea"/>
                <a:cs typeface="+mn-cs"/>
              </a:rPr>
              <a:t>Bättre bostäder och sanitet, med rinnande vatten och välfungerande avloppssystem.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100" kern="1200" baseline="0" dirty="0">
                <a:solidFill>
                  <a:schemeClr val="tx1"/>
                </a:solidFill>
                <a:effectLst/>
                <a:latin typeface="+mn-lt"/>
                <a:ea typeface="+mn-ea"/>
                <a:cs typeface="+mn-cs"/>
              </a:rPr>
              <a:t>Förbättrad nutrition och ökade kunskaper om hygien, tandborstning och smittspridning.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100" kern="1200" baseline="0" dirty="0">
                <a:solidFill>
                  <a:schemeClr val="tx1"/>
                </a:solidFill>
                <a:effectLst/>
                <a:latin typeface="+mn-lt"/>
                <a:ea typeface="+mn-ea"/>
                <a:cs typeface="+mn-cs"/>
              </a:rPr>
              <a:t>Vaccination mot smittkoppor och senare allmänt vaccinationsprogram (1940-talet).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100" kern="1200" baseline="0" dirty="0">
                <a:solidFill>
                  <a:schemeClr val="tx1"/>
                </a:solidFill>
                <a:effectLst/>
                <a:latin typeface="+mn-lt"/>
                <a:ea typeface="+mn-ea"/>
                <a:cs typeface="+mn-cs"/>
              </a:rPr>
              <a:t>Arbetarrörelserna och fackföreningar (från 1850 </a:t>
            </a:r>
            <a:r>
              <a:rPr lang="sv-SE" sz="1100" kern="1200" baseline="0" dirty="0" err="1">
                <a:solidFill>
                  <a:schemeClr val="tx1"/>
                </a:solidFill>
                <a:effectLst/>
                <a:latin typeface="+mn-lt"/>
                <a:ea typeface="+mn-ea"/>
                <a:cs typeface="+mn-cs"/>
              </a:rPr>
              <a:t>resp</a:t>
            </a:r>
            <a:r>
              <a:rPr lang="sv-SE" sz="1100" kern="1200" baseline="0" dirty="0">
                <a:solidFill>
                  <a:schemeClr val="tx1"/>
                </a:solidFill>
                <a:effectLst/>
                <a:latin typeface="+mn-lt"/>
                <a:ea typeface="+mn-ea"/>
                <a:cs typeface="+mn-cs"/>
              </a:rPr>
              <a:t> 70-talet) drev igenom förbättrade arbetsvillkor (exempelvis </a:t>
            </a:r>
            <a:r>
              <a:rPr lang="sv-SE" sz="1100" dirty="0"/>
              <a:t>kollektivavtal</a:t>
            </a:r>
            <a:r>
              <a:rPr lang="sv-SE" sz="1100" baseline="0" dirty="0"/>
              <a:t> med </a:t>
            </a:r>
            <a:r>
              <a:rPr lang="sv-SE" sz="1100" dirty="0"/>
              <a:t>semester,</a:t>
            </a:r>
            <a:r>
              <a:rPr lang="sv-SE" sz="1100" baseline="0" dirty="0"/>
              <a:t> </a:t>
            </a:r>
            <a:r>
              <a:rPr lang="sv-SE" sz="1100" dirty="0"/>
              <a:t>bättre löner, kortare arbetstid</a:t>
            </a:r>
            <a:r>
              <a:rPr lang="sv-SE" sz="1100" baseline="0" dirty="0"/>
              <a:t> </a:t>
            </a:r>
            <a:r>
              <a:rPr lang="sv-SE" sz="1100" baseline="0" dirty="0" err="1"/>
              <a:t>etc</a:t>
            </a:r>
            <a:r>
              <a:rPr lang="sv-SE" sz="1100" baseline="0" dirty="0"/>
              <a:t>) </a:t>
            </a:r>
            <a:r>
              <a:rPr lang="sv-SE" sz="1100" kern="1200" baseline="0" dirty="0">
                <a:solidFill>
                  <a:schemeClr val="tx1"/>
                </a:solidFill>
                <a:effectLst/>
                <a:latin typeface="+mn-lt"/>
                <a:ea typeface="+mn-ea"/>
                <a:cs typeface="+mn-cs"/>
              </a:rPr>
              <a:t>och säkrare arbetsplatser.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100" kern="1200" baseline="0" dirty="0">
                <a:solidFill>
                  <a:schemeClr val="tx1"/>
                </a:solidFill>
                <a:effectLst/>
                <a:latin typeface="+mn-lt"/>
                <a:ea typeface="+mn-ea"/>
                <a:cs typeface="+mn-cs"/>
              </a:rPr>
              <a:t>Allt fler barn som kunde gå i skolan, och så småningom allmän skolplikt som råder idag.</a:t>
            </a:r>
            <a:endParaRPr lang="sv-SE" sz="1100" baseline="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baseline="0" dirty="0">
                <a:solidFill>
                  <a:schemeClr val="tx1"/>
                </a:solidFill>
                <a:effectLst/>
                <a:latin typeface="+mn-lt"/>
                <a:ea typeface="+mn-ea"/>
                <a:cs typeface="+mn-cs"/>
              </a:rPr>
              <a:t>Under 1900-talet togs ännu flera kliv mot förbättrade livsvillkor och hälsa (klick 3):</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100" kern="1200" baseline="0" dirty="0">
                <a:solidFill>
                  <a:schemeClr val="tx1"/>
                </a:solidFill>
                <a:effectLst/>
                <a:latin typeface="+mn-lt"/>
                <a:ea typeface="+mn-ea"/>
                <a:cs typeface="+mn-cs"/>
              </a:rPr>
              <a:t>Arbetet mot ökad jämställdhet tog fart (kvinnlig rösträtt 1921, preventionsmedel riksdagsbeslut om förskola för alla barn 1985).</a:t>
            </a:r>
            <a:endParaRPr lang="sv-SE"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100" kern="1200" baseline="0" dirty="0">
                <a:solidFill>
                  <a:schemeClr val="tx1"/>
                </a:solidFill>
                <a:effectLst/>
                <a:latin typeface="+mn-lt"/>
                <a:ea typeface="+mn-ea"/>
                <a:cs typeface="+mn-cs"/>
              </a:rPr>
              <a:t>Välfärdssystemet har vuxit fram med bl.a. lagstiftande om folktandvård (1938), allmän sjukförsäkring (1955 inkomstrelaterad sjukersättning och subventionerad sjukvård), BVC och MVC, barnbidrag, föräldraförsäkring, folkpension och ersättning vid olycksfall och arbetsskada, assistansersättning mm.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kern="1200" baseline="0" dirty="0">
                <a:solidFill>
                  <a:schemeClr val="tx1"/>
                </a:solidFill>
                <a:effectLst/>
                <a:latin typeface="+mn-lt"/>
                <a:ea typeface="+mn-ea"/>
                <a:cs typeface="+mn-cs"/>
              </a:rPr>
              <a:t>Tack vare den positiva samhällsutvecklingen har medellivslängden i Sverige ökat från tidigare ca 40 år till dagens 81 för män och nästan 85 för kvinnor (se bilden i mitten).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v-SE" sz="1100" kern="1200" baseline="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51114-98AE-4FA9-8AFD-C4B697BC01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346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100" dirty="0"/>
              <a:t>Även om hälsan i Sverige förbättrats tydligt över tid, exempelvis när det gäller förväntad</a:t>
            </a:r>
            <a:r>
              <a:rPr lang="sv-SE" sz="1100" baseline="0" dirty="0"/>
              <a:t> återstående livslängd</a:t>
            </a:r>
            <a:r>
              <a:rPr lang="sv-SE" sz="1100" dirty="0"/>
              <a:t> finns stora </a:t>
            </a:r>
            <a:r>
              <a:rPr lang="sv-SE" sz="1100" i="1" dirty="0"/>
              <a:t>socioekonomiska skillnader.</a:t>
            </a:r>
          </a:p>
          <a:p>
            <a:pPr marL="171450" indent="-171450">
              <a:buFont typeface="Arial" panose="020B0604020202020204" pitchFamily="34" charset="0"/>
              <a:buChar char="•"/>
            </a:pPr>
            <a:r>
              <a:rPr lang="sv-SE" sz="1100" dirty="0"/>
              <a:t>På denna bild, över förväntad återstående livslängd vid 30 års ålder</a:t>
            </a:r>
            <a:r>
              <a:rPr lang="sv-SE" sz="1100" baseline="0" dirty="0"/>
              <a:t> utifrån utbildningsnivå för kvinnor och män </a:t>
            </a:r>
            <a:r>
              <a:rPr lang="sv-SE" sz="1100" dirty="0"/>
              <a:t>kan ni se att det är lägst</a:t>
            </a:r>
            <a:r>
              <a:rPr lang="sv-SE" sz="1100" baseline="0" dirty="0"/>
              <a:t> antal förväntade återstående år för gruppen </a:t>
            </a:r>
            <a:r>
              <a:rPr lang="sv-SE" sz="1100" dirty="0"/>
              <a:t>med förgymnasial utbildning.</a:t>
            </a:r>
          </a:p>
          <a:p>
            <a:pPr marL="171450" indent="-171450">
              <a:buFont typeface="Arial" panose="020B0604020202020204" pitchFamily="34" charset="0"/>
              <a:buChar char="•"/>
            </a:pPr>
            <a:r>
              <a:rPr lang="sv-SE" sz="1100" dirty="0"/>
              <a:t>Men antalet</a:t>
            </a:r>
            <a:r>
              <a:rPr lang="sv-SE" sz="1100" baseline="0" dirty="0"/>
              <a:t> </a:t>
            </a:r>
            <a:r>
              <a:rPr lang="sv-SE" sz="1100" dirty="0"/>
              <a:t>är också lägre i gruppen med gymnasieutbildning jämfört med dem med eftergymnasial utbildning. </a:t>
            </a:r>
          </a:p>
          <a:p>
            <a:pPr marL="171450" indent="-171450">
              <a:buFont typeface="Arial" panose="020B0604020202020204" pitchFamily="34" charset="0"/>
              <a:buChar char="•"/>
            </a:pPr>
            <a:r>
              <a:rPr lang="sv-SE" sz="1100" dirty="0"/>
              <a:t>Denna gradvisa skillnad utifrån socioekonomisk status (dvs utbildningsnivå, inkomst, yrke eller bostadsområde) är det som brukar kallas den </a:t>
            </a:r>
            <a:r>
              <a:rPr lang="sv-SE" sz="1100" i="1" dirty="0"/>
              <a:t>sociala gradienten</a:t>
            </a:r>
            <a:r>
              <a:rPr lang="sv-SE" sz="1100" dirty="0"/>
              <a:t>. </a:t>
            </a:r>
          </a:p>
          <a:p>
            <a:endParaRPr lang="sv-SE" sz="1100" dirty="0"/>
          </a:p>
          <a:p>
            <a:r>
              <a:rPr lang="sv-SE" sz="1100" dirty="0"/>
              <a:t>Källa:</a:t>
            </a:r>
            <a:r>
              <a:rPr lang="sv-SE" sz="1100" baseline="0" dirty="0"/>
              <a:t> SCB= Statistiska Centralbyrån</a:t>
            </a:r>
            <a:endParaRPr lang="sv-SE" sz="11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51114-98AE-4FA9-8AFD-C4B697BC01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604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Vad kan skillnaderna</a:t>
            </a:r>
            <a:r>
              <a:rPr lang="sv-SE" sz="1100" baseline="0" dirty="0"/>
              <a:t> i hälsa bero på? Vilka faktorer påverkar utvecklingen av hälsa och ohälsa? </a:t>
            </a:r>
          </a:p>
          <a:p>
            <a:pPr marL="171450" indent="-171450">
              <a:buFont typeface="Arial" panose="020B0604020202020204" pitchFamily="34" charset="0"/>
              <a:buChar char="•"/>
            </a:pPr>
            <a:r>
              <a:rPr lang="sv-SE" sz="1100" dirty="0"/>
              <a:t>Modellen</a:t>
            </a:r>
            <a:r>
              <a:rPr lang="sv-SE" sz="1100" baseline="0" dirty="0"/>
              <a:t> </a:t>
            </a:r>
            <a:r>
              <a:rPr lang="sv-SE" sz="1100" i="1" baseline="0" dirty="0"/>
              <a:t>Hälsans bestämningsfaktorer </a:t>
            </a:r>
            <a:r>
              <a:rPr lang="sv-SE" sz="1100" baseline="0" dirty="0"/>
              <a:t>visar samspelet mellan samhälle, miljö och individ. </a:t>
            </a:r>
          </a:p>
          <a:p>
            <a:pPr marL="171450" indent="-171450">
              <a:buFont typeface="Arial" panose="020B0604020202020204" pitchFamily="34" charset="0"/>
              <a:buChar char="•"/>
            </a:pPr>
            <a:r>
              <a:rPr lang="sv-SE" sz="1100" baseline="0" dirty="0"/>
              <a:t>De två yttre cirklarna (orangea) markerar de </a:t>
            </a:r>
            <a:r>
              <a:rPr lang="sv-SE" sz="1100" i="1" baseline="0" dirty="0"/>
              <a:t>samhälleliga förutsättningar </a:t>
            </a:r>
            <a:r>
              <a:rPr lang="sv-SE" sz="1100" baseline="0" dirty="0"/>
              <a:t>(ofta politiskt styrda) som starkt inverkar på de mer </a:t>
            </a:r>
            <a:r>
              <a:rPr lang="sv-SE" sz="1100" i="1" baseline="0" dirty="0"/>
              <a:t>individuella bestämningsfaktorerna </a:t>
            </a:r>
            <a:r>
              <a:rPr lang="sv-SE" sz="1100" baseline="0" dirty="0"/>
              <a:t>för hälsa. </a:t>
            </a:r>
          </a:p>
          <a:p>
            <a:pPr marL="171450" indent="-171450">
              <a:buFont typeface="Arial" panose="020B0604020202020204" pitchFamily="34" charset="0"/>
              <a:buChar char="•"/>
            </a:pPr>
            <a:r>
              <a:rPr lang="sv-SE" sz="1100" baseline="0" dirty="0"/>
              <a:t>I de yttre cirklarna lyfts dels samhällsekonomi, lagar och regler, men också de arenor där människor lever, verkar och dör.</a:t>
            </a:r>
          </a:p>
          <a:p>
            <a:pPr marL="171450" indent="-171450">
              <a:buFont typeface="Arial" panose="020B0604020202020204" pitchFamily="34" charset="0"/>
              <a:buChar char="•"/>
            </a:pPr>
            <a:r>
              <a:rPr lang="sv-SE" sz="1100" baseline="0" dirty="0"/>
              <a:t>De fyra grå cirklarna handlar om den individuella socioekonomiska situationen, levnadsvanor och livsstil, socialt sammanhang, och psykologiska resurser som tilltro till den egna förmågan, tillit till samhället och andra, hopp och framtidstro. </a:t>
            </a:r>
          </a:p>
          <a:p>
            <a:pPr marL="171450" indent="-171450">
              <a:buFont typeface="Arial" panose="020B0604020202020204" pitchFamily="34" charset="0"/>
              <a:buChar char="•"/>
            </a:pPr>
            <a:r>
              <a:rPr lang="sv-SE" sz="1100" baseline="0" dirty="0"/>
              <a:t>Allt detta samverkar med biologiska faktorer som kön, ålder och arv i utvecklandet av hälsa och sjukdom.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aseline="0" dirty="0"/>
              <a:t>Proportionell universalism </a:t>
            </a:r>
            <a:r>
              <a:rPr lang="sv-SE" sz="1100" dirty="0"/>
              <a:t>innebär att</a:t>
            </a:r>
            <a:r>
              <a:rPr lang="sv-SE" sz="1100" baseline="0" dirty="0"/>
              <a:t> man arbetar med generella insatser som når hela befolkningen eller grupper av befolkningen men att man också inom ramen för de generella insatserna kan anpassa dessa, så att man ger mest till de som behöver mest. Exempel på den typen av insatser är BVC och MVC, som når alla, men där mest insatser riktas till de som behöver det bäst.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aseline="0" dirty="0"/>
              <a:t>Människosyn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aseline="0" dirty="0"/>
              <a:t>En annan sak som den här bilden belyser, och som är viktigt i FH-</a:t>
            </a:r>
            <a:r>
              <a:rPr lang="sv-SE" sz="1100" baseline="0" dirty="0" err="1"/>
              <a:t>arb</a:t>
            </a:r>
            <a:r>
              <a:rPr lang="sv-SE" sz="1100" baseline="0" dirty="0"/>
              <a:t> är just det här med de olika arenorna; för ett framgångsrikt FH-arbete behöver vi införa insatser på alla arenor, och det gör också att ingen aktör ensam kan råda över FH-arbetet, utan vi behöver bedriva det i samverkan. </a:t>
            </a:r>
          </a:p>
        </p:txBody>
      </p:sp>
      <p:sp>
        <p:nvSpPr>
          <p:cNvPr id="4" name="Platshållare för bildnummer 3"/>
          <p:cNvSpPr>
            <a:spLocks noGrp="1"/>
          </p:cNvSpPr>
          <p:nvPr>
            <p:ph type="sldNum" sz="quarter" idx="10"/>
          </p:nvPr>
        </p:nvSpPr>
        <p:spPr/>
        <p:txBody>
          <a:bodyPr/>
          <a:lstStyle/>
          <a:p>
            <a:fld id="{5DB51114-98AE-4FA9-8AFD-C4B697BC0156}" type="slidenum">
              <a:rPr lang="sv-SE" smtClean="0"/>
              <a:t>5</a:t>
            </a:fld>
            <a:endParaRPr lang="sv-SE"/>
          </a:p>
        </p:txBody>
      </p:sp>
    </p:spTree>
    <p:extLst>
      <p:ext uri="{BB962C8B-B14F-4D97-AF65-F5344CB8AC3E}">
        <p14:creationId xmlns:p14="http://schemas.microsoft.com/office/powerpoint/2010/main" val="3157796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dirty="0"/>
              <a:t>Hälsofrämjande och sjukdomsförebyggande</a:t>
            </a:r>
            <a:r>
              <a:rPr lang="sv-SE" sz="1100" baseline="0" dirty="0"/>
              <a:t> arbete </a:t>
            </a:r>
          </a:p>
          <a:p>
            <a:pPr marL="171450" indent="-171450">
              <a:buFont typeface="Arial" panose="020B0604020202020204" pitchFamily="34" charset="0"/>
              <a:buChar char="•"/>
            </a:pPr>
            <a:r>
              <a:rPr lang="sv-SE" sz="1100" dirty="0"/>
              <a:t>När det kommer till folkhälsoarbete är det viktigt att kunna skilja på </a:t>
            </a:r>
            <a:r>
              <a:rPr lang="sv-SE" sz="1100" i="1" dirty="0"/>
              <a:t>hälsofrämjande</a:t>
            </a:r>
            <a:r>
              <a:rPr lang="sv-SE" sz="1100" dirty="0"/>
              <a:t> och </a:t>
            </a:r>
            <a:r>
              <a:rPr lang="sv-SE" sz="1100" i="1" dirty="0"/>
              <a:t>sjukdomsförebyggande</a:t>
            </a:r>
            <a:r>
              <a:rPr lang="sv-SE" sz="1100" baseline="0" dirty="0"/>
              <a:t> arbete och insatser.</a:t>
            </a:r>
            <a:r>
              <a:rPr lang="sv-SE" sz="1100" dirty="0"/>
              <a:t> </a:t>
            </a:r>
          </a:p>
          <a:p>
            <a:endParaRPr lang="sv-SE" sz="1100" dirty="0"/>
          </a:p>
          <a:p>
            <a:pPr marL="171450" indent="-171450" rtl="0">
              <a:buFont typeface="Arial" panose="020B0604020202020204" pitchFamily="34" charset="0"/>
              <a:buChar char="•"/>
            </a:pPr>
            <a:r>
              <a:rPr lang="sv-SE" sz="1100" kern="1200" dirty="0">
                <a:solidFill>
                  <a:schemeClr val="tx1"/>
                </a:solidFill>
                <a:effectLst/>
                <a:latin typeface="+mn-lt"/>
                <a:ea typeface="+mn-ea"/>
                <a:cs typeface="+mn-cs"/>
              </a:rPr>
              <a:t>Att</a:t>
            </a:r>
            <a:r>
              <a:rPr lang="sv-SE" sz="1100" kern="1200" baseline="0" dirty="0">
                <a:solidFill>
                  <a:schemeClr val="tx1"/>
                </a:solidFill>
                <a:effectLst/>
                <a:latin typeface="+mn-lt"/>
                <a:ea typeface="+mn-ea"/>
                <a:cs typeface="+mn-cs"/>
              </a:rPr>
              <a:t> arbeta </a:t>
            </a:r>
            <a:r>
              <a:rPr lang="sv-SE" sz="1100" i="1" kern="1200" baseline="0" dirty="0">
                <a:solidFill>
                  <a:schemeClr val="tx1"/>
                </a:solidFill>
                <a:effectLst/>
                <a:latin typeface="+mn-lt"/>
                <a:ea typeface="+mn-ea"/>
                <a:cs typeface="+mn-cs"/>
              </a:rPr>
              <a:t>hälsofrämjande</a:t>
            </a:r>
            <a:r>
              <a:rPr lang="sv-SE" sz="1100" kern="1200" baseline="0" dirty="0">
                <a:solidFill>
                  <a:schemeClr val="tx1"/>
                </a:solidFill>
                <a:effectLst/>
                <a:latin typeface="+mn-lt"/>
                <a:ea typeface="+mn-ea"/>
                <a:cs typeface="+mn-cs"/>
              </a:rPr>
              <a:t> innebär att </a:t>
            </a:r>
            <a:r>
              <a:rPr lang="sv-SE" sz="1100" kern="1200" dirty="0">
                <a:solidFill>
                  <a:schemeClr val="tx1"/>
                </a:solidFill>
                <a:effectLst/>
                <a:latin typeface="+mn-lt"/>
                <a:ea typeface="+mn-ea"/>
                <a:cs typeface="+mn-cs"/>
              </a:rPr>
              <a:t>göra det möjligt för människor att öka kontrollen över sin egen hälsa. </a:t>
            </a:r>
          </a:p>
          <a:p>
            <a:pPr marL="171450" indent="-171450" rtl="0">
              <a:buFont typeface="Arial" panose="020B0604020202020204" pitchFamily="34" charset="0"/>
              <a:buChar char="•"/>
            </a:pPr>
            <a:r>
              <a:rPr lang="sv-SE" sz="1100" kern="1200" dirty="0">
                <a:solidFill>
                  <a:schemeClr val="tx1"/>
                </a:solidFill>
                <a:effectLst/>
                <a:latin typeface="+mn-lt"/>
                <a:ea typeface="+mn-ea"/>
                <a:cs typeface="+mn-cs"/>
              </a:rPr>
              <a:t>Det täcker ett brett utbud av sociala och miljömässiga insatser som är utformade för att främja enskilda människors hälsa och livskvalitet </a:t>
            </a:r>
            <a:r>
              <a:rPr lang="sv-SE" sz="1100" kern="1200" baseline="0" dirty="0">
                <a:solidFill>
                  <a:schemeClr val="tx1"/>
                </a:solidFill>
                <a:effectLst/>
                <a:latin typeface="+mn-lt"/>
                <a:ea typeface="+mn-ea"/>
                <a:cs typeface="+mn-cs"/>
              </a:rPr>
              <a:t>(ex i bilden att lära människor att simma).</a:t>
            </a:r>
            <a:r>
              <a:rPr lang="sv-SE" sz="1100" kern="1200" dirty="0">
                <a:solidFill>
                  <a:schemeClr val="tx1"/>
                </a:solidFill>
                <a:effectLst/>
                <a:latin typeface="+mn-lt"/>
                <a:ea typeface="+mn-ea"/>
                <a:cs typeface="+mn-cs"/>
              </a:rPr>
              <a:t> </a:t>
            </a:r>
          </a:p>
          <a:p>
            <a:pPr marL="171450" indent="-171450" rtl="0">
              <a:buFont typeface="Arial" panose="020B0604020202020204" pitchFamily="34" charset="0"/>
              <a:buChar char="•"/>
            </a:pPr>
            <a:r>
              <a:rPr lang="sv-SE" sz="1100" kern="1200" dirty="0">
                <a:solidFill>
                  <a:schemeClr val="tx1"/>
                </a:solidFill>
                <a:effectLst/>
                <a:latin typeface="+mn-lt"/>
                <a:ea typeface="+mn-ea"/>
                <a:cs typeface="+mn-cs"/>
              </a:rPr>
              <a:t>Ex:</a:t>
            </a:r>
            <a:r>
              <a:rPr lang="sv-SE" sz="1100" kern="1200" baseline="0" dirty="0">
                <a:solidFill>
                  <a:schemeClr val="tx1"/>
                </a:solidFill>
                <a:effectLst/>
                <a:latin typeface="+mn-lt"/>
                <a:ea typeface="+mn-ea"/>
                <a:cs typeface="+mn-cs"/>
              </a:rPr>
              <a:t> ge råd och information om hur man kan stärka och bibehålla god fysisk och psykisk hälsa (ex ABC, </a:t>
            </a:r>
            <a:r>
              <a:rPr lang="sv-SE" sz="1100" kern="1200" baseline="0" dirty="0" err="1">
                <a:solidFill>
                  <a:schemeClr val="tx1"/>
                </a:solidFill>
                <a:effectLst/>
                <a:latin typeface="+mn-lt"/>
                <a:ea typeface="+mn-ea"/>
                <a:cs typeface="+mn-cs"/>
              </a:rPr>
              <a:t>SÖiR</a:t>
            </a:r>
            <a:r>
              <a:rPr lang="sv-SE" sz="1100" kern="1200" baseline="0" dirty="0">
                <a:solidFill>
                  <a:schemeClr val="tx1"/>
                </a:solidFill>
                <a:effectLst/>
                <a:latin typeface="+mn-lt"/>
                <a:ea typeface="+mn-ea"/>
                <a:cs typeface="+mn-cs"/>
              </a:rPr>
              <a:t>), arbeta för att stärka relationer och välmående bland skolelever (hälsofrämjande skola) och upprätthålla en god arbetsmiljö och arbetsvillkor för anställda.</a:t>
            </a:r>
            <a:endParaRPr lang="sv-SE" sz="1100" kern="1200" dirty="0">
              <a:solidFill>
                <a:schemeClr val="tx1"/>
              </a:solidFill>
              <a:effectLst/>
              <a:latin typeface="+mn-lt"/>
              <a:ea typeface="+mn-ea"/>
              <a:cs typeface="+mn-cs"/>
            </a:endParaRPr>
          </a:p>
          <a:p>
            <a:pPr marL="171450" indent="-171450" rtl="0">
              <a:buFont typeface="Arial" panose="020B0604020202020204" pitchFamily="34" charset="0"/>
              <a:buChar char="•"/>
            </a:pPr>
            <a:endParaRPr lang="sv-SE" sz="1100" kern="1200" dirty="0">
              <a:solidFill>
                <a:schemeClr val="tx1"/>
              </a:solidFill>
              <a:effectLst/>
              <a:latin typeface="+mn-lt"/>
              <a:ea typeface="+mn-ea"/>
              <a:cs typeface="+mn-cs"/>
            </a:endParaRPr>
          </a:p>
          <a:p>
            <a:pPr marL="171450" indent="-171450" rtl="0">
              <a:buFont typeface="Arial" panose="020B0604020202020204" pitchFamily="34" charset="0"/>
              <a:buChar char="•"/>
            </a:pPr>
            <a:r>
              <a:rPr lang="sv-SE" sz="1100" i="1" kern="1200" dirty="0">
                <a:solidFill>
                  <a:schemeClr val="tx1"/>
                </a:solidFill>
                <a:effectLst/>
                <a:latin typeface="+mn-lt"/>
                <a:ea typeface="+mn-ea"/>
                <a:cs typeface="+mn-cs"/>
              </a:rPr>
              <a:t>Sjukdomsförebyggande</a:t>
            </a:r>
            <a:r>
              <a:rPr lang="sv-SE" sz="1100" kern="1200" dirty="0">
                <a:solidFill>
                  <a:schemeClr val="tx1"/>
                </a:solidFill>
                <a:effectLst/>
                <a:latin typeface="+mn-lt"/>
                <a:ea typeface="+mn-ea"/>
                <a:cs typeface="+mn-cs"/>
              </a:rPr>
              <a:t> arbete fokuserar på insatser som syftar till att förebygga utvecklingen och minska svårighetsgraden av sjukdomar,</a:t>
            </a:r>
            <a:r>
              <a:rPr lang="sv-SE" sz="1100" kern="1200" baseline="0" dirty="0">
                <a:solidFill>
                  <a:schemeClr val="tx1"/>
                </a:solidFill>
                <a:effectLst/>
                <a:latin typeface="+mn-lt"/>
                <a:ea typeface="+mn-ea"/>
                <a:cs typeface="+mn-cs"/>
              </a:rPr>
              <a:t> </a:t>
            </a:r>
            <a:r>
              <a:rPr lang="sv-SE" sz="1100" kern="1200" dirty="0">
                <a:solidFill>
                  <a:schemeClr val="tx1"/>
                </a:solidFill>
                <a:effectLst/>
                <a:latin typeface="+mn-lt"/>
                <a:ea typeface="+mn-ea"/>
                <a:cs typeface="+mn-cs"/>
              </a:rPr>
              <a:t>skador eller sociala problem</a:t>
            </a:r>
            <a:r>
              <a:rPr lang="sv-SE" sz="1100" kern="1200" baseline="0" dirty="0">
                <a:solidFill>
                  <a:schemeClr val="tx1"/>
                </a:solidFill>
                <a:effectLst/>
                <a:latin typeface="+mn-lt"/>
                <a:ea typeface="+mn-ea"/>
                <a:cs typeface="+mn-cs"/>
              </a:rPr>
              <a:t> </a:t>
            </a:r>
            <a:r>
              <a:rPr lang="sv-SE" sz="1100" kern="1200" dirty="0">
                <a:solidFill>
                  <a:schemeClr val="tx1"/>
                </a:solidFill>
                <a:effectLst/>
                <a:latin typeface="+mn-lt"/>
                <a:ea typeface="+mn-ea"/>
                <a:cs typeface="+mn-cs"/>
              </a:rPr>
              <a:t>(ex som på bilden att sätta upp nät vid vattenfallet för att förhindra</a:t>
            </a:r>
            <a:r>
              <a:rPr lang="sv-SE" sz="1100" kern="1200" baseline="0" dirty="0">
                <a:solidFill>
                  <a:schemeClr val="tx1"/>
                </a:solidFill>
                <a:effectLst/>
                <a:latin typeface="+mn-lt"/>
                <a:ea typeface="+mn-ea"/>
                <a:cs typeface="+mn-cs"/>
              </a:rPr>
              <a:t> att människor åker ner</a:t>
            </a:r>
            <a:r>
              <a:rPr lang="sv-SE" sz="1100" kern="1200" dirty="0">
                <a:solidFill>
                  <a:schemeClr val="tx1"/>
                </a:solidFill>
                <a:effectLst/>
                <a:latin typeface="+mn-lt"/>
                <a:ea typeface="+mn-ea"/>
                <a:cs typeface="+mn-cs"/>
              </a:rPr>
              <a:t>). Benämns ofta </a:t>
            </a:r>
            <a:r>
              <a:rPr lang="sv-SE" sz="1100" kern="1200" baseline="0" dirty="0">
                <a:solidFill>
                  <a:schemeClr val="tx1"/>
                </a:solidFill>
                <a:effectLst/>
                <a:latin typeface="+mn-lt"/>
                <a:ea typeface="+mn-ea"/>
                <a:cs typeface="+mn-cs"/>
              </a:rPr>
              <a:t>för prevention och kan delas in i primärprevention (före insjuknande) och sekundärprevention (förhindra återinsjuknande) insatser.  </a:t>
            </a:r>
            <a:endParaRPr lang="sv-SE" sz="1100" kern="1200" dirty="0">
              <a:solidFill>
                <a:schemeClr val="tx1"/>
              </a:solidFill>
              <a:effectLst/>
              <a:latin typeface="+mn-lt"/>
              <a:ea typeface="+mn-ea"/>
              <a:cs typeface="+mn-cs"/>
            </a:endParaRPr>
          </a:p>
          <a:p>
            <a:pPr marL="171450" indent="-171450" rtl="0">
              <a:buFont typeface="Arial" panose="020B0604020202020204" pitchFamily="34" charset="0"/>
              <a:buChar char="•"/>
            </a:pPr>
            <a:r>
              <a:rPr lang="sv-SE" sz="1100" kern="1200" dirty="0">
                <a:solidFill>
                  <a:schemeClr val="tx1"/>
                </a:solidFill>
                <a:effectLst/>
                <a:latin typeface="+mn-lt"/>
                <a:ea typeface="+mn-ea"/>
                <a:cs typeface="+mn-cs"/>
              </a:rPr>
              <a:t>Ex:</a:t>
            </a:r>
            <a:r>
              <a:rPr lang="sv-SE" sz="1100" kern="1200" baseline="0" dirty="0">
                <a:solidFill>
                  <a:schemeClr val="tx1"/>
                </a:solidFill>
                <a:effectLst/>
                <a:latin typeface="+mn-lt"/>
                <a:ea typeface="+mn-ea"/>
                <a:cs typeface="+mn-cs"/>
              </a:rPr>
              <a:t> Förebygga tobaksbruk bland unga, utbilda personal i att upptäcka och bemöta psykisk ohälsa (MHFA), ”bygga in” en minskad risk för att människor ska kunna begå självmord i den fysiska miljön i samhällsplanering, rök- och alkoholstopp inför operation. </a:t>
            </a:r>
          </a:p>
          <a:p>
            <a:pPr marL="171450" indent="-171450" rtl="0">
              <a:buFont typeface="Arial" panose="020B0604020202020204" pitchFamily="34" charset="0"/>
              <a:buChar char="•"/>
            </a:pPr>
            <a:endParaRPr lang="sv-SE" sz="1100" kern="1200" dirty="0">
              <a:solidFill>
                <a:schemeClr val="tx1"/>
              </a:solidFill>
              <a:effectLst/>
              <a:latin typeface="+mn-lt"/>
              <a:ea typeface="+mn-ea"/>
              <a:cs typeface="+mn-cs"/>
            </a:endParaRPr>
          </a:p>
          <a:p>
            <a:pPr marL="171450" indent="-171450" rtl="0">
              <a:buFont typeface="Arial" panose="020B0604020202020204" pitchFamily="34" charset="0"/>
              <a:buChar char="•"/>
            </a:pPr>
            <a:r>
              <a:rPr lang="sv-SE" sz="1100" kern="1200" dirty="0">
                <a:solidFill>
                  <a:schemeClr val="tx1"/>
                </a:solidFill>
                <a:effectLst/>
                <a:latin typeface="+mn-lt"/>
                <a:ea typeface="+mn-ea"/>
                <a:cs typeface="+mn-cs"/>
              </a:rPr>
              <a:t>Åtgärda</a:t>
            </a:r>
            <a:r>
              <a:rPr lang="sv-SE" sz="1100" kern="1200" baseline="0" dirty="0">
                <a:solidFill>
                  <a:schemeClr val="tx1"/>
                </a:solidFill>
                <a:effectLst/>
                <a:latin typeface="+mn-lt"/>
                <a:ea typeface="+mn-ea"/>
                <a:cs typeface="+mn-cs"/>
              </a:rPr>
              <a:t> handlar om att vårda och rehabilitera när skada och sjukdom har uppstått (som längst ner i vattenfallet). </a:t>
            </a:r>
            <a:endParaRPr lang="sv-SE"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p:txBody>
      </p:sp>
      <p:sp>
        <p:nvSpPr>
          <p:cNvPr id="4" name="Platshållare för bildnummer 3"/>
          <p:cNvSpPr>
            <a:spLocks noGrp="1"/>
          </p:cNvSpPr>
          <p:nvPr>
            <p:ph type="sldNum" sz="quarter" idx="10"/>
          </p:nvPr>
        </p:nvSpPr>
        <p:spPr/>
        <p:txBody>
          <a:bodyPr/>
          <a:lstStyle/>
          <a:p>
            <a:fld id="{5DB51114-98AE-4FA9-8AFD-C4B697BC0156}" type="slidenum">
              <a:rPr lang="sv-SE" smtClean="0"/>
              <a:t>6</a:t>
            </a:fld>
            <a:endParaRPr lang="sv-SE"/>
          </a:p>
        </p:txBody>
      </p:sp>
    </p:spTree>
    <p:extLst>
      <p:ext uri="{BB962C8B-B14F-4D97-AF65-F5344CB8AC3E}">
        <p14:creationId xmlns:p14="http://schemas.microsoft.com/office/powerpoint/2010/main" val="100721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100" dirty="0"/>
              <a:t>En annan</a:t>
            </a:r>
            <a:r>
              <a:rPr lang="sv-SE" sz="1100" baseline="0" dirty="0"/>
              <a:t> grundläggande folkhälsofråga handlar om </a:t>
            </a:r>
            <a:r>
              <a:rPr lang="sv-SE" sz="1100" i="1" baseline="0" dirty="0"/>
              <a:t>individens</a:t>
            </a:r>
            <a:r>
              <a:rPr lang="sv-SE" sz="1100" baseline="0" dirty="0"/>
              <a:t> kontra </a:t>
            </a:r>
            <a:r>
              <a:rPr lang="sv-SE" sz="1100" i="1" baseline="0" dirty="0"/>
              <a:t>samhällets ansvar </a:t>
            </a:r>
            <a:r>
              <a:rPr lang="sv-SE" sz="1100" baseline="0" dirty="0"/>
              <a:t>för hälsa.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aseline="0" dirty="0"/>
              <a:t>Givetvis har individen ansvar för sin egen hälsa, vilket den här figuren som knuffar bollen, dvs sin hälsa, uppför backen ska symbolisera.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baseline="0" dirty="0"/>
              <a:t>Men backen som bollen/hälsan ska knuffas uppför är olika brant, och det är samhällets ansvar att skapa förutsättningar för individen att kunna ta det ansvaret, att göra backen mindre brant.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1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baseline="0" dirty="0"/>
              <a:t>Exempelvis: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baseline="0" dirty="0"/>
              <a:t>För ett barn vars föräldrar har hög utbildningsnivå, god ekonomi, stort socialt nätverk, god förståelse för välfärdssystemet är backen inte alls lika brant som för ett barn vars föräldrar (två klick upp) saknar högre utbildning, har svag ekonomi (och </a:t>
            </a:r>
            <a:r>
              <a:rPr lang="sv-SE" sz="1100" baseline="0" dirty="0" err="1"/>
              <a:t>ev</a:t>
            </a:r>
            <a:r>
              <a:rPr lang="sv-SE" sz="1100" baseline="0" dirty="0"/>
              <a:t> arbetslöshet), bristande sociala nätverk och låg delaktighet i samhället.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sz="110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100" baseline="0" dirty="0"/>
              <a:t>Där har samhället en viktig roll att ge stöd och skapa förutsättningar att plana ut backen för de barn som har sämre förutsättningar från start genom att till exempel ge (ett klick ner) extra stöd i skolan, subventionera/bekosta fritidsaktiviteter, upplysa om barnets rätt till hälso- och sjukvård och andra delar av välfärdssystemet liksom stärka barnen att vara delaktiga och etablera sig på arbetsmarknaden och i samhället i stort.  Så att alla barn får likvärdiga möjligheter att ta ansvar för sin hälsa och forma sina liv. </a:t>
            </a:r>
            <a:endParaRPr lang="sv-SE" sz="1100" dirty="0"/>
          </a:p>
          <a:p>
            <a:endParaRPr lang="sv-SE" sz="11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B51114-98AE-4FA9-8AFD-C4B697BC015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4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Vad innebär jämlikhet?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Om</a:t>
            </a:r>
            <a:r>
              <a:rPr lang="sv-SE" sz="1200" baseline="0" dirty="0"/>
              <a:t> vi gör lika för alla människor </a:t>
            </a:r>
            <a:r>
              <a:rPr lang="sv-SE" sz="1200" i="1" baseline="0" dirty="0"/>
              <a:t>kommer inte alla få samma tillgång </a:t>
            </a:r>
            <a:r>
              <a:rPr lang="sv-SE" sz="1200" baseline="0" dirty="0"/>
              <a:t>till insatserna, på grund av olika hinder, vilket första bilden ska illustrera.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Om vi istället </a:t>
            </a:r>
            <a:r>
              <a:rPr lang="sv-SE" sz="1200" u="sng" baseline="0" dirty="0"/>
              <a:t>gör olika</a:t>
            </a:r>
            <a:r>
              <a:rPr lang="sv-SE" sz="1200" baseline="0" dirty="0"/>
              <a:t>, så att människor med större behov får mer insatser blir det mer jämlikt, vilket den andra bilden ska visa. Samtidigt kan de personerna känna sig mer utpekade/stigmatiserade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aseline="0" dirty="0"/>
              <a:t>Det allra bästa är om vi kan riva hinder, som på bild 3, och </a:t>
            </a:r>
            <a:r>
              <a:rPr lang="sv-SE" sz="1200" dirty="0"/>
              <a:t>exempelvis funktionshinderanpassa offentliga miljöer och erbjuda kostnadsfri</a:t>
            </a:r>
            <a:r>
              <a:rPr lang="sv-SE" sz="1200" baseline="0" dirty="0"/>
              <a:t> lunch i skolan. </a:t>
            </a:r>
            <a:endParaRPr lang="sv-SE"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Källa:</a:t>
            </a:r>
            <a:r>
              <a:rPr lang="sv-SE" sz="1200" baseline="0" dirty="0"/>
              <a:t> VGR = Västra Götalands Regionen</a:t>
            </a:r>
            <a:endParaRPr lang="sv-SE" sz="1200" dirty="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04F0F-A744-42A6-AE62-562525177F8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069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effectLst/>
              </a:rPr>
              <a:t>Det folkhälsopolitiska ramverket består av ett övergripande, nationellt folkhälsopolitiskt mål och åtta målområden.</a:t>
            </a:r>
          </a:p>
          <a:p>
            <a:endParaRPr lang="sv-SE" b="0" i="0" dirty="0">
              <a:effectLst/>
            </a:endParaRPr>
          </a:p>
        </p:txBody>
      </p:sp>
      <p:sp>
        <p:nvSpPr>
          <p:cNvPr id="4" name="Platshållare för bildnummer 3"/>
          <p:cNvSpPr>
            <a:spLocks noGrp="1"/>
          </p:cNvSpPr>
          <p:nvPr>
            <p:ph type="sldNum" sz="quarter" idx="5"/>
          </p:nvPr>
        </p:nvSpPr>
        <p:spPr/>
        <p:txBody>
          <a:bodyPr/>
          <a:lstStyle/>
          <a:p>
            <a:fld id="{7B1FD6C8-7E9E-430D-A623-D87C2AB9E3C2}" type="slidenum">
              <a:rPr lang="sv-SE" smtClean="0"/>
              <a:t>9</a:t>
            </a:fld>
            <a:endParaRPr lang="sv-SE"/>
          </a:p>
        </p:txBody>
      </p:sp>
    </p:spTree>
    <p:extLst>
      <p:ext uri="{BB962C8B-B14F-4D97-AF65-F5344CB8AC3E}">
        <p14:creationId xmlns:p14="http://schemas.microsoft.com/office/powerpoint/2010/main" val="1064190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xmlns=""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xmlns=""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xmlns=""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xmlns=""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xmlns=""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xmlns=""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xmlns=""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xmlns=""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xmlns=""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xmlns=""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xmlns=""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xmlns=""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xmlns=""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xmlns=""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xmlns=""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1" y="2038504"/>
            <a:ext cx="10699799" cy="3915681"/>
          </a:xfrm>
          <a:prstGeom prst="rect">
            <a:avLst/>
          </a:prstGeom>
        </p:spPr>
        <p:txBody>
          <a:bodyPr>
            <a:normAutofit/>
          </a:bodyPr>
          <a:lstStyle>
            <a:lvl1pPr marL="590536" indent="-469888">
              <a:defRPr sz="2933">
                <a:latin typeface="Tahoma"/>
                <a:cs typeface="Tahoma"/>
              </a:defRPr>
            </a:lvl1pPr>
            <a:lvl2pPr>
              <a:defRPr sz="2933">
                <a:latin typeface="Tahoma"/>
                <a:cs typeface="Tahoma"/>
              </a:defRPr>
            </a:lvl2pPr>
            <a:lvl3pPr>
              <a:defRPr sz="2933">
                <a:latin typeface="Tahoma"/>
                <a:cs typeface="Tahoma"/>
              </a:defRPr>
            </a:lvl3pPr>
            <a:lvl4pPr>
              <a:defRPr sz="2933">
                <a:latin typeface="Tahoma"/>
                <a:cs typeface="Tahoma"/>
              </a:defRPr>
            </a:lvl4pPr>
            <a:lvl5pPr>
              <a:defRPr sz="2933">
                <a:latin typeface="Tahoma"/>
                <a:cs typeface="Tahoma"/>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609601" y="524415"/>
            <a:ext cx="10699799" cy="1265447"/>
          </a:xfrm>
          <a:prstGeom prst="rect">
            <a:avLst/>
          </a:prstGeom>
        </p:spPr>
        <p:txBody>
          <a:bodyPr vert="horz" lIns="91440" tIns="45720" rIns="91440" bIns="45720" rtlCol="0" anchor="ctr" anchorCtr="0">
            <a:noAutofit/>
          </a:bodyPr>
          <a:lstStyle>
            <a:lvl1pPr>
              <a:defRPr sz="4800"/>
            </a:lvl1pPr>
          </a:lstStyle>
          <a:p>
            <a:r>
              <a:rPr lang="sv-SE" dirty="0"/>
              <a:t>Rubrik</a:t>
            </a:r>
          </a:p>
        </p:txBody>
      </p:sp>
    </p:spTree>
    <p:extLst>
      <p:ext uri="{BB962C8B-B14F-4D97-AF65-F5344CB8AC3E}">
        <p14:creationId xmlns:p14="http://schemas.microsoft.com/office/powerpoint/2010/main" val="2718270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xmlns=""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xmlns=""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321875328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xmlns=""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3582847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xmlns=""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xmlns=""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3952752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xmlns=""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205015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75572429"/>
      </p:ext>
    </p:extLst>
  </p:cSld>
  <p:clrMapOvr>
    <a:masterClrMapping/>
  </p:clrMapOvr>
  <p:extLst>
    <p:ext uri="{DCECCB84-F9BA-43D5-87BE-67443E8EF086}">
      <p15:sldGuideLst xmlns:p15="http://schemas.microsoft.com/office/powerpoint/2012/main">
        <p15:guide id="1" pos="6601">
          <p15:clr>
            <a:srgbClr val="FBAE40"/>
          </p15:clr>
        </p15:guide>
        <p15:guide id="2" orient="horz" pos="113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xmlns=""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xmlns=""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xmlns=""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82127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52358633"/>
      </p:ext>
    </p:extLst>
  </p:cSld>
  <p:clrMapOvr>
    <a:masterClrMapping/>
  </p:clrMapOvr>
  <p:extLst>
    <p:ext uri="{DCECCB84-F9BA-43D5-87BE-67443E8EF086}">
      <p15:sldGuideLst xmlns:p15="http://schemas.microsoft.com/office/powerpoint/2012/main">
        <p15:guide id="1" pos="734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xmlns=""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2091992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6303650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xmlns=""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079292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xmlns=""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xmlns=""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902239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xmlns=""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4201945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xmlns=""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4847052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29808514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xmlns=""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xmlns=""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02586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xmlns=""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xmlns=""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xmlns=""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433284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xmlns=""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02902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2678919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33432477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xmlns=""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xmlns=""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352265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10299894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40437610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53316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1" y="2410539"/>
            <a:ext cx="1069979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843839" y="524416"/>
            <a:ext cx="946556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3848788" y="6295965"/>
            <a:ext cx="7460611"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205477" y="6301380"/>
            <a:ext cx="666983"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371418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1" y="2410539"/>
            <a:ext cx="1069979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843839" y="524416"/>
            <a:ext cx="946556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3848788" y="6295965"/>
            <a:ext cx="7460611"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205477" y="6301380"/>
            <a:ext cx="666983"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998900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hdr="0" ftr="0" dt="0"/>
  <p:extLst>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6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5" name="Platshållare för sidfot 4"/>
          <p:cNvSpPr>
            <a:spLocks noGrp="1"/>
          </p:cNvSpPr>
          <p:nvPr>
            <p:ph type="ftr" sz="quarter" idx="11"/>
          </p:nvPr>
        </p:nvSpPr>
        <p:spPr/>
        <p:txBody>
          <a:bodyPr/>
          <a:lstStyle/>
          <a:p>
            <a:r>
              <a:rPr lang="sv-SE"/>
              <a:t>Dagens tema, 2015-01-01, Förnamn Efternamn</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936935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FB446E-185F-FE73-65CA-5321BDD6C6D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E2935E1-2493-56A8-E240-2B938414AA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B210D6E-D0CD-29AC-BCAA-637C85136F0B}"/>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73BB8D82-4F49-7EF3-163D-83F7474DC4E6}"/>
              </a:ext>
            </a:extLst>
          </p:cNvPr>
          <p:cNvSpPr>
            <a:spLocks noGrp="1"/>
          </p:cNvSpPr>
          <p:nvPr>
            <p:ph type="ftr" sz="quarter" idx="11"/>
          </p:nvPr>
        </p:nvSpPr>
        <p:spPr/>
        <p:txBody>
          <a:bodyPr/>
          <a:lstStyle/>
          <a:p>
            <a:r>
              <a:rPr lang="sv-SE"/>
              <a:t>Dagens tema, 2015-01-01, Förnamn Efternamn</a:t>
            </a:r>
          </a:p>
        </p:txBody>
      </p:sp>
      <p:sp>
        <p:nvSpPr>
          <p:cNvPr id="6" name="Platshållare för bildnummer 5">
            <a:extLst>
              <a:ext uri="{FF2B5EF4-FFF2-40B4-BE49-F238E27FC236}">
                <a16:creationId xmlns:a16="http://schemas.microsoft.com/office/drawing/2014/main" id="{40E1783C-6B43-2A9B-5035-4FA845A778CB}"/>
              </a:ext>
            </a:extLst>
          </p:cNvPr>
          <p:cNvSpPr>
            <a:spLocks noGrp="1"/>
          </p:cNvSpPr>
          <p:nvPr>
            <p:ph type="sldNum" sz="quarter" idx="12"/>
          </p:nvPr>
        </p:nvSpPr>
        <p:spPr/>
        <p:txBody>
          <a:bodyPr/>
          <a:lstStyle/>
          <a:p>
            <a:fld id="{353EA726-0F43-4B1A-A4C6-03CF402EE073}" type="slidenum">
              <a:rPr lang="sv-SE" smtClean="0"/>
              <a:t>‹#›</a:t>
            </a:fld>
            <a:endParaRPr lang="sv-SE"/>
          </a:p>
        </p:txBody>
      </p:sp>
    </p:spTree>
    <p:extLst>
      <p:ext uri="{BB962C8B-B14F-4D97-AF65-F5344CB8AC3E}">
        <p14:creationId xmlns:p14="http://schemas.microsoft.com/office/powerpoint/2010/main" val="1518958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9E2CEA39-947F-4ED3-A374-53E6B6A37EE9}" type="datetimeFigureOut">
              <a:rPr lang="sv-SE" smtClean="0"/>
              <a:t>2023-12-08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32614442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E2CEA39-947F-4ED3-A374-53E6B6A37EE9}" type="datetimeFigureOut">
              <a:rPr lang="sv-SE" smtClean="0"/>
              <a:t>2023-12-08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2848416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9E2CEA39-947F-4ED3-A374-53E6B6A37EE9}" type="datetimeFigureOut">
              <a:rPr lang="sv-SE" smtClean="0"/>
              <a:t>2023-12-08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4557578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9E2CEA39-947F-4ED3-A374-53E6B6A37EE9}" type="datetimeFigureOut">
              <a:rPr lang="sv-SE" smtClean="0"/>
              <a:t>2023-12-08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36671010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9E2CEA39-947F-4ED3-A374-53E6B6A37EE9}" type="datetimeFigureOut">
              <a:rPr lang="sv-SE" smtClean="0"/>
              <a:t>2023-12-08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21719200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9E2CEA39-947F-4ED3-A374-53E6B6A37EE9}" type="datetimeFigureOut">
              <a:rPr lang="sv-SE" smtClean="0"/>
              <a:t>2023-12-08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15093539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E2CEA39-947F-4ED3-A374-53E6B6A37EE9}" type="datetimeFigureOut">
              <a:rPr lang="sv-SE" smtClean="0"/>
              <a:t>2023-12-08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3747815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9E2CEA39-947F-4ED3-A374-53E6B6A37EE9}" type="datetimeFigureOut">
              <a:rPr lang="sv-SE" smtClean="0"/>
              <a:t>2023-12-08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51755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xmlns=""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9E2CEA39-947F-4ED3-A374-53E6B6A37EE9}" type="datetimeFigureOut">
              <a:rPr lang="sv-SE" smtClean="0"/>
              <a:t>2023-12-08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28343602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E2CEA39-947F-4ED3-A374-53E6B6A37EE9}" type="datetimeFigureOut">
              <a:rPr lang="sv-SE" smtClean="0"/>
              <a:t>2023-12-08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2450478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9E2CEA39-947F-4ED3-A374-53E6B6A37EE9}" type="datetimeFigureOut">
              <a:rPr lang="sv-SE" smtClean="0"/>
              <a:t>2023-12-08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35B3F6A-7179-4B7D-862B-70EB6E9C8B28}" type="slidenum">
              <a:rPr lang="sv-SE" smtClean="0"/>
              <a:t>‹#›</a:t>
            </a:fld>
            <a:endParaRPr lang="sv-SE"/>
          </a:p>
        </p:txBody>
      </p:sp>
    </p:spTree>
    <p:extLst>
      <p:ext uri="{BB962C8B-B14F-4D97-AF65-F5344CB8AC3E}">
        <p14:creationId xmlns:p14="http://schemas.microsoft.com/office/powerpoint/2010/main" val="606182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1" y="2410539"/>
            <a:ext cx="10699799" cy="3600000"/>
          </a:xfrm>
          <a:prstGeom prst="rect">
            <a:avLst/>
          </a:prstGeom>
        </p:spPr>
        <p:txBody>
          <a:bodyPr>
            <a:normAutofit/>
          </a:bodyPr>
          <a:lstStyle>
            <a:lvl1pPr marL="442913" indent="-352425">
              <a:defRPr sz="2200">
                <a:latin typeface="Tahoma"/>
                <a:cs typeface="Tahoma"/>
              </a:defRPr>
            </a:lvl1pPr>
            <a:lvl2pPr>
              <a:defRPr sz="2200">
                <a:latin typeface="Tahoma"/>
                <a:cs typeface="Tahoma"/>
              </a:defRPr>
            </a:lvl2pPr>
            <a:lvl3pPr>
              <a:defRPr sz="2200">
                <a:latin typeface="Tahoma"/>
                <a:cs typeface="Tahoma"/>
              </a:defRPr>
            </a:lvl3pPr>
            <a:lvl4pPr>
              <a:defRPr sz="2200">
                <a:latin typeface="Tahoma"/>
                <a:cs typeface="Tahoma"/>
              </a:defRPr>
            </a:lvl4pPr>
            <a:lvl5pPr>
              <a:defRPr sz="2200">
                <a:latin typeface="Tahoma"/>
                <a:cs typeface="Tahoma"/>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rubrik 1"/>
          <p:cNvSpPr>
            <a:spLocks noGrp="1"/>
          </p:cNvSpPr>
          <p:nvPr>
            <p:ph type="title" hasCustomPrompt="1"/>
          </p:nvPr>
        </p:nvSpPr>
        <p:spPr>
          <a:xfrm>
            <a:off x="1843839" y="524416"/>
            <a:ext cx="9465560" cy="1265447"/>
          </a:xfrm>
          <a:prstGeom prst="rect">
            <a:avLst/>
          </a:prstGeom>
        </p:spPr>
        <p:txBody>
          <a:bodyPr vert="horz" lIns="91440" tIns="45720" rIns="91440" bIns="45720" rtlCol="0" anchor="ctr" anchorCtr="0">
            <a:noAutofit/>
          </a:bodyPr>
          <a:lstStyle>
            <a:lvl1pPr>
              <a:defRPr sz="4000"/>
            </a:lvl1pPr>
          </a:lstStyle>
          <a:p>
            <a:r>
              <a:rPr lang="sv-SE" dirty="0"/>
              <a:t>Rubrik</a:t>
            </a:r>
          </a:p>
        </p:txBody>
      </p:sp>
      <p:sp>
        <p:nvSpPr>
          <p:cNvPr id="5" name="Platshållare för sidfot 4"/>
          <p:cNvSpPr>
            <a:spLocks noGrp="1"/>
          </p:cNvSpPr>
          <p:nvPr>
            <p:ph type="ftr" sz="quarter" idx="11"/>
          </p:nvPr>
        </p:nvSpPr>
        <p:spPr>
          <a:xfrm>
            <a:off x="3848788" y="6295965"/>
            <a:ext cx="7460611" cy="365125"/>
          </a:xfrm>
          <a:prstGeom prst="rect">
            <a:avLst/>
          </a:prstGeom>
        </p:spPr>
        <p:txBody>
          <a:bodyPr/>
          <a:lstStyle>
            <a:lvl1pPr>
              <a:defRPr sz="1500">
                <a:solidFill>
                  <a:schemeClr val="bg1">
                    <a:lumMod val="65000"/>
                  </a:schemeClr>
                </a:solidFill>
              </a:defRPr>
            </a:lvl1pPr>
          </a:lstStyle>
          <a:p>
            <a:r>
              <a:rPr lang="sv-SE"/>
              <a:t>Dagens tema, 2015-01-01, Förnamn Efternamn</a:t>
            </a:r>
            <a:endParaRPr lang="sv-SE" dirty="0"/>
          </a:p>
        </p:txBody>
      </p:sp>
      <p:sp>
        <p:nvSpPr>
          <p:cNvPr id="11" name="Platshållare för bildnummer 5"/>
          <p:cNvSpPr>
            <a:spLocks noGrp="1"/>
          </p:cNvSpPr>
          <p:nvPr>
            <p:ph type="sldNum" sz="quarter" idx="4"/>
          </p:nvPr>
        </p:nvSpPr>
        <p:spPr>
          <a:xfrm>
            <a:off x="205477" y="6301380"/>
            <a:ext cx="666983" cy="365125"/>
          </a:xfrm>
          <a:prstGeom prst="rect">
            <a:avLst/>
          </a:prstGeom>
        </p:spPr>
        <p:txBody>
          <a:bodyPr anchor="b" anchorCtr="0"/>
          <a:lstStyle>
            <a:lvl1pPr algn="r">
              <a:defRPr sz="1500">
                <a:solidFill>
                  <a:srgbClr val="0050A5"/>
                </a:solidFill>
                <a:latin typeface="Tahoma" panose="020B0604030504040204" pitchFamily="34" charset="0"/>
                <a:ea typeface="Tahoma" panose="020B0604030504040204" pitchFamily="34" charset="0"/>
                <a:cs typeface="Tahoma" panose="020B0604030504040204" pitchFamily="34" charset="0"/>
              </a:defRPr>
            </a:lvl1pPr>
          </a:lstStyle>
          <a:p>
            <a:fld id="{6D8CCFDF-DFA5-484F-9FF8-7212AEA69C48}" type="slidenum">
              <a:rPr lang="sv-SE" smtClean="0"/>
              <a:pPr/>
              <a:t>‹#›</a:t>
            </a:fld>
            <a:endParaRPr lang="sv-SE" dirty="0"/>
          </a:p>
        </p:txBody>
      </p:sp>
    </p:spTree>
    <p:extLst>
      <p:ext uri="{BB962C8B-B14F-4D97-AF65-F5344CB8AC3E}">
        <p14:creationId xmlns:p14="http://schemas.microsoft.com/office/powerpoint/2010/main" val="1357916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Bildsida med text">
    <p:spTree>
      <p:nvGrpSpPr>
        <p:cNvPr id="1" name=""/>
        <p:cNvGrpSpPr/>
        <p:nvPr/>
      </p:nvGrpSpPr>
      <p:grpSpPr>
        <a:xfrm>
          <a:off x="0" y="0"/>
          <a:ext cx="0" cy="0"/>
          <a:chOff x="0" y="0"/>
          <a:chExt cx="0" cy="0"/>
        </a:xfrm>
      </p:grpSpPr>
      <p:sp>
        <p:nvSpPr>
          <p:cNvPr id="14" name="Platshållare för bild 9" title="Bild"/>
          <p:cNvSpPr>
            <a:spLocks noGrp="1"/>
          </p:cNvSpPr>
          <p:nvPr>
            <p:ph type="pic" sz="quarter" idx="17" hasCustomPrompt="1"/>
          </p:nvPr>
        </p:nvSpPr>
        <p:spPr>
          <a:xfrm>
            <a:off x="721786" y="1750485"/>
            <a:ext cx="7052732" cy="3340100"/>
          </a:xfrm>
          <a:prstGeom prst="rect">
            <a:avLst/>
          </a:prstGeom>
          <a:ln>
            <a:noFill/>
          </a:ln>
        </p:spPr>
        <p:txBody>
          <a:bodyPr>
            <a:noAutofit/>
          </a:bodyPr>
          <a:lstStyle>
            <a:lvl1pPr>
              <a:defRPr sz="1200">
                <a:ln>
                  <a:noFill/>
                </a:ln>
                <a:noFill/>
              </a:defRPr>
            </a:lvl1pPr>
          </a:lstStyle>
          <a:p>
            <a:r>
              <a:rPr lang="sv-SE" dirty="0"/>
              <a:t>Mönster</a:t>
            </a:r>
          </a:p>
          <a:p>
            <a:endParaRPr lang="sv-SE" dirty="0"/>
          </a:p>
        </p:txBody>
      </p:sp>
      <p:sp>
        <p:nvSpPr>
          <p:cNvPr id="9" name="Platshållare för text 3" title="Underrubrik"/>
          <p:cNvSpPr>
            <a:spLocks noGrp="1"/>
          </p:cNvSpPr>
          <p:nvPr>
            <p:ph type="body" sz="half" idx="2"/>
          </p:nvPr>
        </p:nvSpPr>
        <p:spPr>
          <a:xfrm>
            <a:off x="721787" y="1176603"/>
            <a:ext cx="10750547" cy="372799"/>
          </a:xfrm>
          <a:prstGeom prst="rect">
            <a:avLst/>
          </a:prstGeom>
        </p:spPr>
        <p:txBody>
          <a:bodyPr lIns="0" tIns="0" rIns="0" bIns="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5" name="Rubrik 10"/>
          <p:cNvSpPr>
            <a:spLocks noGrp="1"/>
          </p:cNvSpPr>
          <p:nvPr>
            <p:ph type="title"/>
          </p:nvPr>
        </p:nvSpPr>
        <p:spPr>
          <a:xfrm>
            <a:off x="721787" y="582419"/>
            <a:ext cx="10750548" cy="542621"/>
          </a:xfrm>
          <a:prstGeom prst="rect">
            <a:avLst/>
          </a:prstGeom>
        </p:spPr>
        <p:txBody>
          <a:bodyPr lIns="0" tIns="0" rIns="0" bIns="0"/>
          <a:lstStyle>
            <a:lvl1pPr>
              <a:defRPr sz="2800"/>
            </a:lvl1pPr>
          </a:lstStyle>
          <a:p>
            <a:r>
              <a:rPr lang="sv-SE"/>
              <a:t>Klicka här för att ändra mall för rubrikformat</a:t>
            </a:r>
            <a:endParaRPr lang="sv-SE" dirty="0"/>
          </a:p>
        </p:txBody>
      </p:sp>
      <p:sp>
        <p:nvSpPr>
          <p:cNvPr id="17" name="Platshållare för text 2"/>
          <p:cNvSpPr>
            <a:spLocks noGrp="1"/>
          </p:cNvSpPr>
          <p:nvPr>
            <p:ph type="body" sz="quarter" idx="20"/>
          </p:nvPr>
        </p:nvSpPr>
        <p:spPr>
          <a:xfrm>
            <a:off x="8115299" y="1750485"/>
            <a:ext cx="3357035" cy="3340100"/>
          </a:xfrm>
          <a:prstGeom prst="rect">
            <a:avLst/>
          </a:prstGeom>
        </p:spPr>
        <p:txBody>
          <a:bodyPr vert="horz" lIns="0" tIns="0" rIns="0" bIns="0"/>
          <a:lstStyle>
            <a:lvl1pPr>
              <a:defRPr sz="1400">
                <a:latin typeface="Georgia"/>
                <a:cs typeface="Georgia"/>
              </a:defRPr>
            </a:lvl1pPr>
          </a:lstStyle>
          <a:p>
            <a:pPr lvl="0"/>
            <a:r>
              <a:rPr lang="sv-SE"/>
              <a:t>Klicka här för att ändra format på bakgrundstexten</a:t>
            </a:r>
          </a:p>
        </p:txBody>
      </p:sp>
    </p:spTree>
    <p:extLst>
      <p:ext uri="{BB962C8B-B14F-4D97-AF65-F5344CB8AC3E}">
        <p14:creationId xmlns:p14="http://schemas.microsoft.com/office/powerpoint/2010/main" val="118402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hdr="0" ftr="0" dt="0"/>
  <p:extLst>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xmlns=""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image" Target="../media/image2.sv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xmlns=""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p:cNvSpPr/>
          <p:nvPr userDrawn="1">
            <p:custDataLst>
              <p:tags r:id="rId26"/>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 id="2147483703"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xmlns=""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30" cstate="hqprint">
              <a:extLst>
                <a:ext uri="{28A0092B-C50C-407E-A947-70E740481C1C}">
                  <a14:useLocalDpi xmlns:a14="http://schemas.microsoft.com/office/drawing/2010/main" val="0"/>
                </a:ext>
                <a:ext uri="{96DAC541-7B7A-43D3-8B79-37D633B846F1}">
                  <asvg:svgBlip xmlns:asvg="http://schemas.microsoft.com/office/drawing/2016/SVG/main" xmlns="" r:embed="rId31"/>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p:cNvSpPr/>
          <p:nvPr userDrawn="1">
            <p:custDataLst>
              <p:tags r:id="rId29"/>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a:p>
        </p:txBody>
      </p:sp>
    </p:spTree>
    <p:extLst>
      <p:ext uri="{BB962C8B-B14F-4D97-AF65-F5344CB8AC3E}">
        <p14:creationId xmlns:p14="http://schemas.microsoft.com/office/powerpoint/2010/main" val="27348260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2">
          <p15:clr>
            <a:srgbClr val="F26B43"/>
          </p15:clr>
        </p15:guide>
        <p15:guide id="3" pos="338">
          <p15:clr>
            <a:srgbClr val="F26B43"/>
          </p15:clr>
        </p15:guide>
        <p15:guide id="4" pos="7346">
          <p15:clr>
            <a:srgbClr val="F26B43"/>
          </p15:clr>
        </p15:guide>
        <p15:guide id="5" pos="1084">
          <p15:clr>
            <a:srgbClr val="F26B43"/>
          </p15:clr>
        </p15:guide>
        <p15:guide id="6" orient="horz" pos="1133">
          <p15:clr>
            <a:srgbClr val="F26B43"/>
          </p15:clr>
        </p15:guide>
        <p15:guide id="7" orient="horz" pos="3695">
          <p15:clr>
            <a:srgbClr val="F26B43"/>
          </p15:clr>
        </p15:guide>
        <p15:guide id="8" orient="horz" pos="3812">
          <p15:clr>
            <a:srgbClr val="F26B43"/>
          </p15:clr>
        </p15:guide>
        <p15:guide id="9" orient="horz" pos="232">
          <p15:clr>
            <a:srgbClr val="F26B43"/>
          </p15:clr>
        </p15:guide>
        <p15:guide id="10" orient="horz" pos="83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CEA39-947F-4ED3-A374-53E6B6A37EE9}" type="datetimeFigureOut">
              <a:rPr lang="sv-SE" smtClean="0"/>
              <a:t>2023-12-08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3F6A-7179-4B7D-862B-70EB6E9C8B28}" type="slidenum">
              <a:rPr lang="sv-SE" smtClean="0"/>
              <a:t>‹#›</a:t>
            </a:fld>
            <a:endParaRPr lang="sv-SE"/>
          </a:p>
        </p:txBody>
      </p:sp>
    </p:spTree>
    <p:extLst>
      <p:ext uri="{BB962C8B-B14F-4D97-AF65-F5344CB8AC3E}">
        <p14:creationId xmlns:p14="http://schemas.microsoft.com/office/powerpoint/2010/main" val="32921518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6.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52524B-7D7E-4C0C-A9F2-C22B031CD980}"/>
              </a:ext>
            </a:extLst>
          </p:cNvPr>
          <p:cNvSpPr>
            <a:spLocks noGrp="1"/>
          </p:cNvSpPr>
          <p:nvPr>
            <p:ph type="ctrTitle"/>
          </p:nvPr>
        </p:nvSpPr>
        <p:spPr>
          <a:xfrm>
            <a:off x="7430814" y="144126"/>
            <a:ext cx="4677103" cy="2072640"/>
          </a:xfrm>
        </p:spPr>
        <p:txBody>
          <a:bodyPr anchor="ctr"/>
          <a:lstStyle/>
          <a:p>
            <a:pPr algn="ctr"/>
            <a:r>
              <a:rPr lang="sv-SE" dirty="0"/>
              <a:t>Vad är folkhälsa?</a:t>
            </a:r>
            <a:br>
              <a:rPr lang="sv-SE" dirty="0"/>
            </a:br>
            <a:r>
              <a:rPr lang="sv-SE" dirty="0"/>
              <a:t>-</a:t>
            </a:r>
            <a:r>
              <a:rPr lang="sv-SE" dirty="0" smtClean="0"/>
              <a:t>kortversion</a:t>
            </a:r>
            <a:endParaRPr lang="sv-SE" dirty="0"/>
          </a:p>
        </p:txBody>
      </p:sp>
      <p:sp>
        <p:nvSpPr>
          <p:cNvPr id="3" name="Underrubrik 2">
            <a:extLst>
              <a:ext uri="{FF2B5EF4-FFF2-40B4-BE49-F238E27FC236}">
                <a16:creationId xmlns:a16="http://schemas.microsoft.com/office/drawing/2014/main" id="{A66F6B22-4D2D-492D-8479-41503568C37B}"/>
              </a:ext>
            </a:extLst>
          </p:cNvPr>
          <p:cNvSpPr>
            <a:spLocks noGrp="1"/>
          </p:cNvSpPr>
          <p:nvPr>
            <p:ph type="subTitle" idx="1"/>
          </p:nvPr>
        </p:nvSpPr>
        <p:spPr>
          <a:xfrm>
            <a:off x="7905187" y="2079275"/>
            <a:ext cx="4119419" cy="1883125"/>
          </a:xfrm>
        </p:spPr>
        <p:txBody>
          <a:bodyPr anchor="ctr"/>
          <a:lstStyle/>
          <a:p>
            <a:pPr marL="342900" indent="-342900">
              <a:buFont typeface="Arial" panose="020B0604020202020204" pitchFamily="34" charset="0"/>
              <a:buChar char="•"/>
            </a:pPr>
            <a:r>
              <a:rPr lang="sv-SE" dirty="0"/>
              <a:t>Vad är hälsa och folkhälsa? </a:t>
            </a:r>
          </a:p>
          <a:p>
            <a:pPr marL="342900" indent="-342900">
              <a:buFont typeface="Arial" panose="020B0604020202020204" pitchFamily="34" charset="0"/>
              <a:buChar char="•"/>
            </a:pPr>
            <a:r>
              <a:rPr lang="sv-SE" dirty="0"/>
              <a:t>Vad styr och leder arbetet? </a:t>
            </a:r>
          </a:p>
          <a:p>
            <a:pPr marL="342900" indent="-342900">
              <a:buFont typeface="Arial" panose="020B0604020202020204" pitchFamily="34" charset="0"/>
              <a:buChar char="•"/>
            </a:pPr>
            <a:r>
              <a:rPr lang="sv-SE" dirty="0"/>
              <a:t>Vad innebär den regionala folkhälsostrategin? </a:t>
            </a:r>
          </a:p>
        </p:txBody>
      </p:sp>
      <p:sp>
        <p:nvSpPr>
          <p:cNvPr id="4" name="Platshållare för text 3">
            <a:extLst>
              <a:ext uri="{FF2B5EF4-FFF2-40B4-BE49-F238E27FC236}">
                <a16:creationId xmlns:a16="http://schemas.microsoft.com/office/drawing/2014/main" id="{73E17965-4951-402E-BE40-7510BD391FC0}"/>
              </a:ext>
            </a:extLst>
          </p:cNvPr>
          <p:cNvSpPr>
            <a:spLocks noGrp="1"/>
          </p:cNvSpPr>
          <p:nvPr>
            <p:ph type="body" sz="quarter" idx="10"/>
          </p:nvPr>
        </p:nvSpPr>
        <p:spPr>
          <a:xfrm>
            <a:off x="7571119" y="6344262"/>
            <a:ext cx="3069172" cy="239418"/>
          </a:xfrm>
        </p:spPr>
        <p:txBody>
          <a:bodyPr>
            <a:normAutofit/>
          </a:bodyPr>
          <a:lstStyle/>
          <a:p>
            <a:r>
              <a:rPr lang="sv-SE" dirty="0"/>
              <a:t>Bildspel </a:t>
            </a:r>
            <a:r>
              <a:rPr lang="sv-SE" dirty="0" smtClean="0"/>
              <a:t>uppdaterat december </a:t>
            </a:r>
            <a:r>
              <a:rPr lang="sv-SE" dirty="0"/>
              <a:t>2023</a:t>
            </a:r>
          </a:p>
        </p:txBody>
      </p:sp>
      <p:pic>
        <p:nvPicPr>
          <p:cNvPr id="14" name="Platshållare för bild 13"/>
          <p:cNvPicPr>
            <a:picLocks noGrp="1" noChangeAspect="1"/>
          </p:cNvPicPr>
          <p:nvPr>
            <p:ph type="pic" sz="quarter" idx="11"/>
          </p:nvPr>
        </p:nvPicPr>
        <p:blipFill>
          <a:blip r:embed="rId3"/>
          <a:srcRect l="13909" r="13909"/>
          <a:stretch>
            <a:fillRect/>
          </a:stretch>
        </p:blipFill>
        <p:spPr>
          <a:prstGeom prst="rect">
            <a:avLst/>
          </a:prstGeom>
        </p:spPr>
      </p:pic>
    </p:spTree>
    <p:extLst>
      <p:ext uri="{BB962C8B-B14F-4D97-AF65-F5344CB8AC3E}">
        <p14:creationId xmlns:p14="http://schemas.microsoft.com/office/powerpoint/2010/main" val="1826222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009961" y="455530"/>
            <a:ext cx="10149840" cy="5792470"/>
          </a:xfrm>
          <a:prstGeom prst="rect">
            <a:avLst/>
          </a:prstGeom>
          <a:solidFill>
            <a:schemeClr val="bg2">
              <a:lumMod val="10000"/>
              <a:lumOff val="90000"/>
            </a:schemeClr>
          </a:solidFill>
        </p:spPr>
        <p:txBody>
          <a:bodyPr wrap="square" lIns="0" tIns="0" rIns="0" bIns="0" rtlCol="0">
            <a:spAutoFit/>
          </a:bodyPr>
          <a:lstStyle/>
          <a:p>
            <a:pPr algn="l"/>
            <a:endParaRPr lang="sv-SE" sz="1600" dirty="0"/>
          </a:p>
        </p:txBody>
      </p:sp>
      <p:sp>
        <p:nvSpPr>
          <p:cNvPr id="2" name="Rubrik 1"/>
          <p:cNvSpPr>
            <a:spLocks noGrp="1"/>
          </p:cNvSpPr>
          <p:nvPr>
            <p:ph type="title"/>
          </p:nvPr>
        </p:nvSpPr>
        <p:spPr>
          <a:xfrm>
            <a:off x="1247923" y="411915"/>
            <a:ext cx="3874684" cy="949877"/>
          </a:xfrm>
        </p:spPr>
        <p:txBody>
          <a:bodyPr anchor="ctr"/>
          <a:lstStyle/>
          <a:p>
            <a:r>
              <a:rPr lang="sv-SE" dirty="0"/>
              <a:t>Sammanfattningsvis…</a:t>
            </a:r>
          </a:p>
        </p:txBody>
      </p:sp>
      <p:sp>
        <p:nvSpPr>
          <p:cNvPr id="3" name="Platshållare för innehåll 2"/>
          <p:cNvSpPr>
            <a:spLocks noGrp="1"/>
          </p:cNvSpPr>
          <p:nvPr>
            <p:ph sz="quarter" idx="13"/>
          </p:nvPr>
        </p:nvSpPr>
        <p:spPr>
          <a:xfrm>
            <a:off x="1705762" y="1318177"/>
            <a:ext cx="8758238" cy="4067175"/>
          </a:xfrm>
        </p:spPr>
        <p:txBody>
          <a:bodyPr/>
          <a:lstStyle/>
          <a:p>
            <a:r>
              <a:rPr lang="sv-SE" sz="2400" dirty="0"/>
              <a:t>Människors hälsa och ohälsa skapas till stor del utanför hälso- och sjukvården</a:t>
            </a:r>
          </a:p>
          <a:p>
            <a:r>
              <a:rPr lang="sv-SE" sz="2400" dirty="0"/>
              <a:t>Hälsoklyftorna ökar och olika grupper har olika förutsättningar att ta hand om sin hälsa</a:t>
            </a:r>
          </a:p>
          <a:p>
            <a:r>
              <a:rPr lang="sv-SE" sz="2400" dirty="0"/>
              <a:t>Samhället har en utjämnande och kompenserande roll</a:t>
            </a:r>
          </a:p>
          <a:p>
            <a:r>
              <a:rPr lang="sv-SE" sz="2400" dirty="0"/>
              <a:t>Hälsofrämjande och sjukdomsförebyggande arbete behöver </a:t>
            </a:r>
            <a:r>
              <a:rPr lang="sv-SE" sz="2400"/>
              <a:t>bedrivas långsiktigt och </a:t>
            </a:r>
            <a:r>
              <a:rPr lang="sv-SE" sz="2400" dirty="0"/>
              <a:t>i samverkan mellan olika aktörer för att nå bäst effekt </a:t>
            </a:r>
          </a:p>
          <a:p>
            <a:r>
              <a:rPr lang="sv-SE" sz="2400" dirty="0"/>
              <a:t>Om vi vill sluta hälsoklyftorna inom en generation behöver folkhälsa, främjande och prevention prioriteras!  </a:t>
            </a:r>
          </a:p>
        </p:txBody>
      </p:sp>
    </p:spTree>
    <p:extLst>
      <p:ext uri="{BB962C8B-B14F-4D97-AF65-F5344CB8AC3E}">
        <p14:creationId xmlns:p14="http://schemas.microsoft.com/office/powerpoint/2010/main" val="182384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nodeType="clickEffect">
                                  <p:stCondLst>
                                    <p:cond delay="0"/>
                                  </p:stCondLst>
                                  <p:childTnLst>
                                    <p:set>
                                      <p:cBhvr rctx="PPT">
                                        <p:cTn id="10" dur="indefinite"/>
                                        <p:tgtEl>
                                          <p:spTgt spid="3">
                                            <p:txEl>
                                              <p:pRg st="0" end="0"/>
                                            </p:txEl>
                                          </p:spTgt>
                                        </p:tgtEl>
                                        <p:attrNameLst>
                                          <p:attrName>style.opacity</p:attrName>
                                        </p:attrNameLst>
                                      </p:cBhvr>
                                      <p:to>
                                        <p:strVal val="0.5"/>
                                      </p:to>
                                    </p:set>
                                    <p:animEffect filter="image" prLst="opacity: 0.5">
                                      <p:cBhvr rctx="IE">
                                        <p:cTn id="11" dur="indefinite"/>
                                        <p:tgtEl>
                                          <p:spTgt spid="3">
                                            <p:txEl>
                                              <p:pRg st="0" end="0"/>
                                            </p:txEl>
                                          </p:spTgt>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3">
                                            <p:txEl>
                                              <p:pRg st="1" end="1"/>
                                            </p:txEl>
                                          </p:spTgt>
                                        </p:tgtEl>
                                        <p:attrNameLst>
                                          <p:attrName>style.opacity</p:attrName>
                                        </p:attrNameLst>
                                      </p:cBhvr>
                                      <p:to>
                                        <p:strVal val="0.5"/>
                                      </p:to>
                                    </p:set>
                                    <p:animEffect filter="image" prLst="opacity: 0.5">
                                      <p:cBhvr rctx="IE">
                                        <p:cTn id="18" dur="indefinite"/>
                                        <p:tgtEl>
                                          <p:spTgt spid="3">
                                            <p:txEl>
                                              <p:pRg st="1" end="1"/>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0" nodeType="clickEffect">
                                  <p:stCondLst>
                                    <p:cond delay="0"/>
                                  </p:stCondLst>
                                  <p:childTnLst>
                                    <p:set>
                                      <p:cBhvr rctx="PPT">
                                        <p:cTn id="24" dur="indefinite"/>
                                        <p:tgtEl>
                                          <p:spTgt spid="3">
                                            <p:txEl>
                                              <p:pRg st="2" end="2"/>
                                            </p:txEl>
                                          </p:spTgt>
                                        </p:tgtEl>
                                        <p:attrNameLst>
                                          <p:attrName>style.opacity</p:attrName>
                                        </p:attrNameLst>
                                      </p:cBhvr>
                                      <p:to>
                                        <p:strVal val="0.5"/>
                                      </p:to>
                                    </p:set>
                                    <p:animEffect filter="image" prLst="opacity: 0.5">
                                      <p:cBhvr rctx="IE">
                                        <p:cTn id="25" dur="indefinite"/>
                                        <p:tgtEl>
                                          <p:spTgt spid="3">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0" nodeType="clickEffect">
                                  <p:stCondLst>
                                    <p:cond delay="0"/>
                                  </p:stCondLst>
                                  <p:childTnLst>
                                    <p:set>
                                      <p:cBhvr rctx="PPT">
                                        <p:cTn id="31" dur="indefinite"/>
                                        <p:tgtEl>
                                          <p:spTgt spid="3">
                                            <p:txEl>
                                              <p:pRg st="3" end="3"/>
                                            </p:txEl>
                                          </p:spTgt>
                                        </p:tgtEl>
                                        <p:attrNameLst>
                                          <p:attrName>style.opacity</p:attrName>
                                        </p:attrNameLst>
                                      </p:cBhvr>
                                      <p:to>
                                        <p:strVal val="0.5"/>
                                      </p:to>
                                    </p:set>
                                    <p:animEffect filter="image" prLst="opacity: 0.5">
                                      <p:cBhvr rctx="IE">
                                        <p:cTn id="32" dur="indefinite"/>
                                        <p:tgtEl>
                                          <p:spTgt spid="3">
                                            <p:txEl>
                                              <p:pRg st="3" end="3"/>
                                            </p:txEl>
                                          </p:spTgt>
                                        </p:tgtEl>
                                      </p:cBhvr>
                                    </p:animEffec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641604" y="1120877"/>
            <a:ext cx="10699799" cy="4975123"/>
          </a:xfrm>
        </p:spPr>
        <p:txBody>
          <a:bodyPr>
            <a:normAutofit fontScale="25000" lnSpcReduction="20000"/>
          </a:bodyPr>
          <a:lstStyle/>
          <a:p>
            <a:pPr marL="0" indent="0">
              <a:buNone/>
            </a:pPr>
            <a:endParaRPr lang="sv-SE" sz="6000" dirty="0"/>
          </a:p>
          <a:p>
            <a:pPr marL="0" indent="0">
              <a:buNone/>
            </a:pPr>
            <a:r>
              <a:rPr lang="sv-SE" sz="9600" dirty="0"/>
              <a:t>Hälsa är …</a:t>
            </a:r>
          </a:p>
          <a:p>
            <a:pPr marL="0" indent="0">
              <a:buNone/>
            </a:pPr>
            <a:r>
              <a:rPr lang="sv-SE" sz="9600" dirty="0"/>
              <a:t>ett tillstånd </a:t>
            </a:r>
            <a:r>
              <a:rPr lang="sv-SE" sz="9600" spc="-20" dirty="0">
                <a:solidFill>
                  <a:prstClr val="black"/>
                </a:solidFill>
                <a:cs typeface="Garamond"/>
              </a:rPr>
              <a:t>av f</a:t>
            </a:r>
            <a:r>
              <a:rPr lang="sv-SE" sz="9600" spc="-15" dirty="0">
                <a:solidFill>
                  <a:prstClr val="black"/>
                </a:solidFill>
                <a:cs typeface="Garamond"/>
              </a:rPr>
              <a:t>y</a:t>
            </a:r>
            <a:r>
              <a:rPr lang="sv-SE" sz="9600" spc="-20" dirty="0">
                <a:solidFill>
                  <a:prstClr val="black"/>
                </a:solidFill>
                <a:cs typeface="Garamond"/>
              </a:rPr>
              <a:t>s</a:t>
            </a:r>
            <a:r>
              <a:rPr lang="sv-SE" sz="9600" spc="-10" dirty="0">
                <a:solidFill>
                  <a:prstClr val="black"/>
                </a:solidFill>
                <a:cs typeface="Garamond"/>
              </a:rPr>
              <a:t>i</a:t>
            </a:r>
            <a:r>
              <a:rPr lang="sv-SE" sz="9600" spc="-20" dirty="0">
                <a:solidFill>
                  <a:prstClr val="black"/>
                </a:solidFill>
                <a:cs typeface="Garamond"/>
              </a:rPr>
              <a:t>skt</a:t>
            </a:r>
            <a:r>
              <a:rPr lang="sv-SE" sz="9600" spc="-10" dirty="0">
                <a:solidFill>
                  <a:prstClr val="black"/>
                </a:solidFill>
                <a:cs typeface="Garamond"/>
              </a:rPr>
              <a:t>,</a:t>
            </a:r>
            <a:r>
              <a:rPr lang="sv-SE" sz="9600" dirty="0">
                <a:solidFill>
                  <a:prstClr val="black"/>
                </a:solidFill>
                <a:cs typeface="Garamond"/>
              </a:rPr>
              <a:t> </a:t>
            </a:r>
            <a:r>
              <a:rPr lang="sv-SE" sz="9600" spc="-20" dirty="0">
                <a:solidFill>
                  <a:prstClr val="black"/>
                </a:solidFill>
                <a:cs typeface="Garamond"/>
              </a:rPr>
              <a:t>ps</a:t>
            </a:r>
            <a:r>
              <a:rPr lang="sv-SE" sz="9600" spc="-15" dirty="0">
                <a:solidFill>
                  <a:prstClr val="black"/>
                </a:solidFill>
                <a:cs typeface="Garamond"/>
              </a:rPr>
              <a:t>yki</a:t>
            </a:r>
            <a:r>
              <a:rPr lang="sv-SE" sz="9600" spc="-20" dirty="0">
                <a:solidFill>
                  <a:prstClr val="black"/>
                </a:solidFill>
                <a:cs typeface="Garamond"/>
              </a:rPr>
              <a:t>s</a:t>
            </a:r>
            <a:r>
              <a:rPr lang="sv-SE" sz="9600" spc="-15" dirty="0">
                <a:solidFill>
                  <a:prstClr val="black"/>
                </a:solidFill>
                <a:cs typeface="Garamond"/>
              </a:rPr>
              <a:t>kt</a:t>
            </a:r>
            <a:r>
              <a:rPr lang="sv-SE" sz="9600" spc="5" dirty="0">
                <a:solidFill>
                  <a:prstClr val="black"/>
                </a:solidFill>
                <a:cs typeface="Garamond"/>
              </a:rPr>
              <a:t> </a:t>
            </a:r>
            <a:r>
              <a:rPr lang="sv-SE" sz="9600" spc="-25" dirty="0">
                <a:solidFill>
                  <a:prstClr val="black"/>
                </a:solidFill>
                <a:cs typeface="Garamond"/>
              </a:rPr>
              <a:t>o</a:t>
            </a:r>
            <a:r>
              <a:rPr lang="sv-SE" sz="9600" spc="-20" dirty="0">
                <a:solidFill>
                  <a:prstClr val="black"/>
                </a:solidFill>
                <a:cs typeface="Garamond"/>
              </a:rPr>
              <a:t>ch</a:t>
            </a:r>
            <a:r>
              <a:rPr lang="sv-SE" sz="9600" spc="-10" dirty="0">
                <a:solidFill>
                  <a:prstClr val="black"/>
                </a:solidFill>
                <a:cs typeface="Garamond"/>
              </a:rPr>
              <a:t> </a:t>
            </a:r>
            <a:r>
              <a:rPr lang="sv-SE" sz="9600" spc="-20" dirty="0">
                <a:solidFill>
                  <a:prstClr val="black"/>
                </a:solidFill>
                <a:cs typeface="Garamond"/>
              </a:rPr>
              <a:t>s</a:t>
            </a:r>
            <a:r>
              <a:rPr lang="sv-SE" sz="9600" spc="-25" dirty="0">
                <a:solidFill>
                  <a:prstClr val="black"/>
                </a:solidFill>
                <a:cs typeface="Garamond"/>
              </a:rPr>
              <a:t>o</a:t>
            </a:r>
            <a:r>
              <a:rPr lang="sv-SE" sz="9600" spc="-15" dirty="0">
                <a:solidFill>
                  <a:prstClr val="black"/>
                </a:solidFill>
                <a:cs typeface="Garamond"/>
              </a:rPr>
              <a:t>ci</a:t>
            </a:r>
            <a:r>
              <a:rPr lang="sv-SE" sz="9600" spc="-20" dirty="0">
                <a:solidFill>
                  <a:prstClr val="black"/>
                </a:solidFill>
                <a:cs typeface="Garamond"/>
              </a:rPr>
              <a:t>a</a:t>
            </a:r>
            <a:r>
              <a:rPr lang="sv-SE" sz="9600" spc="-10" dirty="0">
                <a:solidFill>
                  <a:prstClr val="black"/>
                </a:solidFill>
                <a:cs typeface="Garamond"/>
              </a:rPr>
              <a:t>lt</a:t>
            </a:r>
            <a:r>
              <a:rPr lang="sv-SE" sz="9600" spc="-5" dirty="0">
                <a:solidFill>
                  <a:prstClr val="black"/>
                </a:solidFill>
                <a:cs typeface="Garamond"/>
              </a:rPr>
              <a:t> v</a:t>
            </a:r>
            <a:r>
              <a:rPr lang="sv-SE" sz="9600" spc="-20" dirty="0">
                <a:solidFill>
                  <a:prstClr val="black"/>
                </a:solidFill>
                <a:cs typeface="Garamond"/>
              </a:rPr>
              <a:t>ä</a:t>
            </a:r>
            <a:r>
              <a:rPr lang="sv-SE" sz="9600" spc="-10" dirty="0">
                <a:solidFill>
                  <a:prstClr val="black"/>
                </a:solidFill>
                <a:cs typeface="Garamond"/>
              </a:rPr>
              <a:t>l</a:t>
            </a:r>
            <a:r>
              <a:rPr lang="sv-SE" sz="9600" spc="-25" dirty="0">
                <a:solidFill>
                  <a:prstClr val="black"/>
                </a:solidFill>
                <a:cs typeface="Garamond"/>
              </a:rPr>
              <a:t>b</a:t>
            </a:r>
            <a:r>
              <a:rPr lang="sv-SE" sz="9600" spc="-15" dirty="0">
                <a:solidFill>
                  <a:prstClr val="black"/>
                </a:solidFill>
                <a:cs typeface="Garamond"/>
              </a:rPr>
              <a:t>e</a:t>
            </a:r>
            <a:r>
              <a:rPr lang="sv-SE" sz="9600" spc="-20" dirty="0">
                <a:solidFill>
                  <a:prstClr val="black"/>
                </a:solidFill>
                <a:cs typeface="Garamond"/>
              </a:rPr>
              <a:t>f</a:t>
            </a:r>
            <a:r>
              <a:rPr lang="sv-SE" sz="9600" spc="-10" dirty="0">
                <a:solidFill>
                  <a:prstClr val="black"/>
                </a:solidFill>
                <a:cs typeface="Garamond"/>
              </a:rPr>
              <a:t>i</a:t>
            </a:r>
            <a:r>
              <a:rPr lang="sv-SE" sz="9600" spc="-25" dirty="0">
                <a:solidFill>
                  <a:prstClr val="black"/>
                </a:solidFill>
                <a:cs typeface="Garamond"/>
              </a:rPr>
              <a:t>nn</a:t>
            </a:r>
            <a:r>
              <a:rPr lang="sv-SE" sz="9600" spc="-20" dirty="0">
                <a:solidFill>
                  <a:prstClr val="black"/>
                </a:solidFill>
                <a:cs typeface="Garamond"/>
              </a:rPr>
              <a:t>a</a:t>
            </a:r>
            <a:r>
              <a:rPr lang="sv-SE" sz="9600" spc="-25" dirty="0">
                <a:solidFill>
                  <a:prstClr val="black"/>
                </a:solidFill>
                <a:cs typeface="Garamond"/>
              </a:rPr>
              <a:t>n</a:t>
            </a:r>
            <a:r>
              <a:rPr lang="sv-SE" sz="9600" spc="-15" dirty="0">
                <a:solidFill>
                  <a:prstClr val="black"/>
                </a:solidFill>
                <a:cs typeface="Garamond"/>
              </a:rPr>
              <a:t>de,</a:t>
            </a:r>
            <a:r>
              <a:rPr lang="sv-SE" sz="9600" spc="-10" dirty="0">
                <a:solidFill>
                  <a:prstClr val="black"/>
                </a:solidFill>
                <a:cs typeface="Garamond"/>
              </a:rPr>
              <a:t> i</a:t>
            </a:r>
            <a:r>
              <a:rPr lang="sv-SE" sz="9600" spc="-25" dirty="0">
                <a:solidFill>
                  <a:prstClr val="black"/>
                </a:solidFill>
                <a:cs typeface="Garamond"/>
              </a:rPr>
              <a:t>n</a:t>
            </a:r>
            <a:r>
              <a:rPr lang="sv-SE" sz="9600" spc="-20" dirty="0">
                <a:solidFill>
                  <a:prstClr val="black"/>
                </a:solidFill>
                <a:cs typeface="Garamond"/>
              </a:rPr>
              <a:t>t</a:t>
            </a:r>
            <a:r>
              <a:rPr lang="sv-SE" sz="9600" spc="-15" dirty="0">
                <a:solidFill>
                  <a:prstClr val="black"/>
                </a:solidFill>
                <a:cs typeface="Garamond"/>
              </a:rPr>
              <a:t>e</a:t>
            </a:r>
            <a:r>
              <a:rPr lang="sv-SE" sz="9600" spc="-10" dirty="0">
                <a:solidFill>
                  <a:prstClr val="black"/>
                </a:solidFill>
                <a:cs typeface="Garamond"/>
              </a:rPr>
              <a:t> </a:t>
            </a:r>
            <a:r>
              <a:rPr lang="sv-SE" sz="9600" spc="-15" dirty="0">
                <a:solidFill>
                  <a:prstClr val="black"/>
                </a:solidFill>
                <a:cs typeface="Garamond"/>
              </a:rPr>
              <a:t>e</a:t>
            </a:r>
            <a:r>
              <a:rPr lang="sv-SE" sz="9600" spc="-20" dirty="0">
                <a:solidFill>
                  <a:prstClr val="black"/>
                </a:solidFill>
                <a:cs typeface="Garamond"/>
              </a:rPr>
              <a:t>nbart</a:t>
            </a:r>
            <a:r>
              <a:rPr lang="sv-SE" sz="9600" dirty="0">
                <a:solidFill>
                  <a:prstClr val="black"/>
                </a:solidFill>
                <a:cs typeface="Garamond"/>
              </a:rPr>
              <a:t> </a:t>
            </a:r>
            <a:r>
              <a:rPr lang="sv-SE" sz="9600" spc="-20" dirty="0">
                <a:solidFill>
                  <a:prstClr val="black"/>
                </a:solidFill>
                <a:cs typeface="Garamond"/>
              </a:rPr>
              <a:t>frånva</a:t>
            </a:r>
            <a:r>
              <a:rPr lang="sv-SE" sz="9600" spc="-25" dirty="0">
                <a:solidFill>
                  <a:prstClr val="black"/>
                </a:solidFill>
                <a:cs typeface="Garamond"/>
              </a:rPr>
              <a:t>r</a:t>
            </a:r>
            <a:r>
              <a:rPr lang="sv-SE" sz="9600" spc="-20" dirty="0">
                <a:solidFill>
                  <a:prstClr val="black"/>
                </a:solidFill>
                <a:cs typeface="Garamond"/>
              </a:rPr>
              <a:t>o</a:t>
            </a:r>
            <a:r>
              <a:rPr lang="sv-SE" sz="9600" spc="45" dirty="0">
                <a:solidFill>
                  <a:prstClr val="black"/>
                </a:solidFill>
                <a:cs typeface="Garamond"/>
              </a:rPr>
              <a:t> </a:t>
            </a:r>
            <a:r>
              <a:rPr lang="sv-SE" sz="9600" spc="-20" dirty="0">
                <a:solidFill>
                  <a:prstClr val="black"/>
                </a:solidFill>
                <a:cs typeface="Garamond"/>
              </a:rPr>
              <a:t>av</a:t>
            </a:r>
            <a:r>
              <a:rPr lang="sv-SE" sz="9600" spc="20" dirty="0">
                <a:solidFill>
                  <a:prstClr val="black"/>
                </a:solidFill>
                <a:cs typeface="Garamond"/>
              </a:rPr>
              <a:t> </a:t>
            </a:r>
            <a:r>
              <a:rPr lang="sv-SE" sz="9600" spc="-20" dirty="0">
                <a:solidFill>
                  <a:prstClr val="black"/>
                </a:solidFill>
                <a:cs typeface="Garamond"/>
              </a:rPr>
              <a:t>s</a:t>
            </a:r>
            <a:r>
              <a:rPr lang="sv-SE" sz="9600" spc="-15" dirty="0">
                <a:solidFill>
                  <a:prstClr val="black"/>
                </a:solidFill>
                <a:cs typeface="Garamond"/>
              </a:rPr>
              <a:t>jukd</a:t>
            </a:r>
            <a:r>
              <a:rPr lang="sv-SE" sz="9600" spc="-25" dirty="0">
                <a:solidFill>
                  <a:prstClr val="black"/>
                </a:solidFill>
                <a:cs typeface="Garamond"/>
              </a:rPr>
              <a:t>o</a:t>
            </a:r>
            <a:r>
              <a:rPr lang="sv-SE" sz="9600" spc="-30" dirty="0">
                <a:solidFill>
                  <a:prstClr val="black"/>
                </a:solidFill>
                <a:cs typeface="Garamond"/>
              </a:rPr>
              <a:t>m</a:t>
            </a:r>
            <a:r>
              <a:rPr lang="sv-SE" sz="9600" spc="55" dirty="0">
                <a:solidFill>
                  <a:prstClr val="black"/>
                </a:solidFill>
                <a:cs typeface="Garamond"/>
              </a:rPr>
              <a:t> </a:t>
            </a:r>
            <a:r>
              <a:rPr lang="sv-SE" sz="9600" spc="-15" dirty="0">
                <a:solidFill>
                  <a:prstClr val="black"/>
                </a:solidFill>
                <a:cs typeface="Garamond"/>
              </a:rPr>
              <a:t>el</a:t>
            </a:r>
            <a:r>
              <a:rPr lang="sv-SE" sz="9600" dirty="0">
                <a:solidFill>
                  <a:prstClr val="black"/>
                </a:solidFill>
                <a:cs typeface="Garamond"/>
              </a:rPr>
              <a:t>ler</a:t>
            </a:r>
            <a:r>
              <a:rPr lang="sv-SE" sz="9600" spc="-15" dirty="0">
                <a:solidFill>
                  <a:prstClr val="black"/>
                </a:solidFill>
                <a:cs typeface="Garamond"/>
              </a:rPr>
              <a:t> </a:t>
            </a:r>
            <a:r>
              <a:rPr lang="sv-SE" sz="9600" spc="-25" dirty="0">
                <a:solidFill>
                  <a:prstClr val="black"/>
                </a:solidFill>
                <a:cs typeface="Garamond"/>
              </a:rPr>
              <a:t>s</a:t>
            </a:r>
            <a:r>
              <a:rPr lang="sv-SE" sz="9600" spc="-20" dirty="0">
                <a:solidFill>
                  <a:prstClr val="black"/>
                </a:solidFill>
                <a:cs typeface="Garamond"/>
              </a:rPr>
              <a:t>k</a:t>
            </a:r>
            <a:r>
              <a:rPr lang="sv-SE" sz="9600" dirty="0">
                <a:solidFill>
                  <a:prstClr val="black"/>
                </a:solidFill>
                <a:cs typeface="Garamond"/>
              </a:rPr>
              <a:t>ada.</a:t>
            </a:r>
          </a:p>
          <a:p>
            <a:pPr marL="0" indent="0">
              <a:buNone/>
            </a:pPr>
            <a:endParaRPr lang="sv-SE" sz="4800" dirty="0">
              <a:solidFill>
                <a:prstClr val="black"/>
              </a:solidFill>
              <a:cs typeface="Garamond"/>
            </a:endParaRPr>
          </a:p>
          <a:p>
            <a:pPr marL="0" indent="0">
              <a:buNone/>
            </a:pPr>
            <a:r>
              <a:rPr lang="sv-SE" sz="9600" dirty="0">
                <a:solidFill>
                  <a:prstClr val="black"/>
                </a:solidFill>
                <a:cs typeface="Garamond"/>
              </a:rPr>
              <a:t>Folkhälsa är …</a:t>
            </a:r>
          </a:p>
          <a:p>
            <a:pPr marL="0" indent="0">
              <a:buNone/>
            </a:pPr>
            <a:r>
              <a:rPr lang="sv-SE" sz="9600" dirty="0"/>
              <a:t>ett samlingsbegrepp för hela befolkningens hälsotillstånd. Det handlar alltså om både hälsa och ohälsa. Det handlar både om nivå och fördelning. </a:t>
            </a:r>
          </a:p>
          <a:p>
            <a:pPr marL="0" indent="0">
              <a:buNone/>
            </a:pPr>
            <a:endParaRPr lang="sv-SE" sz="4800" dirty="0"/>
          </a:p>
          <a:p>
            <a:pPr marL="0" indent="0">
              <a:buNone/>
            </a:pPr>
            <a:r>
              <a:rPr lang="sv-SE" sz="9600" dirty="0">
                <a:solidFill>
                  <a:prstClr val="black"/>
                </a:solidFill>
                <a:cs typeface="Garamond"/>
              </a:rPr>
              <a:t>Det folkhälsopolitiska målet är…</a:t>
            </a:r>
          </a:p>
          <a:p>
            <a:pPr marL="0" indent="0">
              <a:buNone/>
            </a:pPr>
            <a:r>
              <a:rPr lang="sv-SE" sz="9600" dirty="0"/>
              <a:t>a</a:t>
            </a:r>
            <a:r>
              <a:rPr lang="sv-SE" sz="9600" dirty="0" smtClean="0"/>
              <a:t>tt </a:t>
            </a:r>
            <a:r>
              <a:rPr lang="sv-SE" sz="9600" dirty="0"/>
              <a:t>skapa samhälleliga förutsättningar för en god och jämlik hälsa i hela befolkningen och sluta de påverkbara hälsoklyftorna inom en generation.</a:t>
            </a:r>
          </a:p>
          <a:p>
            <a:pPr marL="0" indent="0">
              <a:buNone/>
            </a:pPr>
            <a:endParaRPr lang="sv-SE" sz="5100" dirty="0">
              <a:solidFill>
                <a:prstClr val="black"/>
              </a:solidFill>
              <a:cs typeface="Garamond"/>
            </a:endParaRPr>
          </a:p>
        </p:txBody>
      </p:sp>
      <p:sp>
        <p:nvSpPr>
          <p:cNvPr id="3" name="Rubrik 2"/>
          <p:cNvSpPr>
            <a:spLocks noGrp="1"/>
          </p:cNvSpPr>
          <p:nvPr>
            <p:ph type="title"/>
          </p:nvPr>
        </p:nvSpPr>
        <p:spPr>
          <a:xfrm>
            <a:off x="641604" y="304448"/>
            <a:ext cx="3484726" cy="816429"/>
          </a:xfrm>
        </p:spPr>
        <p:txBody>
          <a:bodyPr/>
          <a:lstStyle/>
          <a:p>
            <a:r>
              <a:rPr lang="sv-SE" sz="3200" dirty="0"/>
              <a:t>Definitioner</a:t>
            </a:r>
          </a:p>
        </p:txBody>
      </p:sp>
      <p:sp>
        <p:nvSpPr>
          <p:cNvPr id="5" name="textruta 4"/>
          <p:cNvSpPr txBox="1"/>
          <p:nvPr/>
        </p:nvSpPr>
        <p:spPr>
          <a:xfrm>
            <a:off x="4361315" y="6426547"/>
            <a:ext cx="7102929" cy="430887"/>
          </a:xfrm>
          <a:prstGeom prst="rect">
            <a:avLst/>
          </a:prstGeom>
          <a:noFill/>
        </p:spPr>
        <p:txBody>
          <a:bodyPr wrap="square" lIns="0" tIns="0" rIns="0" bIns="0" rtlCol="0">
            <a:spAutoFit/>
          </a:bodyPr>
          <a:lstStyle/>
          <a:p>
            <a:r>
              <a:rPr lang="sv-SE" sz="1200" dirty="0">
                <a:solidFill>
                  <a:prstClr val="black"/>
                </a:solidFill>
              </a:rPr>
              <a:t>Källa: Socialstyrelsens termbank, 2009 baserad på WHO, 1948 samt Folkhälsomyndigheten</a:t>
            </a:r>
          </a:p>
          <a:p>
            <a:pPr algn="l"/>
            <a:endParaRPr lang="sv-SE" sz="1600" dirty="0"/>
          </a:p>
        </p:txBody>
      </p:sp>
      <p:pic>
        <p:nvPicPr>
          <p:cNvPr id="4" name="Bildobjekt 3"/>
          <p:cNvPicPr>
            <a:picLocks noChangeAspect="1"/>
          </p:cNvPicPr>
          <p:nvPr/>
        </p:nvPicPr>
        <p:blipFill rotWithShape="1">
          <a:blip r:embed="rId3">
            <a:extLst>
              <a:ext uri="{28A0092B-C50C-407E-A947-70E740481C1C}">
                <a14:useLocalDpi xmlns:a14="http://schemas.microsoft.com/office/drawing/2010/main" val="0"/>
              </a:ext>
            </a:extLst>
          </a:blip>
          <a:srcRect l="56034" t="14562" r="14455" b="57368"/>
          <a:stretch/>
        </p:blipFill>
        <p:spPr>
          <a:xfrm>
            <a:off x="9156032" y="45613"/>
            <a:ext cx="1431758" cy="1925053"/>
          </a:xfrm>
          <a:prstGeom prst="rect">
            <a:avLst/>
          </a:prstGeom>
        </p:spPr>
      </p:pic>
    </p:spTree>
    <p:extLst>
      <p:ext uri="{BB962C8B-B14F-4D97-AF65-F5344CB8AC3E}">
        <p14:creationId xmlns:p14="http://schemas.microsoft.com/office/powerpoint/2010/main" val="185946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9" presetClass="emph" presetSubtype="0" nodeType="withEffect">
                                  <p:stCondLst>
                                    <p:cond delay="0"/>
                                  </p:stCondLst>
                                  <p:childTnLst>
                                    <p:set>
                                      <p:cBhvr rctx="PPT">
                                        <p:cTn id="18" dur="indefinite"/>
                                        <p:tgtEl>
                                          <p:spTgt spid="2">
                                            <p:txEl>
                                              <p:pRg st="1" end="1"/>
                                            </p:txEl>
                                          </p:spTgt>
                                        </p:tgtEl>
                                        <p:attrNameLst>
                                          <p:attrName>style.opacity</p:attrName>
                                        </p:attrNameLst>
                                      </p:cBhvr>
                                      <p:to>
                                        <p:strVal val="0.5"/>
                                      </p:to>
                                    </p:set>
                                    <p:animEffect filter="image" prLst="opacity: 0.5">
                                      <p:cBhvr rctx="IE">
                                        <p:cTn id="19" dur="indefinite"/>
                                        <p:tgtEl>
                                          <p:spTgt spid="2">
                                            <p:txEl>
                                              <p:pRg st="1" end="1"/>
                                            </p:txEl>
                                          </p:spTgt>
                                        </p:tgtEl>
                                      </p:cBhvr>
                                    </p:animEffect>
                                  </p:childTnLst>
                                </p:cTn>
                              </p:par>
                              <p:par>
                                <p:cTn id="20" presetID="9" presetClass="emph" presetSubtype="0" nodeType="withEffect">
                                  <p:stCondLst>
                                    <p:cond delay="0"/>
                                  </p:stCondLst>
                                  <p:childTnLst>
                                    <p:set>
                                      <p:cBhvr rctx="PPT">
                                        <p:cTn id="21" dur="indefinite"/>
                                        <p:tgtEl>
                                          <p:spTgt spid="2">
                                            <p:txEl>
                                              <p:pRg st="2" end="2"/>
                                            </p:txEl>
                                          </p:spTgt>
                                        </p:tgtEl>
                                        <p:attrNameLst>
                                          <p:attrName>style.opacity</p:attrName>
                                        </p:attrNameLst>
                                      </p:cBhvr>
                                      <p:to>
                                        <p:strVal val="0.5"/>
                                      </p:to>
                                    </p:set>
                                    <p:animEffect filter="image" prLst="opacity: 0.5">
                                      <p:cBhvr rctx="IE">
                                        <p:cTn id="22" dur="indefinite"/>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2">
                                            <p:txEl>
                                              <p:pRg st="4" end="4"/>
                                            </p:txEl>
                                          </p:spTgt>
                                        </p:tgtEl>
                                        <p:attrNameLst>
                                          <p:attrName>style.opacity</p:attrName>
                                        </p:attrNameLst>
                                      </p:cBhvr>
                                      <p:to>
                                        <p:strVal val="0.5"/>
                                      </p:to>
                                    </p:set>
                                    <p:animEffect filter="image" prLst="opacity: 0.5">
                                      <p:cBhvr rctx="IE">
                                        <p:cTn id="27" dur="indefinite"/>
                                        <p:tgtEl>
                                          <p:spTgt spid="2">
                                            <p:txEl>
                                              <p:pRg st="4" end="4"/>
                                            </p:txEl>
                                          </p:spTgt>
                                        </p:tgtEl>
                                      </p:cBhvr>
                                    </p:animEffect>
                                  </p:childTnLst>
                                </p:cTn>
                              </p:par>
                              <p:par>
                                <p:cTn id="28" presetID="9" presetClass="emph" presetSubtype="0" nodeType="withEffect">
                                  <p:stCondLst>
                                    <p:cond delay="0"/>
                                  </p:stCondLst>
                                  <p:childTnLst>
                                    <p:set>
                                      <p:cBhvr rctx="PPT">
                                        <p:cTn id="29" dur="indefinite"/>
                                        <p:tgtEl>
                                          <p:spTgt spid="2">
                                            <p:txEl>
                                              <p:pRg st="5" end="5"/>
                                            </p:txEl>
                                          </p:spTgt>
                                        </p:tgtEl>
                                        <p:attrNameLst>
                                          <p:attrName>style.opacity</p:attrName>
                                        </p:attrNameLst>
                                      </p:cBhvr>
                                      <p:to>
                                        <p:strVal val="0.5"/>
                                      </p:to>
                                    </p:set>
                                    <p:animEffect filter="image" prLst="opacity: 0.5">
                                      <p:cBhvr rctx="IE">
                                        <p:cTn id="30" dur="indefinite"/>
                                        <p:tgtEl>
                                          <p:spTgt spid="2">
                                            <p:txEl>
                                              <p:pRg st="5" end="5"/>
                                            </p:txEl>
                                          </p:spTgt>
                                        </p:tgtEl>
                                      </p:cBhvr>
                                    </p:animEffect>
                                  </p:childTnLst>
                                </p:cTn>
                              </p:par>
                              <p:par>
                                <p:cTn id="31" presetID="1" presetClass="entr" presetSubtype="0"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6D853C-9638-1CAF-F3ED-520877255455}"/>
              </a:ext>
            </a:extLst>
          </p:cNvPr>
          <p:cNvSpPr/>
          <p:nvPr/>
        </p:nvSpPr>
        <p:spPr>
          <a:xfrm>
            <a:off x="341676" y="246059"/>
            <a:ext cx="9636593" cy="58477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Varför</a:t>
            </a:r>
            <a:r>
              <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32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har</a:t>
            </a:r>
            <a:r>
              <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32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hälsan</a:t>
            </a:r>
            <a:r>
              <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32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blivit</a:t>
            </a:r>
            <a:r>
              <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32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bättre</a:t>
            </a:r>
            <a:r>
              <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kumimoji="0" lang="en-US" sz="32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över</a:t>
            </a:r>
            <a:r>
              <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tid i </a:t>
            </a:r>
            <a:r>
              <a:rPr kumimoji="0" lang="en-US" sz="3200" b="1"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Sverige</a:t>
            </a:r>
            <a:r>
              <a:rPr kumimoji="0" lang="en-US" sz="32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p>
        </p:txBody>
      </p:sp>
      <p:pic>
        <p:nvPicPr>
          <p:cNvPr id="3" name="Picture 2">
            <a:extLst>
              <a:ext uri="{FF2B5EF4-FFF2-40B4-BE49-F238E27FC236}">
                <a16:creationId xmlns:a16="http://schemas.microsoft.com/office/drawing/2014/main" id="{189085EF-F0F5-8CA3-B599-BDB8D8C03935}"/>
              </a:ext>
            </a:extLst>
          </p:cNvPr>
          <p:cNvPicPr>
            <a:picLocks noChangeAspect="1"/>
          </p:cNvPicPr>
          <p:nvPr/>
        </p:nvPicPr>
        <p:blipFill>
          <a:blip r:embed="rId3"/>
          <a:stretch>
            <a:fillRect/>
          </a:stretch>
        </p:blipFill>
        <p:spPr>
          <a:xfrm>
            <a:off x="623221" y="1890757"/>
            <a:ext cx="4262023" cy="3238371"/>
          </a:xfrm>
          <a:prstGeom prst="rect">
            <a:avLst/>
          </a:prstGeom>
          <a:solidFill>
            <a:schemeClr val="bg1"/>
          </a:solidFill>
        </p:spPr>
      </p:pic>
      <p:pic>
        <p:nvPicPr>
          <p:cNvPr id="4" name="Picture 3">
            <a:extLst>
              <a:ext uri="{FF2B5EF4-FFF2-40B4-BE49-F238E27FC236}">
                <a16:creationId xmlns:a16="http://schemas.microsoft.com/office/drawing/2014/main" id="{DD4D3BAC-6BCA-C984-2A2C-AC7C46DCF632}"/>
              </a:ext>
            </a:extLst>
          </p:cNvPr>
          <p:cNvPicPr>
            <a:picLocks noChangeAspect="1"/>
          </p:cNvPicPr>
          <p:nvPr/>
        </p:nvPicPr>
        <p:blipFill>
          <a:blip r:embed="rId4"/>
          <a:stretch>
            <a:fillRect/>
          </a:stretch>
        </p:blipFill>
        <p:spPr>
          <a:xfrm>
            <a:off x="7148373" y="1893488"/>
            <a:ext cx="3830605" cy="3081895"/>
          </a:xfrm>
          <a:prstGeom prst="rect">
            <a:avLst/>
          </a:prstGeom>
        </p:spPr>
      </p:pic>
      <p:cxnSp>
        <p:nvCxnSpPr>
          <p:cNvPr id="7" name="Straight Arrow Connector 6">
            <a:extLst>
              <a:ext uri="{FF2B5EF4-FFF2-40B4-BE49-F238E27FC236}">
                <a16:creationId xmlns:a16="http://schemas.microsoft.com/office/drawing/2014/main" id="{2BFB6215-DED5-7C1B-5435-C4B92421603E}"/>
              </a:ext>
            </a:extLst>
          </p:cNvPr>
          <p:cNvCxnSpPr>
            <a:cxnSpLocks/>
            <a:stCxn id="3" idx="3"/>
          </p:cNvCxnSpPr>
          <p:nvPr/>
        </p:nvCxnSpPr>
        <p:spPr>
          <a:xfrm flipV="1">
            <a:off x="4885244" y="3509942"/>
            <a:ext cx="2557692" cy="1"/>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C0134F6-DDDC-498D-374B-3F7C35A9F551}"/>
              </a:ext>
            </a:extLst>
          </p:cNvPr>
          <p:cNvPicPr>
            <a:picLocks noChangeAspect="1"/>
          </p:cNvPicPr>
          <p:nvPr/>
        </p:nvPicPr>
        <p:blipFill>
          <a:blip r:embed="rId5"/>
          <a:stretch>
            <a:fillRect/>
          </a:stretch>
        </p:blipFill>
        <p:spPr>
          <a:xfrm>
            <a:off x="6964907" y="1223293"/>
            <a:ext cx="899860" cy="899860"/>
          </a:xfrm>
          <a:prstGeom prst="rect">
            <a:avLst/>
          </a:prstGeom>
        </p:spPr>
      </p:pic>
      <p:pic>
        <p:nvPicPr>
          <p:cNvPr id="16" name="Picture 15">
            <a:extLst>
              <a:ext uri="{FF2B5EF4-FFF2-40B4-BE49-F238E27FC236}">
                <a16:creationId xmlns:a16="http://schemas.microsoft.com/office/drawing/2014/main" id="{F685A2B2-8C92-B44B-045F-0459D45E5AF0}"/>
              </a:ext>
            </a:extLst>
          </p:cNvPr>
          <p:cNvPicPr>
            <a:picLocks noChangeAspect="1"/>
          </p:cNvPicPr>
          <p:nvPr/>
        </p:nvPicPr>
        <p:blipFill>
          <a:blip r:embed="rId6"/>
          <a:stretch>
            <a:fillRect/>
          </a:stretch>
        </p:blipFill>
        <p:spPr>
          <a:xfrm>
            <a:off x="9944430" y="5012657"/>
            <a:ext cx="985313" cy="985313"/>
          </a:xfrm>
          <a:prstGeom prst="rect">
            <a:avLst/>
          </a:prstGeom>
        </p:spPr>
      </p:pic>
      <p:pic>
        <p:nvPicPr>
          <p:cNvPr id="17" name="Picture 16">
            <a:extLst>
              <a:ext uri="{FF2B5EF4-FFF2-40B4-BE49-F238E27FC236}">
                <a16:creationId xmlns:a16="http://schemas.microsoft.com/office/drawing/2014/main" id="{0A98EA1B-59EF-43FD-E351-45981B804846}"/>
              </a:ext>
            </a:extLst>
          </p:cNvPr>
          <p:cNvPicPr>
            <a:picLocks noChangeAspect="1"/>
          </p:cNvPicPr>
          <p:nvPr/>
        </p:nvPicPr>
        <p:blipFill>
          <a:blip r:embed="rId7"/>
          <a:stretch>
            <a:fillRect/>
          </a:stretch>
        </p:blipFill>
        <p:spPr>
          <a:xfrm>
            <a:off x="7485973" y="5145321"/>
            <a:ext cx="899860" cy="899860"/>
          </a:xfrm>
          <a:prstGeom prst="rect">
            <a:avLst/>
          </a:prstGeom>
        </p:spPr>
      </p:pic>
      <p:pic>
        <p:nvPicPr>
          <p:cNvPr id="18" name="Picture 17">
            <a:extLst>
              <a:ext uri="{FF2B5EF4-FFF2-40B4-BE49-F238E27FC236}">
                <a16:creationId xmlns:a16="http://schemas.microsoft.com/office/drawing/2014/main" id="{2D969B24-5533-F767-9163-8ADC3A746B60}"/>
              </a:ext>
            </a:extLst>
          </p:cNvPr>
          <p:cNvPicPr>
            <a:picLocks noChangeAspect="1"/>
          </p:cNvPicPr>
          <p:nvPr/>
        </p:nvPicPr>
        <p:blipFill>
          <a:blip r:embed="rId8"/>
          <a:stretch>
            <a:fillRect/>
          </a:stretch>
        </p:blipFill>
        <p:spPr>
          <a:xfrm>
            <a:off x="8408234" y="830834"/>
            <a:ext cx="899860" cy="899860"/>
          </a:xfrm>
          <a:prstGeom prst="rect">
            <a:avLst/>
          </a:prstGeom>
        </p:spPr>
      </p:pic>
      <p:pic>
        <p:nvPicPr>
          <p:cNvPr id="20" name="Picture 19">
            <a:extLst>
              <a:ext uri="{FF2B5EF4-FFF2-40B4-BE49-F238E27FC236}">
                <a16:creationId xmlns:a16="http://schemas.microsoft.com/office/drawing/2014/main" id="{79BF648F-7AF9-9CAB-3F14-D43F67F78633}"/>
              </a:ext>
            </a:extLst>
          </p:cNvPr>
          <p:cNvPicPr>
            <a:picLocks noChangeAspect="1"/>
          </p:cNvPicPr>
          <p:nvPr/>
        </p:nvPicPr>
        <p:blipFill>
          <a:blip r:embed="rId9"/>
          <a:stretch>
            <a:fillRect/>
          </a:stretch>
        </p:blipFill>
        <p:spPr>
          <a:xfrm>
            <a:off x="10029883" y="1223293"/>
            <a:ext cx="899860" cy="899860"/>
          </a:xfrm>
          <a:prstGeom prst="rect">
            <a:avLst/>
          </a:prstGeom>
        </p:spPr>
      </p:pic>
      <p:pic>
        <p:nvPicPr>
          <p:cNvPr id="8" name="Bildobjekt 7"/>
          <p:cNvPicPr>
            <a:picLocks noChangeAspect="1"/>
          </p:cNvPicPr>
          <p:nvPr/>
        </p:nvPicPr>
        <p:blipFill>
          <a:blip r:embed="rId10"/>
          <a:stretch>
            <a:fillRect/>
          </a:stretch>
        </p:blipFill>
        <p:spPr>
          <a:xfrm>
            <a:off x="4353238" y="3829018"/>
            <a:ext cx="2979769" cy="2330005"/>
          </a:xfrm>
          <a:prstGeom prst="rect">
            <a:avLst/>
          </a:prstGeom>
          <a:solidFill>
            <a:schemeClr val="tx2">
              <a:lumMod val="20000"/>
              <a:lumOff val="80000"/>
            </a:schemeClr>
          </a:solidFill>
        </p:spPr>
      </p:pic>
      <p:pic>
        <p:nvPicPr>
          <p:cNvPr id="1026" name="018D2EFB-06EB-437D-9CE9-6CFDDCCD891A" descr="6D0523B4-B9F4-4733-8078-E95385D6B508"/>
          <p:cNvPicPr>
            <a:picLocks noChangeAspect="1" noChangeArrowheads="1"/>
          </p:cNvPicPr>
          <p:nvPr/>
        </p:nvPicPr>
        <p:blipFill rotWithShape="1">
          <a:blip r:embed="rId11" cstate="hqprint">
            <a:extLst>
              <a:ext uri="{28A0092B-C50C-407E-A947-70E740481C1C}">
                <a14:useLocalDpi xmlns:a14="http://schemas.microsoft.com/office/drawing/2010/main" val="0"/>
              </a:ext>
            </a:extLst>
          </a:blip>
          <a:srcRect l="14260" t="8436" r="12093" b="14953"/>
          <a:stretch/>
        </p:blipFill>
        <p:spPr bwMode="auto">
          <a:xfrm>
            <a:off x="8588746" y="5253673"/>
            <a:ext cx="949857" cy="893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Bildobjekt 8"/>
          <p:cNvPicPr>
            <a:picLocks noChangeAspect="1"/>
          </p:cNvPicPr>
          <p:nvPr/>
        </p:nvPicPr>
        <p:blipFill rotWithShape="1">
          <a:blip r:embed="rId12"/>
          <a:srcRect l="52294" t="9426" r="4583" b="8910"/>
          <a:stretch/>
        </p:blipFill>
        <p:spPr>
          <a:xfrm>
            <a:off x="10978978" y="3935430"/>
            <a:ext cx="1023629" cy="992229"/>
          </a:xfrm>
          <a:prstGeom prst="rect">
            <a:avLst/>
          </a:prstGeom>
        </p:spPr>
      </p:pic>
      <p:sp>
        <p:nvSpPr>
          <p:cNvPr id="10" name="textruta 9"/>
          <p:cNvSpPr txBox="1"/>
          <p:nvPr/>
        </p:nvSpPr>
        <p:spPr>
          <a:xfrm flipH="1">
            <a:off x="4885244" y="6199130"/>
            <a:ext cx="277071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Roboto"/>
                <a:ea typeface="+mn-ea"/>
                <a:cs typeface="+mn-cs"/>
              </a:rPr>
              <a:t>Källa: Läkartidningen 48/2010</a:t>
            </a:r>
          </a:p>
        </p:txBody>
      </p:sp>
      <p:grpSp>
        <p:nvGrpSpPr>
          <p:cNvPr id="12" name="Grupp 11"/>
          <p:cNvGrpSpPr/>
          <p:nvPr/>
        </p:nvGrpSpPr>
        <p:grpSpPr>
          <a:xfrm>
            <a:off x="10978978" y="2123153"/>
            <a:ext cx="1023629" cy="964104"/>
            <a:chOff x="11112650" y="2994710"/>
            <a:chExt cx="981812" cy="964104"/>
          </a:xfrm>
          <a:solidFill>
            <a:schemeClr val="accent1">
              <a:lumMod val="20000"/>
              <a:lumOff val="80000"/>
            </a:schemeClr>
          </a:solidFill>
        </p:grpSpPr>
        <p:sp>
          <p:nvSpPr>
            <p:cNvPr id="11" name="Flödesschema: Koppling 10"/>
            <p:cNvSpPr/>
            <p:nvPr/>
          </p:nvSpPr>
          <p:spPr>
            <a:xfrm>
              <a:off x="11112650" y="2994710"/>
              <a:ext cx="981812" cy="964104"/>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0" lang="sv-SE" sz="1600" b="0" i="0" u="none" strike="noStrike" kern="1200" cap="none" spc="0" normalizeH="0" baseline="0" noProof="0">
                <a:ln>
                  <a:noFill/>
                </a:ln>
                <a:solidFill>
                  <a:prstClr val="white"/>
                </a:solidFill>
                <a:effectLst/>
                <a:uLnTx/>
                <a:uFillTx/>
                <a:latin typeface="Roboto"/>
                <a:ea typeface="+mn-ea"/>
                <a:cs typeface="+mn-cs"/>
              </a:endParaRPr>
            </a:p>
          </p:txBody>
        </p:sp>
        <p:grpSp>
          <p:nvGrpSpPr>
            <p:cNvPr id="19" name="xxIcon">
              <a:extLst>
                <a:ext uri="{FF2B5EF4-FFF2-40B4-BE49-F238E27FC236}">
                  <a16:creationId xmlns:a16="http://schemas.microsoft.com/office/drawing/2014/main" id="{2E86568F-EB3C-4FAF-9A42-382A77F53ADD}"/>
                </a:ext>
              </a:extLst>
            </p:cNvPr>
            <p:cNvGrpSpPr>
              <a:grpSpLocks noChangeAspect="1"/>
            </p:cNvGrpSpPr>
            <p:nvPr/>
          </p:nvGrpSpPr>
          <p:grpSpPr>
            <a:xfrm>
              <a:off x="11349405" y="3184037"/>
              <a:ext cx="503048" cy="500797"/>
              <a:chOff x="5746551" y="3079551"/>
              <a:chExt cx="2747664" cy="2748002"/>
            </a:xfrm>
            <a:grpFill/>
          </p:grpSpPr>
          <p:sp>
            <p:nvSpPr>
              <p:cNvPr id="21" name="Frihandsfigur: Form 288">
                <a:extLst>
                  <a:ext uri="{FF2B5EF4-FFF2-40B4-BE49-F238E27FC236}">
                    <a16:creationId xmlns:a16="http://schemas.microsoft.com/office/drawing/2014/main" id="{7312DFA9-3678-4450-9610-711006D8809C}"/>
                  </a:ext>
                </a:extLst>
              </p:cNvPr>
              <p:cNvSpPr/>
              <p:nvPr/>
            </p:nvSpPr>
            <p:spPr>
              <a:xfrm>
                <a:off x="6160332" y="3808551"/>
                <a:ext cx="1605558" cy="1605220"/>
              </a:xfrm>
              <a:custGeom>
                <a:avLst/>
                <a:gdLst>
                  <a:gd name="connsiteX0" fmla="*/ 616225 w 1605558"/>
                  <a:gd name="connsiteY0" fmla="*/ 1495901 h 1605220"/>
                  <a:gd name="connsiteX1" fmla="*/ 109534 w 1605558"/>
                  <a:gd name="connsiteY1" fmla="*/ 1504672 h 1605220"/>
                  <a:gd name="connsiteX2" fmla="*/ 100763 w 1605558"/>
                  <a:gd name="connsiteY2" fmla="*/ 997982 h 1605220"/>
                  <a:gd name="connsiteX3" fmla="*/ 109534 w 1605558"/>
                  <a:gd name="connsiteY3" fmla="*/ 989211 h 1605220"/>
                  <a:gd name="connsiteX4" fmla="*/ 1098626 w 1605558"/>
                  <a:gd name="connsiteY4" fmla="*/ 119 h 1605220"/>
                  <a:gd name="connsiteX5" fmla="*/ 1605654 w 1605558"/>
                  <a:gd name="connsiteY5" fmla="*/ 507147 h 1605220"/>
                  <a:gd name="connsiteX6" fmla="*/ 616562 w 1605558"/>
                  <a:gd name="connsiteY6" fmla="*/ 1496239 h 160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5558" h="1605220">
                    <a:moveTo>
                      <a:pt x="616225" y="1495901"/>
                    </a:moveTo>
                    <a:cubicBezTo>
                      <a:pt x="478588" y="1638260"/>
                      <a:pt x="251893" y="1642309"/>
                      <a:pt x="109534" y="1504672"/>
                    </a:cubicBezTo>
                    <a:cubicBezTo>
                      <a:pt x="-32825" y="1367036"/>
                      <a:pt x="-36873" y="1140341"/>
                      <a:pt x="100763" y="997982"/>
                    </a:cubicBezTo>
                    <a:cubicBezTo>
                      <a:pt x="103799" y="994946"/>
                      <a:pt x="106498" y="991910"/>
                      <a:pt x="109534" y="989211"/>
                    </a:cubicBezTo>
                    <a:lnTo>
                      <a:pt x="1098626" y="119"/>
                    </a:lnTo>
                    <a:lnTo>
                      <a:pt x="1605654" y="507147"/>
                    </a:lnTo>
                    <a:lnTo>
                      <a:pt x="616562" y="1496239"/>
                    </a:lnTo>
                    <a:close/>
                  </a:path>
                </a:pathLst>
              </a:custGeom>
              <a:grpFill/>
              <a:ln w="28575" cap="rnd">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Roboto"/>
                  <a:ea typeface="+mn-ea"/>
                  <a:cs typeface="+mn-cs"/>
                </a:endParaRPr>
              </a:p>
            </p:txBody>
          </p:sp>
          <p:sp>
            <p:nvSpPr>
              <p:cNvPr id="22" name="Frihandsfigur: Form 289">
                <a:extLst>
                  <a:ext uri="{FF2B5EF4-FFF2-40B4-BE49-F238E27FC236}">
                    <a16:creationId xmlns:a16="http://schemas.microsoft.com/office/drawing/2014/main" id="{53D654B8-6320-4AC9-8E4F-857FC15638C2}"/>
                  </a:ext>
                </a:extLst>
              </p:cNvPr>
              <p:cNvSpPr/>
              <p:nvPr/>
            </p:nvSpPr>
            <p:spPr>
              <a:xfrm>
                <a:off x="5746551" y="5304333"/>
                <a:ext cx="523220" cy="523220"/>
              </a:xfrm>
              <a:custGeom>
                <a:avLst/>
                <a:gdLst>
                  <a:gd name="connsiteX0" fmla="*/ 24 w 523220"/>
                  <a:gd name="connsiteY0" fmla="*/ 523411 h 523220"/>
                  <a:gd name="connsiteX1" fmla="*/ 523244 w 523220"/>
                  <a:gd name="connsiteY1" fmla="*/ 191 h 523220"/>
                </a:gdLst>
                <a:ahLst/>
                <a:cxnLst>
                  <a:cxn ang="0">
                    <a:pos x="connsiteX0" y="connsiteY0"/>
                  </a:cxn>
                  <a:cxn ang="0">
                    <a:pos x="connsiteX1" y="connsiteY1"/>
                  </a:cxn>
                </a:cxnLst>
                <a:rect l="l" t="t" r="r" b="b"/>
                <a:pathLst>
                  <a:path w="523220" h="523220">
                    <a:moveTo>
                      <a:pt x="24" y="523411"/>
                    </a:moveTo>
                    <a:lnTo>
                      <a:pt x="523244" y="191"/>
                    </a:lnTo>
                  </a:path>
                </a:pathLst>
              </a:custGeom>
              <a:grpFill/>
              <a:ln w="28575" cap="rnd">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Roboto"/>
                  <a:ea typeface="+mn-ea"/>
                  <a:cs typeface="+mn-cs"/>
                </a:endParaRPr>
              </a:p>
            </p:txBody>
          </p:sp>
          <p:sp>
            <p:nvSpPr>
              <p:cNvPr id="23" name="Frihandsfigur: Form 290">
                <a:extLst>
                  <a:ext uri="{FF2B5EF4-FFF2-40B4-BE49-F238E27FC236}">
                    <a16:creationId xmlns:a16="http://schemas.microsoft.com/office/drawing/2014/main" id="{9F18CFA6-B638-4A72-92E5-C41052652307}"/>
                  </a:ext>
                </a:extLst>
              </p:cNvPr>
              <p:cNvSpPr/>
              <p:nvPr/>
            </p:nvSpPr>
            <p:spPr>
              <a:xfrm>
                <a:off x="7512208" y="3589615"/>
                <a:ext cx="472281" cy="472281"/>
              </a:xfrm>
              <a:custGeom>
                <a:avLst/>
                <a:gdLst>
                  <a:gd name="connsiteX0" fmla="*/ 155 w 472281"/>
                  <a:gd name="connsiteY0" fmla="*/ 472341 h 472281"/>
                  <a:gd name="connsiteX1" fmla="*/ 472436 w 472281"/>
                  <a:gd name="connsiteY1" fmla="*/ 60 h 472281"/>
                </a:gdLst>
                <a:ahLst/>
                <a:cxnLst>
                  <a:cxn ang="0">
                    <a:pos x="connsiteX0" y="connsiteY0"/>
                  </a:cxn>
                  <a:cxn ang="0">
                    <a:pos x="connsiteX1" y="connsiteY1"/>
                  </a:cxn>
                </a:cxnLst>
                <a:rect l="l" t="t" r="r" b="b"/>
                <a:pathLst>
                  <a:path w="472281" h="472281">
                    <a:moveTo>
                      <a:pt x="155" y="472341"/>
                    </a:moveTo>
                    <a:lnTo>
                      <a:pt x="472436" y="60"/>
                    </a:lnTo>
                  </a:path>
                </a:pathLst>
              </a:custGeom>
              <a:grpFill/>
              <a:ln w="28575" cap="rnd">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Roboto"/>
                  <a:ea typeface="+mn-ea"/>
                  <a:cs typeface="+mn-cs"/>
                </a:endParaRPr>
              </a:p>
            </p:txBody>
          </p:sp>
          <p:sp>
            <p:nvSpPr>
              <p:cNvPr id="24" name="Frihandsfigur: Form 291">
                <a:extLst>
                  <a:ext uri="{FF2B5EF4-FFF2-40B4-BE49-F238E27FC236}">
                    <a16:creationId xmlns:a16="http://schemas.microsoft.com/office/drawing/2014/main" id="{899809CD-CAF1-482B-9C14-493D11AF6A0A}"/>
                  </a:ext>
                </a:extLst>
              </p:cNvPr>
              <p:cNvSpPr/>
              <p:nvPr/>
            </p:nvSpPr>
            <p:spPr>
              <a:xfrm>
                <a:off x="6748631" y="3298318"/>
                <a:ext cx="597435" cy="509895"/>
              </a:xfrm>
              <a:custGeom>
                <a:avLst/>
                <a:gdLst>
                  <a:gd name="connsiteX0" fmla="*/ 87643 w 597435"/>
                  <a:gd name="connsiteY0" fmla="*/ 509935 h 509895"/>
                  <a:gd name="connsiteX1" fmla="*/ 87643 w 597435"/>
                  <a:gd name="connsiteY1" fmla="*/ 87580 h 509895"/>
                  <a:gd name="connsiteX2" fmla="*/ 509997 w 597435"/>
                  <a:gd name="connsiteY2" fmla="*/ 87580 h 509895"/>
                  <a:gd name="connsiteX3" fmla="*/ 509997 w 597435"/>
                  <a:gd name="connsiteY3" fmla="*/ 509935 h 509895"/>
                </a:gdLst>
                <a:ahLst/>
                <a:cxnLst>
                  <a:cxn ang="0">
                    <a:pos x="connsiteX0" y="connsiteY0"/>
                  </a:cxn>
                  <a:cxn ang="0">
                    <a:pos x="connsiteX1" y="connsiteY1"/>
                  </a:cxn>
                  <a:cxn ang="0">
                    <a:pos x="connsiteX2" y="connsiteY2"/>
                  </a:cxn>
                  <a:cxn ang="0">
                    <a:pos x="connsiteX3" y="connsiteY3"/>
                  </a:cxn>
                </a:cxnLst>
                <a:rect l="l" t="t" r="r" b="b"/>
                <a:pathLst>
                  <a:path w="597435" h="509895">
                    <a:moveTo>
                      <a:pt x="87643" y="509935"/>
                    </a:moveTo>
                    <a:cubicBezTo>
                      <a:pt x="-29078" y="393214"/>
                      <a:pt x="-29078" y="204301"/>
                      <a:pt x="87643" y="87580"/>
                    </a:cubicBezTo>
                    <a:cubicBezTo>
                      <a:pt x="204363" y="-29141"/>
                      <a:pt x="393276" y="-29141"/>
                      <a:pt x="509997" y="87580"/>
                    </a:cubicBezTo>
                    <a:cubicBezTo>
                      <a:pt x="626718" y="204301"/>
                      <a:pt x="626718" y="393214"/>
                      <a:pt x="509997" y="509935"/>
                    </a:cubicBezTo>
                  </a:path>
                </a:pathLst>
              </a:custGeom>
              <a:grpFill/>
              <a:ln w="28575" cap="rnd">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Roboto"/>
                  <a:ea typeface="+mn-ea"/>
                  <a:cs typeface="+mn-cs"/>
                </a:endParaRPr>
              </a:p>
            </p:txBody>
          </p:sp>
          <p:sp>
            <p:nvSpPr>
              <p:cNvPr id="25" name="Frihandsfigur: Form 292">
                <a:extLst>
                  <a:ext uri="{FF2B5EF4-FFF2-40B4-BE49-F238E27FC236}">
                    <a16:creationId xmlns:a16="http://schemas.microsoft.com/office/drawing/2014/main" id="{F83D6B65-FF7C-4119-B68B-F55E6274A606}"/>
                  </a:ext>
                </a:extLst>
              </p:cNvPr>
              <p:cNvSpPr/>
              <p:nvPr/>
            </p:nvSpPr>
            <p:spPr>
              <a:xfrm>
                <a:off x="7765553" y="4227700"/>
                <a:ext cx="509895" cy="597435"/>
              </a:xfrm>
              <a:custGeom>
                <a:avLst/>
                <a:gdLst>
                  <a:gd name="connsiteX0" fmla="*/ 175 w 509895"/>
                  <a:gd name="connsiteY0" fmla="*/ 510008 h 597435"/>
                  <a:gd name="connsiteX1" fmla="*/ 422530 w 509895"/>
                  <a:gd name="connsiteY1" fmla="*/ 510008 h 597435"/>
                  <a:gd name="connsiteX2" fmla="*/ 422530 w 509895"/>
                  <a:gd name="connsiteY2" fmla="*/ 87654 h 597435"/>
                  <a:gd name="connsiteX3" fmla="*/ 175 w 509895"/>
                  <a:gd name="connsiteY3" fmla="*/ 87654 h 597435"/>
                </a:gdLst>
                <a:ahLst/>
                <a:cxnLst>
                  <a:cxn ang="0">
                    <a:pos x="connsiteX0" y="connsiteY0"/>
                  </a:cxn>
                  <a:cxn ang="0">
                    <a:pos x="connsiteX1" y="connsiteY1"/>
                  </a:cxn>
                  <a:cxn ang="0">
                    <a:pos x="connsiteX2" y="connsiteY2"/>
                  </a:cxn>
                  <a:cxn ang="0">
                    <a:pos x="connsiteX3" y="connsiteY3"/>
                  </a:cxn>
                </a:cxnLst>
                <a:rect l="l" t="t" r="r" b="b"/>
                <a:pathLst>
                  <a:path w="509895" h="597435">
                    <a:moveTo>
                      <a:pt x="175" y="510008"/>
                    </a:moveTo>
                    <a:cubicBezTo>
                      <a:pt x="116896" y="626729"/>
                      <a:pt x="305809" y="626729"/>
                      <a:pt x="422530" y="510008"/>
                    </a:cubicBezTo>
                    <a:cubicBezTo>
                      <a:pt x="539251" y="393287"/>
                      <a:pt x="539251" y="204375"/>
                      <a:pt x="422530" y="87654"/>
                    </a:cubicBezTo>
                    <a:cubicBezTo>
                      <a:pt x="305809" y="-29067"/>
                      <a:pt x="116896" y="-29067"/>
                      <a:pt x="175" y="87654"/>
                    </a:cubicBezTo>
                  </a:path>
                </a:pathLst>
              </a:custGeom>
              <a:grpFill/>
              <a:ln w="28575" cap="rnd">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Roboto"/>
                  <a:ea typeface="+mn-ea"/>
                  <a:cs typeface="+mn-cs"/>
                </a:endParaRPr>
              </a:p>
            </p:txBody>
          </p:sp>
          <p:sp>
            <p:nvSpPr>
              <p:cNvPr id="26" name="Frihandsfigur: Form 293">
                <a:extLst>
                  <a:ext uri="{FF2B5EF4-FFF2-40B4-BE49-F238E27FC236}">
                    <a16:creationId xmlns:a16="http://schemas.microsoft.com/office/drawing/2014/main" id="{D0A88C93-DDDD-45F5-8D1A-9212DA8BA5B9}"/>
                  </a:ext>
                </a:extLst>
              </p:cNvPr>
              <p:cNvSpPr/>
              <p:nvPr/>
            </p:nvSpPr>
            <p:spPr>
              <a:xfrm>
                <a:off x="6861135" y="4205942"/>
                <a:ext cx="506690" cy="507027"/>
              </a:xfrm>
              <a:custGeom>
                <a:avLst/>
                <a:gdLst>
                  <a:gd name="connsiteX0" fmla="*/ 107 w 506690"/>
                  <a:gd name="connsiteY0" fmla="*/ 108 h 507027"/>
                  <a:gd name="connsiteX1" fmla="*/ 506797 w 506690"/>
                  <a:gd name="connsiteY1" fmla="*/ 507135 h 507027"/>
                </a:gdLst>
                <a:ahLst/>
                <a:cxnLst>
                  <a:cxn ang="0">
                    <a:pos x="connsiteX0" y="connsiteY0"/>
                  </a:cxn>
                  <a:cxn ang="0">
                    <a:pos x="connsiteX1" y="connsiteY1"/>
                  </a:cxn>
                </a:cxnLst>
                <a:rect l="l" t="t" r="r" b="b"/>
                <a:pathLst>
                  <a:path w="506690" h="507027">
                    <a:moveTo>
                      <a:pt x="107" y="108"/>
                    </a:moveTo>
                    <a:lnTo>
                      <a:pt x="506797" y="507135"/>
                    </a:lnTo>
                  </a:path>
                </a:pathLst>
              </a:custGeom>
              <a:grpFill/>
              <a:ln w="28575" cap="rnd">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Roboto"/>
                  <a:ea typeface="+mn-ea"/>
                  <a:cs typeface="+mn-cs"/>
                </a:endParaRPr>
              </a:p>
            </p:txBody>
          </p:sp>
          <p:sp>
            <p:nvSpPr>
              <p:cNvPr id="27" name="Frihandsfigur: Form 294">
                <a:extLst>
                  <a:ext uri="{FF2B5EF4-FFF2-40B4-BE49-F238E27FC236}">
                    <a16:creationId xmlns:a16="http://schemas.microsoft.com/office/drawing/2014/main" id="{3131C615-368D-4BFA-9533-095C2377E413}"/>
                  </a:ext>
                </a:extLst>
              </p:cNvPr>
              <p:cNvSpPr/>
              <p:nvPr/>
            </p:nvSpPr>
            <p:spPr>
              <a:xfrm>
                <a:off x="6607452" y="4459624"/>
                <a:ext cx="126841" cy="126503"/>
              </a:xfrm>
              <a:custGeom>
                <a:avLst/>
                <a:gdLst>
                  <a:gd name="connsiteX0" fmla="*/ 73 w 126841"/>
                  <a:gd name="connsiteY0" fmla="*/ 113 h 126503"/>
                  <a:gd name="connsiteX1" fmla="*/ 126915 w 126841"/>
                  <a:gd name="connsiteY1" fmla="*/ 126616 h 126503"/>
                </a:gdLst>
                <a:ahLst/>
                <a:cxnLst>
                  <a:cxn ang="0">
                    <a:pos x="connsiteX0" y="connsiteY0"/>
                  </a:cxn>
                  <a:cxn ang="0">
                    <a:pos x="connsiteX1" y="connsiteY1"/>
                  </a:cxn>
                </a:cxnLst>
                <a:rect l="l" t="t" r="r" b="b"/>
                <a:pathLst>
                  <a:path w="126841" h="126503">
                    <a:moveTo>
                      <a:pt x="73" y="113"/>
                    </a:moveTo>
                    <a:lnTo>
                      <a:pt x="126915" y="126616"/>
                    </a:lnTo>
                  </a:path>
                </a:pathLst>
              </a:custGeom>
              <a:grpFill/>
              <a:ln w="28575" cap="rnd">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Roboto"/>
                  <a:ea typeface="+mn-ea"/>
                  <a:cs typeface="+mn-cs"/>
                </a:endParaRPr>
              </a:p>
            </p:txBody>
          </p:sp>
          <p:sp>
            <p:nvSpPr>
              <p:cNvPr id="28" name="Frihandsfigur: Form 295">
                <a:extLst>
                  <a:ext uri="{FF2B5EF4-FFF2-40B4-BE49-F238E27FC236}">
                    <a16:creationId xmlns:a16="http://schemas.microsoft.com/office/drawing/2014/main" id="{50E585CF-1793-4C67-9154-599EE0986240}"/>
                  </a:ext>
                </a:extLst>
              </p:cNvPr>
              <p:cNvSpPr/>
              <p:nvPr/>
            </p:nvSpPr>
            <p:spPr>
              <a:xfrm>
                <a:off x="6354107" y="4712970"/>
                <a:ext cx="126841" cy="126841"/>
              </a:xfrm>
              <a:custGeom>
                <a:avLst/>
                <a:gdLst>
                  <a:gd name="connsiteX0" fmla="*/ 54 w 126841"/>
                  <a:gd name="connsiteY0" fmla="*/ 132 h 126841"/>
                  <a:gd name="connsiteX1" fmla="*/ 126896 w 126841"/>
                  <a:gd name="connsiteY1" fmla="*/ 126973 h 126841"/>
                </a:gdLst>
                <a:ahLst/>
                <a:cxnLst>
                  <a:cxn ang="0">
                    <a:pos x="connsiteX0" y="connsiteY0"/>
                  </a:cxn>
                  <a:cxn ang="0">
                    <a:pos x="connsiteX1" y="connsiteY1"/>
                  </a:cxn>
                </a:cxnLst>
                <a:rect l="l" t="t" r="r" b="b"/>
                <a:pathLst>
                  <a:path w="126841" h="126841">
                    <a:moveTo>
                      <a:pt x="54" y="132"/>
                    </a:moveTo>
                    <a:lnTo>
                      <a:pt x="126896" y="126973"/>
                    </a:lnTo>
                  </a:path>
                </a:pathLst>
              </a:custGeom>
              <a:grpFill/>
              <a:ln w="28575" cap="rnd">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Roboto"/>
                  <a:ea typeface="+mn-ea"/>
                  <a:cs typeface="+mn-cs"/>
                </a:endParaRPr>
              </a:p>
            </p:txBody>
          </p:sp>
          <p:sp>
            <p:nvSpPr>
              <p:cNvPr id="29" name="Frihandsfigur: Form 296">
                <a:extLst>
                  <a:ext uri="{FF2B5EF4-FFF2-40B4-BE49-F238E27FC236}">
                    <a16:creationId xmlns:a16="http://schemas.microsoft.com/office/drawing/2014/main" id="{1B216CAD-BA76-4A19-A40A-704262A7316C}"/>
                  </a:ext>
                </a:extLst>
              </p:cNvPr>
              <p:cNvSpPr/>
              <p:nvPr/>
            </p:nvSpPr>
            <p:spPr>
              <a:xfrm>
                <a:off x="7897117" y="3079551"/>
                <a:ext cx="597098" cy="597098"/>
              </a:xfrm>
              <a:custGeom>
                <a:avLst/>
                <a:gdLst>
                  <a:gd name="connsiteX0" fmla="*/ 597287 w 597098"/>
                  <a:gd name="connsiteY0" fmla="*/ 298576 h 597098"/>
                  <a:gd name="connsiteX1" fmla="*/ 298738 w 597098"/>
                  <a:gd name="connsiteY1" fmla="*/ 597125 h 597098"/>
                  <a:gd name="connsiteX2" fmla="*/ 188 w 597098"/>
                  <a:gd name="connsiteY2" fmla="*/ 298576 h 597098"/>
                  <a:gd name="connsiteX3" fmla="*/ 298738 w 597098"/>
                  <a:gd name="connsiteY3" fmla="*/ 26 h 597098"/>
                  <a:gd name="connsiteX4" fmla="*/ 597287 w 597098"/>
                  <a:gd name="connsiteY4" fmla="*/ 298576 h 597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098" h="597098">
                    <a:moveTo>
                      <a:pt x="597287" y="298576"/>
                    </a:moveTo>
                    <a:cubicBezTo>
                      <a:pt x="597287" y="463460"/>
                      <a:pt x="463622" y="597125"/>
                      <a:pt x="298738" y="597125"/>
                    </a:cubicBezTo>
                    <a:cubicBezTo>
                      <a:pt x="133853" y="597125"/>
                      <a:pt x="188" y="463460"/>
                      <a:pt x="188" y="298576"/>
                    </a:cubicBezTo>
                    <a:cubicBezTo>
                      <a:pt x="188" y="133691"/>
                      <a:pt x="133853" y="26"/>
                      <a:pt x="298738" y="26"/>
                    </a:cubicBezTo>
                    <a:cubicBezTo>
                      <a:pt x="463622" y="26"/>
                      <a:pt x="597287" y="133691"/>
                      <a:pt x="597287" y="298576"/>
                    </a:cubicBezTo>
                    <a:close/>
                  </a:path>
                </a:pathLst>
              </a:custGeom>
              <a:grpFill/>
              <a:ln w="28575" cap="rnd">
                <a:solidFill>
                  <a:srgbClr val="00000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Roboto"/>
                  <a:ea typeface="+mn-ea"/>
                  <a:cs typeface="+mn-cs"/>
                </a:endParaRPr>
              </a:p>
            </p:txBody>
          </p:sp>
        </p:grpSp>
      </p:grpSp>
    </p:spTree>
    <p:extLst>
      <p:ext uri="{BB962C8B-B14F-4D97-AF65-F5344CB8AC3E}">
        <p14:creationId xmlns:p14="http://schemas.microsoft.com/office/powerpoint/2010/main" val="38316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999" y="63501"/>
            <a:ext cx="11171710" cy="718820"/>
          </a:xfrm>
        </p:spPr>
        <p:txBody>
          <a:bodyPr/>
          <a:lstStyle/>
          <a:p>
            <a:pPr algn="ctr"/>
            <a:r>
              <a:rPr lang="sv-SE" sz="3200" dirty="0"/>
              <a:t>Socioekonomiska skillnader i hälsa</a:t>
            </a:r>
          </a:p>
        </p:txBody>
      </p:sp>
      <p:graphicFrame>
        <p:nvGraphicFramePr>
          <p:cNvPr id="7" name="Diagram 6"/>
          <p:cNvGraphicFramePr>
            <a:graphicFrameLocks/>
          </p:cNvGraphicFramePr>
          <p:nvPr/>
        </p:nvGraphicFramePr>
        <p:xfrm>
          <a:off x="1895474" y="1266825"/>
          <a:ext cx="8115301" cy="506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ruta 3"/>
          <p:cNvSpPr txBox="1"/>
          <p:nvPr/>
        </p:nvSpPr>
        <p:spPr>
          <a:xfrm>
            <a:off x="9765089" y="6483350"/>
            <a:ext cx="710387"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Källa: SCB</a:t>
            </a:r>
          </a:p>
        </p:txBody>
      </p:sp>
      <p:sp>
        <p:nvSpPr>
          <p:cNvPr id="6" name="textruta 5"/>
          <p:cNvSpPr txBox="1"/>
          <p:nvPr/>
        </p:nvSpPr>
        <p:spPr>
          <a:xfrm>
            <a:off x="2962325" y="809724"/>
            <a:ext cx="6327058"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Återstående medellivslängd vid 30 års ålder i Sverige, 2021</a:t>
            </a:r>
          </a:p>
        </p:txBody>
      </p:sp>
    </p:spTree>
    <p:extLst>
      <p:ext uri="{BB962C8B-B14F-4D97-AF65-F5344CB8AC3E}">
        <p14:creationId xmlns:p14="http://schemas.microsoft.com/office/powerpoint/2010/main" val="101294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154933" y="578873"/>
            <a:ext cx="11882134" cy="5700254"/>
          </a:xfrm>
          <a:prstGeom prst="rect">
            <a:avLst/>
          </a:prstGeom>
        </p:spPr>
      </p:pic>
      <p:sp>
        <p:nvSpPr>
          <p:cNvPr id="3" name="textruta 2"/>
          <p:cNvSpPr txBox="1"/>
          <p:nvPr/>
        </p:nvSpPr>
        <p:spPr>
          <a:xfrm>
            <a:off x="438355" y="332651"/>
            <a:ext cx="5463034" cy="492443"/>
          </a:xfrm>
          <a:prstGeom prst="rect">
            <a:avLst/>
          </a:prstGeom>
          <a:noFill/>
        </p:spPr>
        <p:txBody>
          <a:bodyPr wrap="none" lIns="0" tIns="0" rIns="0" bIns="0" rtlCol="0">
            <a:spAutoFit/>
          </a:bodyPr>
          <a:lstStyle/>
          <a:p>
            <a:pPr algn="ctr"/>
            <a:r>
              <a:rPr lang="sv-SE" sz="3200" b="1" dirty="0"/>
              <a:t>Hälsans bestämningsfaktorer</a:t>
            </a:r>
          </a:p>
        </p:txBody>
      </p:sp>
      <p:sp>
        <p:nvSpPr>
          <p:cNvPr id="5" name="textruta 4"/>
          <p:cNvSpPr txBox="1"/>
          <p:nvPr/>
        </p:nvSpPr>
        <p:spPr>
          <a:xfrm>
            <a:off x="7309985" y="6398191"/>
            <a:ext cx="6019800" cy="184666"/>
          </a:xfrm>
          <a:prstGeom prst="rect">
            <a:avLst/>
          </a:prstGeom>
          <a:noFill/>
        </p:spPr>
        <p:txBody>
          <a:bodyPr wrap="square" lIns="0" tIns="0" rIns="0" bIns="0" rtlCol="0">
            <a:spAutoFit/>
          </a:bodyPr>
          <a:lstStyle/>
          <a:p>
            <a:pPr algn="l"/>
            <a:r>
              <a:rPr lang="sv-SE" sz="1200" dirty="0"/>
              <a:t>Källa: Östgötakommissionens slutrapport 2014.</a:t>
            </a:r>
          </a:p>
        </p:txBody>
      </p:sp>
    </p:spTree>
    <p:extLst>
      <p:ext uri="{BB962C8B-B14F-4D97-AF65-F5344CB8AC3E}">
        <p14:creationId xmlns:p14="http://schemas.microsoft.com/office/powerpoint/2010/main" val="359178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3009130" y="286345"/>
            <a:ext cx="5640100" cy="6070005"/>
          </a:xfrm>
          <a:prstGeom prst="rect">
            <a:avLst/>
          </a:prstGeom>
        </p:spPr>
      </p:pic>
      <p:sp>
        <p:nvSpPr>
          <p:cNvPr id="4" name="textruta 3"/>
          <p:cNvSpPr txBox="1"/>
          <p:nvPr/>
        </p:nvSpPr>
        <p:spPr>
          <a:xfrm>
            <a:off x="3996111" y="6356350"/>
            <a:ext cx="6562694" cy="369332"/>
          </a:xfrm>
          <a:prstGeom prst="rect">
            <a:avLst/>
          </a:prstGeom>
          <a:noFill/>
        </p:spPr>
        <p:txBody>
          <a:bodyPr wrap="none" lIns="0" tIns="0" rIns="0" bIns="0" rtlCol="0">
            <a:spAutoFit/>
          </a:bodyPr>
          <a:lstStyle/>
          <a:p>
            <a:r>
              <a:rPr lang="en-US" sz="1200" dirty="0" err="1"/>
              <a:t>Källa</a:t>
            </a:r>
            <a:r>
              <a:rPr lang="en-US" sz="1200" dirty="0"/>
              <a:t>: </a:t>
            </a:r>
            <a:r>
              <a:rPr lang="en-US" sz="1200" dirty="0" err="1"/>
              <a:t>Bearbetad</a:t>
            </a:r>
            <a:r>
              <a:rPr lang="en-US" sz="1200" dirty="0"/>
              <a:t> illustration </a:t>
            </a:r>
            <a:r>
              <a:rPr lang="en-US" sz="1200" dirty="0" err="1"/>
              <a:t>av</a:t>
            </a:r>
            <a:r>
              <a:rPr lang="en-US" sz="1200" dirty="0"/>
              <a:t> Health in the river of life </a:t>
            </a:r>
            <a:r>
              <a:rPr lang="en-US" sz="1200" dirty="0" err="1"/>
              <a:t>av</a:t>
            </a:r>
            <a:r>
              <a:rPr lang="en-US" sz="1200" dirty="0"/>
              <a:t> Bengt Lindström och Monica Eriksson</a:t>
            </a:r>
          </a:p>
          <a:p>
            <a:pPr algn="l"/>
            <a:endParaRPr lang="sv-SE" sz="1200" dirty="0"/>
          </a:p>
        </p:txBody>
      </p:sp>
      <p:sp>
        <p:nvSpPr>
          <p:cNvPr id="5" name="Rubrik 4"/>
          <p:cNvSpPr>
            <a:spLocks noGrp="1"/>
          </p:cNvSpPr>
          <p:nvPr>
            <p:ph type="title"/>
          </p:nvPr>
        </p:nvSpPr>
        <p:spPr>
          <a:xfrm>
            <a:off x="209341" y="158526"/>
            <a:ext cx="4460981" cy="1364136"/>
          </a:xfrm>
        </p:spPr>
        <p:txBody>
          <a:bodyPr/>
          <a:lstStyle/>
          <a:p>
            <a:r>
              <a:rPr lang="sv-SE" sz="3200" dirty="0"/>
              <a:t>Hälsofrämjande och </a:t>
            </a:r>
            <a:br>
              <a:rPr lang="sv-SE" sz="3200" dirty="0"/>
            </a:br>
            <a:r>
              <a:rPr lang="sv-SE" sz="3200" dirty="0"/>
              <a:t>sjukdomsförebyggande</a:t>
            </a:r>
            <a:r>
              <a:rPr lang="sv-SE" dirty="0"/>
              <a:t/>
            </a:r>
            <a:br>
              <a:rPr lang="sv-SE" dirty="0"/>
            </a:br>
            <a:endParaRPr lang="sv-SE" dirty="0"/>
          </a:p>
        </p:txBody>
      </p:sp>
    </p:spTree>
    <p:extLst>
      <p:ext uri="{BB962C8B-B14F-4D97-AF65-F5344CB8AC3E}">
        <p14:creationId xmlns:p14="http://schemas.microsoft.com/office/powerpoint/2010/main" val="98268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1757" y="140840"/>
            <a:ext cx="8505865" cy="949877"/>
          </a:xfrm>
        </p:spPr>
        <p:txBody>
          <a:bodyPr anchor="ctr"/>
          <a:lstStyle/>
          <a:p>
            <a:r>
              <a:rPr lang="sv-SE" sz="3200" dirty="0"/>
              <a:t>Individens kontra samhällets ansvar för hälsa</a:t>
            </a:r>
          </a:p>
        </p:txBody>
      </p:sp>
      <p:sp>
        <p:nvSpPr>
          <p:cNvPr id="3" name="textruta 2"/>
          <p:cNvSpPr txBox="1"/>
          <p:nvPr/>
        </p:nvSpPr>
        <p:spPr>
          <a:xfrm>
            <a:off x="3376246" y="6397366"/>
            <a:ext cx="770673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Roboto"/>
                <a:ea typeface="+mn-ea"/>
                <a:cs typeface="+mn-cs"/>
              </a:rPr>
              <a:t>Källa: Bearbetad illustration, efter </a:t>
            </a:r>
            <a:r>
              <a:rPr kumimoji="0" lang="sv-SE" sz="1200" b="0" i="0" u="none" strike="noStrike" kern="1200" cap="none" spc="0" normalizeH="0" baseline="0" noProof="0" dirty="0" err="1">
                <a:ln>
                  <a:noFill/>
                </a:ln>
                <a:solidFill>
                  <a:prstClr val="black"/>
                </a:solidFill>
                <a:effectLst/>
                <a:uLnTx/>
                <a:uFillTx/>
                <a:latin typeface="Roboto"/>
                <a:ea typeface="+mn-ea"/>
                <a:cs typeface="+mn-cs"/>
              </a:rPr>
              <a:t>Hawranek</a:t>
            </a:r>
            <a:r>
              <a:rPr kumimoji="0" lang="sv-SE" sz="1200" b="0" i="0" u="none" strike="noStrike" kern="1200" cap="none" spc="0" normalizeH="0" baseline="0" noProof="0" dirty="0">
                <a:ln>
                  <a:noFill/>
                </a:ln>
                <a:solidFill>
                  <a:prstClr val="black"/>
                </a:solidFill>
                <a:effectLst/>
                <a:uLnTx/>
                <a:uFillTx/>
                <a:latin typeface="Roboto"/>
                <a:ea typeface="+mn-ea"/>
                <a:cs typeface="+mn-cs"/>
              </a:rPr>
              <a:t>, från Östgötakommissionen för folkhälsa – slutrapport 2014.  </a:t>
            </a:r>
          </a:p>
        </p:txBody>
      </p:sp>
      <p:pic>
        <p:nvPicPr>
          <p:cNvPr id="11" name="Bildobjekt 10" descr="En bild som visar text, vektorgrafik&#10;&#10;Automatiskt genererad beskrivning">
            <a:extLst>
              <a:ext uri="{FF2B5EF4-FFF2-40B4-BE49-F238E27FC236}">
                <a16:creationId xmlns:a16="http://schemas.microsoft.com/office/drawing/2014/main" id="{BBEC52CF-E0C0-47BE-D00A-0D5216E5E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090723"/>
            <a:ext cx="7772400" cy="4676551"/>
          </a:xfrm>
          <a:prstGeom prst="rect">
            <a:avLst/>
          </a:prstGeom>
        </p:spPr>
      </p:pic>
      <p:sp>
        <p:nvSpPr>
          <p:cNvPr id="12" name="textruta 11">
            <a:extLst>
              <a:ext uri="{FF2B5EF4-FFF2-40B4-BE49-F238E27FC236}">
                <a16:creationId xmlns:a16="http://schemas.microsoft.com/office/drawing/2014/main" id="{B57139CA-6928-E329-63A5-40A3230F827D}"/>
              </a:ext>
            </a:extLst>
          </p:cNvPr>
          <p:cNvSpPr txBox="1"/>
          <p:nvPr/>
        </p:nvSpPr>
        <p:spPr>
          <a:xfrm>
            <a:off x="2519082" y="3763664"/>
            <a:ext cx="15692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5B9F"/>
                </a:solidFill>
                <a:effectLst/>
                <a:uLnTx/>
                <a:uFillTx/>
                <a:latin typeface="Tahoma" panose="020B0604030504040204" pitchFamily="34" charset="0"/>
                <a:ea typeface="Tahoma" panose="020B0604030504040204" pitchFamily="34" charset="0"/>
                <a:cs typeface="Tahoma" panose="020B0604030504040204" pitchFamily="34" charset="0"/>
              </a:rPr>
              <a:t>INDIVIDENS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5B9F"/>
                </a:solidFill>
                <a:effectLst/>
                <a:uLnTx/>
                <a:uFillTx/>
                <a:latin typeface="Tahoma" panose="020B0604030504040204" pitchFamily="34" charset="0"/>
                <a:ea typeface="Tahoma" panose="020B0604030504040204" pitchFamily="34" charset="0"/>
                <a:cs typeface="Tahoma" panose="020B0604030504040204" pitchFamily="34" charset="0"/>
              </a:rPr>
              <a:t>EGET ANSVAR</a:t>
            </a:r>
          </a:p>
        </p:txBody>
      </p:sp>
      <p:sp>
        <p:nvSpPr>
          <p:cNvPr id="13" name="textruta 12">
            <a:extLst>
              <a:ext uri="{FF2B5EF4-FFF2-40B4-BE49-F238E27FC236}">
                <a16:creationId xmlns:a16="http://schemas.microsoft.com/office/drawing/2014/main" id="{E9D0D9BE-6AAF-E7CF-82F7-2514CE3704DD}"/>
              </a:ext>
            </a:extLst>
          </p:cNvPr>
          <p:cNvSpPr txBox="1"/>
          <p:nvPr/>
        </p:nvSpPr>
        <p:spPr>
          <a:xfrm>
            <a:off x="5134535" y="3804004"/>
            <a:ext cx="156922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5B9F"/>
                </a:solidFill>
                <a:effectLst/>
                <a:uLnTx/>
                <a:uFillTx/>
                <a:latin typeface="Tahoma" panose="020B0604030504040204" pitchFamily="34" charset="0"/>
                <a:ea typeface="Tahoma" panose="020B0604030504040204" pitchFamily="34" charset="0"/>
                <a:cs typeface="Tahoma" panose="020B0604030504040204" pitchFamily="34" charset="0"/>
              </a:rPr>
              <a:t>MIN HÄLSA</a:t>
            </a:r>
          </a:p>
        </p:txBody>
      </p:sp>
      <p:sp>
        <p:nvSpPr>
          <p:cNvPr id="14" name="textruta 13">
            <a:extLst>
              <a:ext uri="{FF2B5EF4-FFF2-40B4-BE49-F238E27FC236}">
                <a16:creationId xmlns:a16="http://schemas.microsoft.com/office/drawing/2014/main" id="{7BFE2950-D15E-9D66-DB90-18689C455B7B}"/>
              </a:ext>
            </a:extLst>
          </p:cNvPr>
          <p:cNvSpPr txBox="1"/>
          <p:nvPr/>
        </p:nvSpPr>
        <p:spPr>
          <a:xfrm>
            <a:off x="7803777" y="4091724"/>
            <a:ext cx="20076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5B9F"/>
                </a:solidFill>
                <a:effectLst/>
                <a:uLnTx/>
                <a:uFillTx/>
                <a:latin typeface="Tahoma" panose="020B0604030504040204" pitchFamily="34" charset="0"/>
                <a:ea typeface="Tahoma" panose="020B0604030504040204" pitchFamily="34" charset="0"/>
                <a:cs typeface="Tahoma" panose="020B0604030504040204" pitchFamily="34" charset="0"/>
              </a:rPr>
              <a:t>SAMHÄLLETS ANSVAR ATT SKAPA FÖRUTSÄTTNINGAR</a:t>
            </a:r>
          </a:p>
        </p:txBody>
      </p:sp>
      <p:sp>
        <p:nvSpPr>
          <p:cNvPr id="33" name="textruta 32">
            <a:extLst>
              <a:ext uri="{FF2B5EF4-FFF2-40B4-BE49-F238E27FC236}">
                <a16:creationId xmlns:a16="http://schemas.microsoft.com/office/drawing/2014/main" id="{1B8635BD-BBF4-B1E4-11EB-4C4963354BE2}"/>
              </a:ext>
            </a:extLst>
          </p:cNvPr>
          <p:cNvSpPr txBox="1"/>
          <p:nvPr/>
        </p:nvSpPr>
        <p:spPr>
          <a:xfrm>
            <a:off x="2519082" y="3763664"/>
            <a:ext cx="15692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5B9F"/>
                </a:solidFill>
                <a:effectLst/>
                <a:uLnTx/>
                <a:uFillTx/>
                <a:latin typeface="Tahoma" panose="020B0604030504040204" pitchFamily="34" charset="0"/>
                <a:ea typeface="Tahoma" panose="020B0604030504040204" pitchFamily="34" charset="0"/>
                <a:cs typeface="Tahoma" panose="020B0604030504040204" pitchFamily="34" charset="0"/>
              </a:rPr>
              <a:t>INDIVIDENS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5B9F"/>
                </a:solidFill>
                <a:effectLst/>
                <a:uLnTx/>
                <a:uFillTx/>
                <a:latin typeface="Tahoma" panose="020B0604030504040204" pitchFamily="34" charset="0"/>
                <a:ea typeface="Tahoma" panose="020B0604030504040204" pitchFamily="34" charset="0"/>
                <a:cs typeface="Tahoma" panose="020B0604030504040204" pitchFamily="34" charset="0"/>
              </a:rPr>
              <a:t>EGET ANSVAR</a:t>
            </a:r>
          </a:p>
        </p:txBody>
      </p:sp>
      <p:pic>
        <p:nvPicPr>
          <p:cNvPr id="35" name="Bildobjekt 34" descr="En bild som visar text, vektorgrafik&#10;&#10;Automatiskt genererad beskrivning">
            <a:extLst>
              <a:ext uri="{FF2B5EF4-FFF2-40B4-BE49-F238E27FC236}">
                <a16:creationId xmlns:a16="http://schemas.microsoft.com/office/drawing/2014/main" id="{FA2B5C4D-D29C-74C6-F7E4-F147654078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090722"/>
            <a:ext cx="7772400" cy="4676551"/>
          </a:xfrm>
          <a:prstGeom prst="rect">
            <a:avLst/>
          </a:prstGeom>
        </p:spPr>
      </p:pic>
      <p:sp>
        <p:nvSpPr>
          <p:cNvPr id="36" name="textruta 35">
            <a:extLst>
              <a:ext uri="{FF2B5EF4-FFF2-40B4-BE49-F238E27FC236}">
                <a16:creationId xmlns:a16="http://schemas.microsoft.com/office/drawing/2014/main" id="{F16FDB2F-6D00-8DC1-6DE7-136A1AE26997}"/>
              </a:ext>
            </a:extLst>
          </p:cNvPr>
          <p:cNvSpPr txBox="1"/>
          <p:nvPr/>
        </p:nvSpPr>
        <p:spPr>
          <a:xfrm>
            <a:off x="5311385" y="3428998"/>
            <a:ext cx="156922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5B9F"/>
                </a:solidFill>
                <a:effectLst/>
                <a:uLnTx/>
                <a:uFillTx/>
                <a:latin typeface="Tahoma" panose="020B0604030504040204" pitchFamily="34" charset="0"/>
                <a:ea typeface="Tahoma" panose="020B0604030504040204" pitchFamily="34" charset="0"/>
                <a:cs typeface="Tahoma" panose="020B0604030504040204" pitchFamily="34" charset="0"/>
              </a:rPr>
              <a:t>MIN HÄLSA</a:t>
            </a:r>
          </a:p>
        </p:txBody>
      </p:sp>
      <p:pic>
        <p:nvPicPr>
          <p:cNvPr id="37" name="Bildobjekt 36" descr="En bild som visar text, vektorgrafik&#10;&#10;Automatiskt genererad beskrivning">
            <a:extLst>
              <a:ext uri="{FF2B5EF4-FFF2-40B4-BE49-F238E27FC236}">
                <a16:creationId xmlns:a16="http://schemas.microsoft.com/office/drawing/2014/main" id="{AD374AA4-021A-756D-589B-1981116CE4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9799" y="1090721"/>
            <a:ext cx="7772400" cy="4676551"/>
          </a:xfrm>
          <a:prstGeom prst="rect">
            <a:avLst/>
          </a:prstGeom>
        </p:spPr>
      </p:pic>
      <p:sp>
        <p:nvSpPr>
          <p:cNvPr id="38" name="textruta 37">
            <a:extLst>
              <a:ext uri="{FF2B5EF4-FFF2-40B4-BE49-F238E27FC236}">
                <a16:creationId xmlns:a16="http://schemas.microsoft.com/office/drawing/2014/main" id="{1134A2F6-12ED-87CD-D583-8C516C8D044F}"/>
              </a:ext>
            </a:extLst>
          </p:cNvPr>
          <p:cNvSpPr txBox="1"/>
          <p:nvPr/>
        </p:nvSpPr>
        <p:spPr>
          <a:xfrm>
            <a:off x="5109679" y="2541492"/>
            <a:ext cx="156922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5B9F"/>
                </a:solidFill>
                <a:effectLst/>
                <a:uLnTx/>
                <a:uFillTx/>
                <a:latin typeface="Tahoma" panose="020B0604030504040204" pitchFamily="34" charset="0"/>
                <a:ea typeface="Tahoma" panose="020B0604030504040204" pitchFamily="34" charset="0"/>
                <a:cs typeface="Tahoma" panose="020B0604030504040204" pitchFamily="34" charset="0"/>
              </a:rPr>
              <a:t>MIN HÄLSA</a:t>
            </a:r>
          </a:p>
        </p:txBody>
      </p:sp>
      <p:pic>
        <p:nvPicPr>
          <p:cNvPr id="39" name="Bildobjekt 38" descr="En bild som visar text, vektorgrafik&#10;&#10;Automatiskt genererad beskrivning">
            <a:extLst>
              <a:ext uri="{FF2B5EF4-FFF2-40B4-BE49-F238E27FC236}">
                <a16:creationId xmlns:a16="http://schemas.microsoft.com/office/drawing/2014/main" id="{9F935DF6-5018-372F-BDB7-239C1A1BCB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9799" y="1090719"/>
            <a:ext cx="7772400" cy="4676551"/>
          </a:xfrm>
          <a:prstGeom prst="rect">
            <a:avLst/>
          </a:prstGeom>
        </p:spPr>
      </p:pic>
      <p:sp>
        <p:nvSpPr>
          <p:cNvPr id="40" name="textruta 39">
            <a:extLst>
              <a:ext uri="{FF2B5EF4-FFF2-40B4-BE49-F238E27FC236}">
                <a16:creationId xmlns:a16="http://schemas.microsoft.com/office/drawing/2014/main" id="{E91C2841-1FC3-3288-70B9-17190932AE38}"/>
              </a:ext>
            </a:extLst>
          </p:cNvPr>
          <p:cNvSpPr txBox="1"/>
          <p:nvPr/>
        </p:nvSpPr>
        <p:spPr>
          <a:xfrm>
            <a:off x="5324832" y="3436761"/>
            <a:ext cx="156922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5B9F"/>
                </a:solidFill>
                <a:effectLst/>
                <a:uLnTx/>
                <a:uFillTx/>
                <a:latin typeface="Tahoma" panose="020B0604030504040204" pitchFamily="34" charset="0"/>
                <a:ea typeface="Tahoma" panose="020B0604030504040204" pitchFamily="34" charset="0"/>
                <a:cs typeface="Tahoma" panose="020B0604030504040204" pitchFamily="34" charset="0"/>
              </a:rPr>
              <a:t>MIN HÄLSA</a:t>
            </a:r>
          </a:p>
        </p:txBody>
      </p:sp>
      <p:sp>
        <p:nvSpPr>
          <p:cNvPr id="41" name="textruta 40">
            <a:extLst>
              <a:ext uri="{FF2B5EF4-FFF2-40B4-BE49-F238E27FC236}">
                <a16:creationId xmlns:a16="http://schemas.microsoft.com/office/drawing/2014/main" id="{456696E8-749F-ED39-3C40-2D5D3BC2E38A}"/>
              </a:ext>
            </a:extLst>
          </p:cNvPr>
          <p:cNvSpPr txBox="1"/>
          <p:nvPr/>
        </p:nvSpPr>
        <p:spPr>
          <a:xfrm>
            <a:off x="7321978" y="4291779"/>
            <a:ext cx="200769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a:ln>
                  <a:noFill/>
                </a:ln>
                <a:solidFill>
                  <a:srgbClr val="005B9F"/>
                </a:solidFill>
                <a:effectLst/>
                <a:uLnTx/>
                <a:uFillTx/>
                <a:latin typeface="Tahoma" panose="020B0604030504040204" pitchFamily="34" charset="0"/>
                <a:ea typeface="Tahoma" panose="020B0604030504040204" pitchFamily="34" charset="0"/>
                <a:cs typeface="Tahoma" panose="020B0604030504040204" pitchFamily="34" charset="0"/>
              </a:rPr>
              <a:t>SAMHÄLLETS ANSVAR ATT SKAPA FÖRUTSÄTTNINGAR</a:t>
            </a:r>
          </a:p>
        </p:txBody>
      </p:sp>
    </p:spTree>
    <p:extLst>
      <p:ext uri="{BB962C8B-B14F-4D97-AF65-F5344CB8AC3E}">
        <p14:creationId xmlns:p14="http://schemas.microsoft.com/office/powerpoint/2010/main" val="242717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3" grpId="0"/>
      <p:bldP spid="33" grpId="1"/>
      <p:bldP spid="36" grpId="0"/>
      <p:bldP spid="36" grpId="1"/>
      <p:bldP spid="38" grpId="0"/>
      <p:bldP spid="38" grpId="1"/>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26A67FDD-E38D-15B6-81D0-4294F51F5D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1935397"/>
            <a:ext cx="4223988" cy="3159117"/>
          </a:xfrm>
          <a:prstGeom prst="rect">
            <a:avLst/>
          </a:prstGeom>
        </p:spPr>
      </p:pic>
      <p:pic>
        <p:nvPicPr>
          <p:cNvPr id="6" name="Bildobjekt 5" descr="En bild som visar text, vektorgrafik&#10;&#10;Automatiskt genererad beskrivning">
            <a:extLst>
              <a:ext uri="{FF2B5EF4-FFF2-40B4-BE49-F238E27FC236}">
                <a16:creationId xmlns:a16="http://schemas.microsoft.com/office/drawing/2014/main" id="{D2DC3459-3297-6989-7F89-C10D374649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5429" y="2029409"/>
            <a:ext cx="4052749" cy="3065105"/>
          </a:xfrm>
          <a:prstGeom prst="rect">
            <a:avLst/>
          </a:prstGeom>
        </p:spPr>
      </p:pic>
      <p:pic>
        <p:nvPicPr>
          <p:cNvPr id="8" name="Bildobjekt 7">
            <a:extLst>
              <a:ext uri="{FF2B5EF4-FFF2-40B4-BE49-F238E27FC236}">
                <a16:creationId xmlns:a16="http://schemas.microsoft.com/office/drawing/2014/main" id="{67B40491-AD8C-18C2-2B88-99A63DD01A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33" y="2064798"/>
            <a:ext cx="4103023" cy="3029716"/>
          </a:xfrm>
          <a:prstGeom prst="rect">
            <a:avLst/>
          </a:prstGeom>
        </p:spPr>
      </p:pic>
      <p:sp>
        <p:nvSpPr>
          <p:cNvPr id="5" name="Rubrik 5"/>
          <p:cNvSpPr txBox="1">
            <a:spLocks/>
          </p:cNvSpPr>
          <p:nvPr/>
        </p:nvSpPr>
        <p:spPr>
          <a:xfrm>
            <a:off x="810586" y="322440"/>
            <a:ext cx="9923999" cy="510317"/>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v-SE" sz="3200" b="1" i="0" u="none" strike="noStrike" kern="1200" cap="none" spc="0" normalizeH="0" baseline="0" noProof="0" dirty="0">
                <a:ln>
                  <a:noFill/>
                </a:ln>
                <a:solidFill>
                  <a:sysClr val="windowText" lastClr="000000"/>
                </a:solidFill>
                <a:effectLst/>
                <a:uLnTx/>
                <a:uFillTx/>
                <a:latin typeface="Roboto"/>
                <a:ea typeface="+mj-ea"/>
                <a:cs typeface="+mj-cs"/>
              </a:rPr>
              <a:t>Vad innebär jämlikhet?</a:t>
            </a:r>
          </a:p>
        </p:txBody>
      </p:sp>
      <p:sp>
        <p:nvSpPr>
          <p:cNvPr id="7" name="textruta 6"/>
          <p:cNvSpPr txBox="1"/>
          <p:nvPr/>
        </p:nvSpPr>
        <p:spPr>
          <a:xfrm>
            <a:off x="8338635" y="6326555"/>
            <a:ext cx="770673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Källa: Bearbetad efter Kunskapscentrum Jämlik Vård, VGR  </a:t>
            </a:r>
          </a:p>
        </p:txBody>
      </p:sp>
    </p:spTree>
    <p:extLst>
      <p:ext uri="{BB962C8B-B14F-4D97-AF65-F5344CB8AC3E}">
        <p14:creationId xmlns:p14="http://schemas.microsoft.com/office/powerpoint/2010/main" val="129329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0A00C73-1A27-F6CA-DD68-B6A121ABF079}"/>
              </a:ext>
            </a:extLst>
          </p:cNvPr>
          <p:cNvSpPr>
            <a:spLocks noGrp="1"/>
          </p:cNvSpPr>
          <p:nvPr>
            <p:ph type="title"/>
          </p:nvPr>
        </p:nvSpPr>
        <p:spPr/>
        <p:txBody>
          <a:bodyPr/>
          <a:lstStyle/>
          <a:p>
            <a:r>
              <a:rPr lang="sv-SE" dirty="0"/>
              <a:t>Den nationella folkhälsopolitiken </a:t>
            </a:r>
          </a:p>
        </p:txBody>
      </p:sp>
      <p:sp>
        <p:nvSpPr>
          <p:cNvPr id="6" name="Platshållare för innehåll 5">
            <a:extLst>
              <a:ext uri="{FF2B5EF4-FFF2-40B4-BE49-F238E27FC236}">
                <a16:creationId xmlns:a16="http://schemas.microsoft.com/office/drawing/2014/main" id="{D4559D4E-DC52-E4C3-8336-2AF21425C788}"/>
              </a:ext>
            </a:extLst>
          </p:cNvPr>
          <p:cNvSpPr>
            <a:spLocks noGrp="1"/>
          </p:cNvSpPr>
          <p:nvPr>
            <p:ph sz="half" idx="1"/>
          </p:nvPr>
        </p:nvSpPr>
        <p:spPr>
          <a:xfrm>
            <a:off x="539999" y="1615155"/>
            <a:ext cx="5151600" cy="4136165"/>
          </a:xfrm>
        </p:spPr>
        <p:txBody>
          <a:bodyPr/>
          <a:lstStyle/>
          <a:p>
            <a:r>
              <a:rPr lang="sv-SE" b="0" i="0" dirty="0">
                <a:effectLst/>
              </a:rPr>
              <a:t>Det övergripande målet är att folkhälsopolitiken ska skapa samhälleliga förutsättningar för en god och jämlik hälsa i hela befolkningen och sluta de påverkbara hälsoklyftorna inom en generation. </a:t>
            </a:r>
          </a:p>
          <a:p>
            <a:r>
              <a:rPr lang="sv-SE" dirty="0"/>
              <a:t>De åtta målområdena är:</a:t>
            </a:r>
          </a:p>
          <a:p>
            <a:pPr lvl="1"/>
            <a:r>
              <a:rPr lang="sv-SE" dirty="0"/>
              <a:t>Det tidiga livets villkor</a:t>
            </a:r>
          </a:p>
          <a:p>
            <a:pPr lvl="1"/>
            <a:r>
              <a:rPr lang="sv-SE" dirty="0"/>
              <a:t>Kunskaper, kompetenser och utbildning</a:t>
            </a:r>
          </a:p>
          <a:p>
            <a:pPr lvl="1"/>
            <a:r>
              <a:rPr lang="sv-SE" dirty="0"/>
              <a:t>Arbete, arbetsförhållanden och arbetsmiljö</a:t>
            </a:r>
          </a:p>
          <a:p>
            <a:pPr lvl="1"/>
            <a:r>
              <a:rPr lang="sv-SE" dirty="0"/>
              <a:t>Inkomster och försörjningsmöjligheter</a:t>
            </a:r>
          </a:p>
          <a:p>
            <a:pPr lvl="1"/>
            <a:r>
              <a:rPr lang="sv-SE" dirty="0"/>
              <a:t>Boende och närmiljö</a:t>
            </a:r>
          </a:p>
          <a:p>
            <a:pPr lvl="1"/>
            <a:r>
              <a:rPr lang="sv-SE" dirty="0"/>
              <a:t>Levnadsvanor</a:t>
            </a:r>
          </a:p>
          <a:p>
            <a:pPr lvl="1"/>
            <a:r>
              <a:rPr lang="sv-SE" dirty="0"/>
              <a:t>Kontroll, inflytande och delaktighet</a:t>
            </a:r>
          </a:p>
          <a:p>
            <a:pPr lvl="1"/>
            <a:r>
              <a:rPr lang="sv-SE" dirty="0"/>
              <a:t>En jämlik och hälsofrämjande hälso- och sjukvård</a:t>
            </a:r>
          </a:p>
          <a:p>
            <a:endParaRPr lang="sv-SE" dirty="0"/>
          </a:p>
        </p:txBody>
      </p:sp>
      <p:sp>
        <p:nvSpPr>
          <p:cNvPr id="3" name="Platshållare för bildnummer 2">
            <a:extLst>
              <a:ext uri="{FF2B5EF4-FFF2-40B4-BE49-F238E27FC236}">
                <a16:creationId xmlns:a16="http://schemas.microsoft.com/office/drawing/2014/main" id="{723E8801-E25F-7B34-1FAF-35F3CD639B49}"/>
              </a:ext>
            </a:extLst>
          </p:cNvPr>
          <p:cNvSpPr>
            <a:spLocks noGrp="1"/>
          </p:cNvSpPr>
          <p:nvPr>
            <p:ph type="sldNum" sz="quarter" idx="12"/>
          </p:nvPr>
        </p:nvSpPr>
        <p:spPr/>
        <p:txBody>
          <a:bodyPr/>
          <a:lstStyle/>
          <a:p>
            <a:fld id="{5204B58B-0420-4827-A2A8-7A3D043AFDDE}" type="slidenum">
              <a:rPr lang="sv-SE" smtClean="0"/>
              <a:t>9</a:t>
            </a:fld>
            <a:endParaRPr lang="sv-SE" dirty="0"/>
          </a:p>
        </p:txBody>
      </p:sp>
      <p:pic>
        <p:nvPicPr>
          <p:cNvPr id="8" name="Picture 2" descr="En god och jämnlik hälsa – åtta målområden">
            <a:extLst>
              <a:ext uri="{FF2B5EF4-FFF2-40B4-BE49-F238E27FC236}">
                <a16:creationId xmlns:a16="http://schemas.microsoft.com/office/drawing/2014/main" id="{4D914FF0-24C7-79CF-8ECA-535651682AC2}"/>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6417" r="6417"/>
          <a:stretch>
            <a:fillRect/>
          </a:stretch>
        </p:blipFill>
        <p:spPr bwMode="auto">
          <a:xfrm>
            <a:off x="6096000" y="185200"/>
            <a:ext cx="5872163" cy="5872162"/>
          </a:xfrm>
          <a:prstGeom prst="rect">
            <a:avLst/>
          </a:prstGeom>
          <a:solidFill>
            <a:srgbClr val="FFFFFF"/>
          </a:solidFill>
        </p:spPr>
      </p:pic>
    </p:spTree>
    <p:extLst>
      <p:ext uri="{BB962C8B-B14F-4D97-AF65-F5344CB8AC3E}">
        <p14:creationId xmlns:p14="http://schemas.microsoft.com/office/powerpoint/2010/main" val="15469736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1">
      <a:dk1>
        <a:sysClr val="windowText" lastClr="000000"/>
      </a:dk1>
      <a:lt1>
        <a:sysClr val="window" lastClr="FFFFFF"/>
      </a:lt1>
      <a:dk2>
        <a:srgbClr val="FB575C"/>
      </a:dk2>
      <a:lt2>
        <a:srgbClr val="0861CE"/>
      </a:lt2>
      <a:accent1>
        <a:srgbClr val="182745"/>
      </a:accent1>
      <a:accent2>
        <a:srgbClr val="EBECF0"/>
      </a:accent2>
      <a:accent3>
        <a:srgbClr val="4D648A"/>
      </a:accent3>
      <a:accent4>
        <a:srgbClr val="0861CE"/>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1_Region Östergötland">
  <a:themeElements>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3.xml><?xml version="1.0" encoding="utf-8"?>
<a:theme xmlns:a="http://schemas.openxmlformats.org/drawingml/2006/main" name="2_Office-tema">
  <a:themeElements>
    <a:clrScheme name="Custom 2">
      <a:dk1>
        <a:srgbClr val="000000"/>
      </a:dk1>
      <a:lt1>
        <a:srgbClr val="FFFFFF"/>
      </a:lt1>
      <a:dk2>
        <a:srgbClr val="44546A"/>
      </a:dk2>
      <a:lt2>
        <a:srgbClr val="E7E6E6"/>
      </a:lt2>
      <a:accent1>
        <a:srgbClr val="0066B3"/>
      </a:accent1>
      <a:accent2>
        <a:srgbClr val="A9D7FF"/>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Region Östergötland mall-återkoppling</Template>
  <TotalTime>1962</TotalTime>
  <Words>1784</Words>
  <Application>Microsoft Office PowerPoint</Application>
  <PresentationFormat>Bredbild</PresentationFormat>
  <Paragraphs>141</Paragraphs>
  <Slides>10</Slides>
  <Notes>10</Notes>
  <HiddenSlides>0</HiddenSlides>
  <MMClips>0</MMClips>
  <ScaleCrop>false</ScaleCrop>
  <HeadingPairs>
    <vt:vector size="6" baseType="variant">
      <vt:variant>
        <vt:lpstr>Använt teckensnitt</vt:lpstr>
      </vt:variant>
      <vt:variant>
        <vt:i4>8</vt:i4>
      </vt:variant>
      <vt:variant>
        <vt:lpstr>Tema</vt:lpstr>
      </vt:variant>
      <vt:variant>
        <vt:i4>3</vt:i4>
      </vt:variant>
      <vt:variant>
        <vt:lpstr>Bildrubriker</vt:lpstr>
      </vt:variant>
      <vt:variant>
        <vt:i4>10</vt:i4>
      </vt:variant>
    </vt:vector>
  </HeadingPairs>
  <TitlesOfParts>
    <vt:vector size="21" baseType="lpstr">
      <vt:lpstr>Arial</vt:lpstr>
      <vt:lpstr>Calibri</vt:lpstr>
      <vt:lpstr>Calibri Light</vt:lpstr>
      <vt:lpstr>Garamond</vt:lpstr>
      <vt:lpstr>Georgia</vt:lpstr>
      <vt:lpstr>Roboto</vt:lpstr>
      <vt:lpstr>Roboto Light</vt:lpstr>
      <vt:lpstr>Tahoma</vt:lpstr>
      <vt:lpstr>Region Östergötland</vt:lpstr>
      <vt:lpstr>1_Region Östergötland</vt:lpstr>
      <vt:lpstr>2_Office-tema</vt:lpstr>
      <vt:lpstr>Vad är folkhälsa? -kortversion</vt:lpstr>
      <vt:lpstr>Definitioner</vt:lpstr>
      <vt:lpstr>PowerPoint-presentation</vt:lpstr>
      <vt:lpstr>Socioekonomiska skillnader i hälsa</vt:lpstr>
      <vt:lpstr>PowerPoint-presentation</vt:lpstr>
      <vt:lpstr>Hälsofrämjande och  sjukdomsförebyggande </vt:lpstr>
      <vt:lpstr>Individens kontra samhällets ansvar för hälsa</vt:lpstr>
      <vt:lpstr>PowerPoint-presentation</vt:lpstr>
      <vt:lpstr>Den nationella folkhälsopolitiken </vt:lpstr>
      <vt:lpstr>Sammanfattningsvis…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Stadig Anna</cp:lastModifiedBy>
  <cp:revision>170</cp:revision>
  <dcterms:created xsi:type="dcterms:W3CDTF">2022-01-31T12:20:33Z</dcterms:created>
  <dcterms:modified xsi:type="dcterms:W3CDTF">2023-12-08T08:41:20Z</dcterms:modified>
</cp:coreProperties>
</file>