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handoutMasterIdLst>
    <p:handoutMasterId r:id="rId113"/>
  </p:handoutMasterIdLst>
  <p:sldIdLst>
    <p:sldId id="256" r:id="rId2"/>
    <p:sldId id="872" r:id="rId3"/>
    <p:sldId id="874" r:id="rId4"/>
    <p:sldId id="918" r:id="rId5"/>
    <p:sldId id="919" r:id="rId6"/>
    <p:sldId id="920" r:id="rId7"/>
    <p:sldId id="921" r:id="rId8"/>
    <p:sldId id="922" r:id="rId9"/>
    <p:sldId id="924" r:id="rId10"/>
    <p:sldId id="925" r:id="rId11"/>
    <p:sldId id="926" r:id="rId12"/>
    <p:sldId id="927" r:id="rId13"/>
    <p:sldId id="1005" r:id="rId14"/>
    <p:sldId id="1006" r:id="rId15"/>
    <p:sldId id="928" r:id="rId16"/>
    <p:sldId id="966" r:id="rId17"/>
    <p:sldId id="967" r:id="rId18"/>
    <p:sldId id="968" r:id="rId19"/>
    <p:sldId id="965" r:id="rId20"/>
    <p:sldId id="969" r:id="rId21"/>
    <p:sldId id="1011" r:id="rId22"/>
    <p:sldId id="942" r:id="rId23"/>
    <p:sldId id="930" r:id="rId24"/>
    <p:sldId id="931" r:id="rId25"/>
    <p:sldId id="939" r:id="rId26"/>
    <p:sldId id="935" r:id="rId27"/>
    <p:sldId id="1007" r:id="rId28"/>
    <p:sldId id="1013" r:id="rId29"/>
    <p:sldId id="1014" r:id="rId30"/>
    <p:sldId id="933" r:id="rId31"/>
    <p:sldId id="936" r:id="rId32"/>
    <p:sldId id="1010" r:id="rId33"/>
    <p:sldId id="932" r:id="rId34"/>
    <p:sldId id="937" r:id="rId35"/>
    <p:sldId id="940" r:id="rId36"/>
    <p:sldId id="941" r:id="rId37"/>
    <p:sldId id="1008" r:id="rId38"/>
    <p:sldId id="1009" r:id="rId39"/>
    <p:sldId id="1012" r:id="rId40"/>
    <p:sldId id="887" r:id="rId41"/>
    <p:sldId id="903" r:id="rId42"/>
    <p:sldId id="972" r:id="rId43"/>
    <p:sldId id="973" r:id="rId44"/>
    <p:sldId id="888" r:id="rId45"/>
    <p:sldId id="904" r:id="rId46"/>
    <p:sldId id="970" r:id="rId47"/>
    <p:sldId id="880" r:id="rId48"/>
    <p:sldId id="905" r:id="rId49"/>
    <p:sldId id="984" r:id="rId50"/>
    <p:sldId id="986" r:id="rId51"/>
    <p:sldId id="985" r:id="rId52"/>
    <p:sldId id="987" r:id="rId53"/>
    <p:sldId id="881" r:id="rId54"/>
    <p:sldId id="906" r:id="rId55"/>
    <p:sldId id="995" r:id="rId56"/>
    <p:sldId id="996" r:id="rId57"/>
    <p:sldId id="997" r:id="rId58"/>
    <p:sldId id="998" r:id="rId59"/>
    <p:sldId id="882" r:id="rId60"/>
    <p:sldId id="907" r:id="rId61"/>
    <p:sldId id="974" r:id="rId62"/>
    <p:sldId id="975" r:id="rId63"/>
    <p:sldId id="976" r:id="rId64"/>
    <p:sldId id="977" r:id="rId65"/>
    <p:sldId id="978" r:id="rId66"/>
    <p:sldId id="883" r:id="rId67"/>
    <p:sldId id="908" r:id="rId68"/>
    <p:sldId id="979" r:id="rId69"/>
    <p:sldId id="980" r:id="rId70"/>
    <p:sldId id="981" r:id="rId71"/>
    <p:sldId id="982" r:id="rId72"/>
    <p:sldId id="983" r:id="rId73"/>
    <p:sldId id="884" r:id="rId74"/>
    <p:sldId id="909" r:id="rId75"/>
    <p:sldId id="988" r:id="rId76"/>
    <p:sldId id="989" r:id="rId77"/>
    <p:sldId id="990" r:id="rId78"/>
    <p:sldId id="991" r:id="rId79"/>
    <p:sldId id="992" r:id="rId80"/>
    <p:sldId id="885" r:id="rId81"/>
    <p:sldId id="910" r:id="rId82"/>
    <p:sldId id="1002" r:id="rId83"/>
    <p:sldId id="1003" r:id="rId84"/>
    <p:sldId id="886" r:id="rId85"/>
    <p:sldId id="914" r:id="rId86"/>
    <p:sldId id="945" r:id="rId87"/>
    <p:sldId id="944" r:id="rId88"/>
    <p:sldId id="947" r:id="rId89"/>
    <p:sldId id="948" r:id="rId90"/>
    <p:sldId id="911" r:id="rId91"/>
    <p:sldId id="915" r:id="rId92"/>
    <p:sldId id="949" r:id="rId93"/>
    <p:sldId id="950" r:id="rId94"/>
    <p:sldId id="951" r:id="rId95"/>
    <p:sldId id="952" r:id="rId96"/>
    <p:sldId id="912" r:id="rId97"/>
    <p:sldId id="916" r:id="rId98"/>
    <p:sldId id="953" r:id="rId99"/>
    <p:sldId id="954" r:id="rId100"/>
    <p:sldId id="955" r:id="rId101"/>
    <p:sldId id="956" r:id="rId102"/>
    <p:sldId id="913" r:id="rId103"/>
    <p:sldId id="917" r:id="rId104"/>
    <p:sldId id="957" r:id="rId105"/>
    <p:sldId id="958" r:id="rId106"/>
    <p:sldId id="959" r:id="rId107"/>
    <p:sldId id="960" r:id="rId108"/>
    <p:sldId id="961" r:id="rId109"/>
    <p:sldId id="964" r:id="rId110"/>
    <p:sldId id="962" r:id="rId11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A"/>
    <a:srgbClr val="0066B3"/>
    <a:srgbClr val="0050A5"/>
    <a:srgbClr val="005BA1"/>
    <a:srgbClr val="0053A5"/>
    <a:srgbClr val="CC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9542" autoAdjust="0"/>
  </p:normalViewPr>
  <p:slideViewPr>
    <p:cSldViewPr snapToGrid="0" snapToObjects="1">
      <p:cViewPr varScale="1">
        <p:scale>
          <a:sx n="102" d="100"/>
          <a:sy n="102" d="100"/>
        </p:scale>
        <p:origin x="1944" y="102"/>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565C7-E7D9-2945-B8BD-8088C92F08A6}" type="datetimeFigureOut">
              <a:rPr lang="sv-SE" smtClean="0"/>
              <a:t>2022-04-11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73B-E9E0-834F-8AE0-56CDEFA1F367}" type="datetimeFigureOut">
              <a:rPr lang="sv-SE" smtClean="0"/>
              <a:t>2022-04-11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a:t>
            </a:fld>
            <a:endParaRPr lang="sv-SE"/>
          </a:p>
        </p:txBody>
      </p:sp>
    </p:spTree>
    <p:extLst>
      <p:ext uri="{BB962C8B-B14F-4D97-AF65-F5344CB8AC3E}">
        <p14:creationId xmlns:p14="http://schemas.microsoft.com/office/powerpoint/2010/main" val="121827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161562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29</a:t>
            </a:fld>
            <a:endParaRPr lang="sv-SE"/>
          </a:p>
        </p:txBody>
      </p:sp>
    </p:spTree>
    <p:extLst>
      <p:ext uri="{BB962C8B-B14F-4D97-AF65-F5344CB8AC3E}">
        <p14:creationId xmlns:p14="http://schemas.microsoft.com/office/powerpoint/2010/main" val="146853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32</a:t>
            </a:fld>
            <a:endParaRPr lang="sv-SE"/>
          </a:p>
        </p:txBody>
      </p:sp>
    </p:spTree>
    <p:extLst>
      <p:ext uri="{BB962C8B-B14F-4D97-AF65-F5344CB8AC3E}">
        <p14:creationId xmlns:p14="http://schemas.microsoft.com/office/powerpoint/2010/main" val="66717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33</a:t>
            </a:fld>
            <a:endParaRPr lang="sv-SE"/>
          </a:p>
        </p:txBody>
      </p:sp>
    </p:spTree>
    <p:extLst>
      <p:ext uri="{BB962C8B-B14F-4D97-AF65-F5344CB8AC3E}">
        <p14:creationId xmlns:p14="http://schemas.microsoft.com/office/powerpoint/2010/main" val="323713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29B1FA7-9B20-E148-866A-4BB8AEA063A1}" type="slidenum">
              <a:rPr lang="sv-SE" smtClean="0"/>
              <a:t>36</a:t>
            </a:fld>
            <a:endParaRPr lang="sv-SE"/>
          </a:p>
        </p:txBody>
      </p:sp>
    </p:spTree>
    <p:extLst>
      <p:ext uri="{BB962C8B-B14F-4D97-AF65-F5344CB8AC3E}">
        <p14:creationId xmlns:p14="http://schemas.microsoft.com/office/powerpoint/2010/main" val="113975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64</a:t>
            </a:fld>
            <a:endParaRPr lang="sv-SE"/>
          </a:p>
        </p:txBody>
      </p:sp>
    </p:spTree>
    <p:extLst>
      <p:ext uri="{BB962C8B-B14F-4D97-AF65-F5344CB8AC3E}">
        <p14:creationId xmlns:p14="http://schemas.microsoft.com/office/powerpoint/2010/main" val="69576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71</a:t>
            </a:fld>
            <a:endParaRPr lang="sv-SE"/>
          </a:p>
        </p:txBody>
      </p:sp>
    </p:spTree>
    <p:extLst>
      <p:ext uri="{BB962C8B-B14F-4D97-AF65-F5344CB8AC3E}">
        <p14:creationId xmlns:p14="http://schemas.microsoft.com/office/powerpoint/2010/main" val="400123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86</a:t>
            </a:fld>
            <a:endParaRPr lang="sv-SE"/>
          </a:p>
        </p:txBody>
      </p:sp>
    </p:spTree>
    <p:extLst>
      <p:ext uri="{BB962C8B-B14F-4D97-AF65-F5344CB8AC3E}">
        <p14:creationId xmlns:p14="http://schemas.microsoft.com/office/powerpoint/2010/main" val="137563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99</a:t>
            </a:fld>
            <a:endParaRPr lang="sv-SE"/>
          </a:p>
        </p:txBody>
      </p:sp>
    </p:spTree>
    <p:extLst>
      <p:ext uri="{BB962C8B-B14F-4D97-AF65-F5344CB8AC3E}">
        <p14:creationId xmlns:p14="http://schemas.microsoft.com/office/powerpoint/2010/main" val="154691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110</a:t>
            </a:fld>
            <a:endParaRPr lang="sv-SE"/>
          </a:p>
        </p:txBody>
      </p:sp>
    </p:spTree>
    <p:extLst>
      <p:ext uri="{BB962C8B-B14F-4D97-AF65-F5344CB8AC3E}">
        <p14:creationId xmlns:p14="http://schemas.microsoft.com/office/powerpoint/2010/main" val="106749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325827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behörigheten Sköterska med delegering i MittVaccin </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8</a:t>
            </a:fld>
            <a:endParaRPr lang="sv-SE"/>
          </a:p>
        </p:txBody>
      </p:sp>
    </p:spTree>
    <p:extLst>
      <p:ext uri="{BB962C8B-B14F-4D97-AF65-F5344CB8AC3E}">
        <p14:creationId xmlns:p14="http://schemas.microsoft.com/office/powerpoint/2010/main" val="424561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112416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157176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183948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128061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4189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81388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olkhalsomyndigheten.se/publicerat-material/publikationsarkiv/v/vaccination-av-barn-och-ungdom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vjournal.mittvaccin.se/index.php"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Handbok MittVaccin</a:t>
            </a:r>
          </a:p>
        </p:txBody>
      </p:sp>
    </p:spTree>
    <p:extLst>
      <p:ext uri="{BB962C8B-B14F-4D97-AF65-F5344CB8AC3E}">
        <p14:creationId xmlns:p14="http://schemas.microsoft.com/office/powerpoint/2010/main" val="764891389"/>
      </p:ext>
    </p:extLst>
  </p:cSld>
  <p:clrMapOvr>
    <a:masterClrMapping/>
  </p:clrMapOvr>
  <mc:AlternateContent xmlns:mc="http://schemas.openxmlformats.org/markup-compatibility/2006" xmlns:p14="http://schemas.microsoft.com/office/powerpoint/2010/main">
    <mc:Choice Requires="p14">
      <p:transition spd="slow" p14:dur="2000" advTm="9224"/>
    </mc:Choice>
    <mc:Fallback xmlns="">
      <p:transition spd="slow" advTm="92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stretch>
            <a:fillRect/>
          </a:stretch>
        </p:blipFill>
        <p:spPr>
          <a:xfrm>
            <a:off x="253167" y="2826023"/>
            <a:ext cx="8741664" cy="3840480"/>
          </a:xfrm>
          <a:prstGeom prst="rect">
            <a:avLst/>
          </a:prstGeom>
          <a:ln>
            <a:solidFill>
              <a:schemeClr val="tx1"/>
            </a:solidFill>
          </a:ln>
        </p:spPr>
      </p:pic>
      <p:sp>
        <p:nvSpPr>
          <p:cNvPr id="2" name="Platshållare för innehåll 1"/>
          <p:cNvSpPr>
            <a:spLocks noGrp="1"/>
          </p:cNvSpPr>
          <p:nvPr>
            <p:ph idx="1"/>
          </p:nvPr>
        </p:nvSpPr>
        <p:spPr>
          <a:xfrm>
            <a:off x="457200" y="1975556"/>
            <a:ext cx="8024849" cy="4034983"/>
          </a:xfrm>
        </p:spPr>
        <p:txBody>
          <a:bodyPr/>
          <a:lstStyle/>
          <a:p>
            <a:pPr marL="90488" indent="0">
              <a:buNone/>
            </a:pPr>
            <a:r>
              <a:rPr lang="sv-SE" dirty="0"/>
              <a:t>Inloggning sker med SITHS-kort</a:t>
            </a:r>
          </a:p>
          <a:p>
            <a:pPr marL="90488" indent="0">
              <a:buNone/>
            </a:pPr>
            <a:endParaRPr lang="sv-SE" dirty="0"/>
          </a:p>
          <a:p>
            <a:pPr marL="90488" indent="0">
              <a:buNone/>
            </a:pPr>
            <a:endParaRPr lang="sv-SE" dirty="0"/>
          </a:p>
          <a:p>
            <a:pPr marL="90488" indent="0">
              <a:buNone/>
            </a:pPr>
            <a:endParaRPr lang="sv-SE" dirty="0"/>
          </a:p>
        </p:txBody>
      </p:sp>
      <p:sp>
        <p:nvSpPr>
          <p:cNvPr id="3" name="Rubrik 2"/>
          <p:cNvSpPr>
            <a:spLocks noGrp="1"/>
          </p:cNvSpPr>
          <p:nvPr>
            <p:ph type="title"/>
          </p:nvPr>
        </p:nvSpPr>
        <p:spPr>
          <a:xfrm>
            <a:off x="1382879" y="524414"/>
            <a:ext cx="7180830" cy="1265447"/>
          </a:xfrm>
          <a:noFill/>
        </p:spPr>
        <p:txBody>
          <a:bodyPr vert="horz" lIns="180000" tIns="45720" rIns="91440" bIns="45720" rtlCol="0" anchor="ctr" anchorCtr="0">
            <a:noAutofit/>
          </a:bodyPr>
          <a:lstStyle/>
          <a:p>
            <a:r>
              <a:rPr lang="sv-SE" sz="3600" dirty="0"/>
              <a:t>Inloggning i MittVaccin 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a:t>
            </a:fld>
            <a:endParaRPr lang="sv-SE" dirty="0"/>
          </a:p>
        </p:txBody>
      </p:sp>
      <p:sp>
        <p:nvSpPr>
          <p:cNvPr id="6" name="Rektangel 5"/>
          <p:cNvSpPr/>
          <p:nvPr/>
        </p:nvSpPr>
        <p:spPr>
          <a:xfrm>
            <a:off x="1607820" y="4930140"/>
            <a:ext cx="3314700" cy="518160"/>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344905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Boka besök från bokningsvyn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100</a:t>
            </a:fld>
            <a:endParaRPr lang="sv-SE" dirty="0"/>
          </a:p>
        </p:txBody>
      </p:sp>
      <p:pic>
        <p:nvPicPr>
          <p:cNvPr id="5" name="Bildobjekt 4"/>
          <p:cNvPicPr>
            <a:picLocks noChangeAspect="1"/>
          </p:cNvPicPr>
          <p:nvPr/>
        </p:nvPicPr>
        <p:blipFill>
          <a:blip r:embed="rId2"/>
          <a:stretch>
            <a:fillRect/>
          </a:stretch>
        </p:blipFill>
        <p:spPr>
          <a:xfrm>
            <a:off x="518160" y="1681545"/>
            <a:ext cx="6754771" cy="4802395"/>
          </a:xfrm>
          <a:prstGeom prst="rect">
            <a:avLst/>
          </a:prstGeom>
        </p:spPr>
      </p:pic>
      <p:sp>
        <p:nvSpPr>
          <p:cNvPr id="6" name="textruta 5"/>
          <p:cNvSpPr txBox="1"/>
          <p:nvPr/>
        </p:nvSpPr>
        <p:spPr>
          <a:xfrm>
            <a:off x="3884331" y="4751254"/>
            <a:ext cx="188248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 Välj datum och tid</a:t>
            </a:r>
          </a:p>
        </p:txBody>
      </p:sp>
      <p:sp>
        <p:nvSpPr>
          <p:cNvPr id="7" name="textruta 6"/>
          <p:cNvSpPr txBox="1"/>
          <p:nvPr/>
        </p:nvSpPr>
        <p:spPr>
          <a:xfrm>
            <a:off x="4640235" y="6113556"/>
            <a:ext cx="188248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4. Klicka på </a:t>
            </a:r>
            <a:r>
              <a:rPr lang="sv-SE" sz="1400" b="1" dirty="0"/>
              <a:t>Spara</a:t>
            </a:r>
          </a:p>
        </p:txBody>
      </p:sp>
      <p:sp>
        <p:nvSpPr>
          <p:cNvPr id="8" name="Rektangel med rundade hörn 7"/>
          <p:cNvSpPr/>
          <p:nvPr/>
        </p:nvSpPr>
        <p:spPr>
          <a:xfrm>
            <a:off x="6624645" y="6229788"/>
            <a:ext cx="524256"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3041213" y="5622982"/>
            <a:ext cx="376801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Bocka ur om patienten inte vill ha påminnelse</a:t>
            </a:r>
          </a:p>
        </p:txBody>
      </p:sp>
      <p:cxnSp>
        <p:nvCxnSpPr>
          <p:cNvPr id="11" name="Rak pilkoppling 10"/>
          <p:cNvCxnSpPr/>
          <p:nvPr/>
        </p:nvCxnSpPr>
        <p:spPr>
          <a:xfrm flipH="1">
            <a:off x="2426208" y="5776870"/>
            <a:ext cx="615005" cy="935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2095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Boka besök från bokningsvyn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101</a:t>
            </a:fld>
            <a:endParaRPr lang="sv-SE" dirty="0"/>
          </a:p>
        </p:txBody>
      </p:sp>
      <p:pic>
        <p:nvPicPr>
          <p:cNvPr id="5" name="Bildobjekt 4"/>
          <p:cNvPicPr>
            <a:picLocks noChangeAspect="1"/>
          </p:cNvPicPr>
          <p:nvPr/>
        </p:nvPicPr>
        <p:blipFill>
          <a:blip r:embed="rId2"/>
          <a:stretch>
            <a:fillRect/>
          </a:stretch>
        </p:blipFill>
        <p:spPr>
          <a:xfrm>
            <a:off x="269931" y="2039112"/>
            <a:ext cx="8792952" cy="2792730"/>
          </a:xfrm>
          <a:prstGeom prst="rect">
            <a:avLst/>
          </a:prstGeom>
        </p:spPr>
      </p:pic>
      <p:sp>
        <p:nvSpPr>
          <p:cNvPr id="6" name="textruta 5"/>
          <p:cNvSpPr txBox="1"/>
          <p:nvPr/>
        </p:nvSpPr>
        <p:spPr>
          <a:xfrm>
            <a:off x="1883404" y="5601732"/>
            <a:ext cx="318302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Bokningen visas i vyn </a:t>
            </a:r>
            <a:r>
              <a:rPr lang="sv-SE" sz="1400" b="1" dirty="0"/>
              <a:t>Sök bokning</a:t>
            </a:r>
          </a:p>
        </p:txBody>
      </p:sp>
      <p:sp>
        <p:nvSpPr>
          <p:cNvPr id="7" name="Rektangel med rundade hörn 6"/>
          <p:cNvSpPr/>
          <p:nvPr/>
        </p:nvSpPr>
        <p:spPr>
          <a:xfrm>
            <a:off x="1820636" y="4490357"/>
            <a:ext cx="6351814" cy="24493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pilkoppling 7"/>
          <p:cNvCxnSpPr>
            <a:stCxn id="6" idx="0"/>
          </p:cNvCxnSpPr>
          <p:nvPr/>
        </p:nvCxnSpPr>
        <p:spPr>
          <a:xfrm flipV="1">
            <a:off x="3474917" y="4735287"/>
            <a:ext cx="370462" cy="8664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1940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2"/>
          </p:nvPr>
        </p:nvSpPr>
        <p:spPr/>
        <p:txBody>
          <a:bodyPr/>
          <a:lstStyle/>
          <a:p>
            <a:r>
              <a:rPr lang="sv-SE" dirty="0"/>
              <a:t>Av- och omboka besök</a:t>
            </a:r>
          </a:p>
        </p:txBody>
      </p:sp>
      <p:sp>
        <p:nvSpPr>
          <p:cNvPr id="4" name="Platshållare för bildnummer 3"/>
          <p:cNvSpPr>
            <a:spLocks noGrp="1"/>
          </p:cNvSpPr>
          <p:nvPr>
            <p:ph type="sldNum" sz="quarter" idx="4294967295"/>
          </p:nvPr>
        </p:nvSpPr>
        <p:spPr>
          <a:xfrm>
            <a:off x="0" y="6300788"/>
            <a:ext cx="500063" cy="365125"/>
          </a:xfrm>
        </p:spPr>
        <p:txBody>
          <a:bodyPr/>
          <a:lstStyle/>
          <a:p>
            <a:fld id="{6D8CCFDF-DFA5-484F-9FF8-7212AEA69C48}" type="slidenum">
              <a:rPr lang="sv-SE" smtClean="0"/>
              <a:pPr/>
              <a:t>102</a:t>
            </a:fld>
            <a:endParaRPr lang="sv-SE" dirty="0"/>
          </a:p>
        </p:txBody>
      </p:sp>
    </p:spTree>
    <p:extLst>
      <p:ext uri="{BB962C8B-B14F-4D97-AF65-F5344CB8AC3E}">
        <p14:creationId xmlns:p14="http://schemas.microsoft.com/office/powerpoint/2010/main" val="17607921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Avsnittet beskriver hur man hjälper en patient att avboka eller omboka ett besök inifrån journalsystemet. </a:t>
            </a:r>
          </a:p>
        </p:txBody>
      </p:sp>
      <p:sp>
        <p:nvSpPr>
          <p:cNvPr id="3" name="Rubrik 2"/>
          <p:cNvSpPr>
            <a:spLocks noGrp="1"/>
          </p:cNvSpPr>
          <p:nvPr>
            <p:ph type="title"/>
          </p:nvPr>
        </p:nvSpPr>
        <p:spPr/>
        <p:txBody>
          <a:bodyPr/>
          <a:lstStyle/>
          <a:p>
            <a:r>
              <a:rPr lang="sv-SE" dirty="0"/>
              <a:t>Av- och omboka besök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103</a:t>
            </a:fld>
            <a:endParaRPr lang="sv-SE" dirty="0"/>
          </a:p>
        </p:txBody>
      </p:sp>
    </p:spTree>
    <p:extLst>
      <p:ext uri="{BB962C8B-B14F-4D97-AF65-F5344CB8AC3E}">
        <p14:creationId xmlns:p14="http://schemas.microsoft.com/office/powerpoint/2010/main" val="3660183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307657" y="1951212"/>
            <a:ext cx="8476678" cy="2425716"/>
          </a:xfrm>
          <a:prstGeom prst="rect">
            <a:avLst/>
          </a:prstGeom>
          <a:ln>
            <a:solidFill>
              <a:schemeClr val="accent1"/>
            </a:solidFill>
          </a:ln>
        </p:spPr>
      </p:pic>
      <p:sp>
        <p:nvSpPr>
          <p:cNvPr id="3" name="Rubrik 2"/>
          <p:cNvSpPr>
            <a:spLocks noGrp="1"/>
          </p:cNvSpPr>
          <p:nvPr>
            <p:ph type="title"/>
          </p:nvPr>
        </p:nvSpPr>
        <p:spPr/>
        <p:txBody>
          <a:bodyPr/>
          <a:lstStyle/>
          <a:p>
            <a:r>
              <a:rPr lang="sv-SE" dirty="0"/>
              <a:t>Sök fram bokning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104</a:t>
            </a:fld>
            <a:endParaRPr lang="sv-SE" dirty="0"/>
          </a:p>
        </p:txBody>
      </p:sp>
      <p:pic>
        <p:nvPicPr>
          <p:cNvPr id="6" name="Bildobjekt 5"/>
          <p:cNvPicPr>
            <a:picLocks noChangeAspect="1"/>
          </p:cNvPicPr>
          <p:nvPr/>
        </p:nvPicPr>
        <p:blipFill>
          <a:blip r:embed="rId3"/>
          <a:stretch>
            <a:fillRect/>
          </a:stretch>
        </p:blipFill>
        <p:spPr>
          <a:xfrm>
            <a:off x="71796" y="4676230"/>
            <a:ext cx="8476678" cy="1797881"/>
          </a:xfrm>
          <a:prstGeom prst="rect">
            <a:avLst/>
          </a:prstGeom>
          <a:ln>
            <a:solidFill>
              <a:schemeClr val="accent1"/>
            </a:solidFill>
          </a:ln>
        </p:spPr>
      </p:pic>
      <p:sp>
        <p:nvSpPr>
          <p:cNvPr id="7" name="textruta 6"/>
          <p:cNvSpPr txBox="1"/>
          <p:nvPr/>
        </p:nvSpPr>
        <p:spPr>
          <a:xfrm>
            <a:off x="4918559" y="2247441"/>
            <a:ext cx="3006241"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indent="0">
              <a:buNone/>
            </a:pPr>
            <a:r>
              <a:rPr lang="sv-SE" sz="1400" dirty="0"/>
              <a:t>Via </a:t>
            </a:r>
            <a:r>
              <a:rPr lang="sv-SE" sz="1400" b="1" dirty="0"/>
              <a:t>Sök bokning</a:t>
            </a:r>
          </a:p>
          <a:p>
            <a:pPr marL="547688" indent="-457200">
              <a:buAutoNum type="arabicPeriod"/>
            </a:pPr>
            <a:r>
              <a:rPr lang="sv-SE" sz="1400" dirty="0"/>
              <a:t>Sök kund via menyval </a:t>
            </a:r>
            <a:r>
              <a:rPr lang="sv-SE" sz="1400" b="1" dirty="0"/>
              <a:t>Bokningar</a:t>
            </a:r>
            <a:r>
              <a:rPr lang="sv-SE" sz="1400" dirty="0"/>
              <a:t> - </a:t>
            </a:r>
            <a:r>
              <a:rPr lang="sv-SE" sz="1400" b="1" dirty="0"/>
              <a:t>Sök bokning </a:t>
            </a:r>
          </a:p>
          <a:p>
            <a:pPr marL="547688" indent="-457200">
              <a:buAutoNum type="arabicPeriod"/>
            </a:pPr>
            <a:r>
              <a:rPr lang="sv-SE" sz="1400" dirty="0"/>
              <a:t>Skriv in bokningsnummer </a:t>
            </a:r>
            <a:br>
              <a:rPr lang="sv-SE" sz="1400" dirty="0"/>
            </a:br>
            <a:r>
              <a:rPr lang="sv-SE" sz="1400" i="1" dirty="0"/>
              <a:t>eller</a:t>
            </a:r>
            <a:r>
              <a:rPr lang="sv-SE" sz="1400" dirty="0"/>
              <a:t> personnummer </a:t>
            </a:r>
          </a:p>
          <a:p>
            <a:pPr marL="547688" indent="-457200">
              <a:buAutoNum type="arabicPeriod"/>
            </a:pPr>
            <a:r>
              <a:rPr lang="sv-SE" sz="1400" dirty="0"/>
              <a:t>Klicka på </a:t>
            </a:r>
            <a:r>
              <a:rPr lang="sv-SE" sz="1400" b="1" dirty="0"/>
              <a:t>Sök </a:t>
            </a:r>
          </a:p>
          <a:p>
            <a:pPr marL="547688" indent="-457200">
              <a:buAutoNum type="arabicPeriod"/>
            </a:pPr>
            <a:r>
              <a:rPr lang="sv-SE" sz="1400" dirty="0"/>
              <a:t>I träfflistan, klicka på aktuell bokning </a:t>
            </a:r>
          </a:p>
        </p:txBody>
      </p:sp>
      <p:sp>
        <p:nvSpPr>
          <p:cNvPr id="8" name="textruta 7"/>
          <p:cNvSpPr txBox="1"/>
          <p:nvPr/>
        </p:nvSpPr>
        <p:spPr>
          <a:xfrm>
            <a:off x="5601310" y="4628495"/>
            <a:ext cx="318302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indent="0">
              <a:buNone/>
            </a:pPr>
            <a:r>
              <a:rPr lang="sv-SE" sz="1400" dirty="0"/>
              <a:t>Via </a:t>
            </a:r>
            <a:r>
              <a:rPr lang="sv-SE" sz="1400" b="1" dirty="0"/>
              <a:t>Sök kund</a:t>
            </a:r>
          </a:p>
          <a:p>
            <a:pPr marL="433388" indent="-342900">
              <a:buAutoNum type="arabicPeriod"/>
            </a:pPr>
            <a:r>
              <a:rPr lang="sv-SE" sz="1400" dirty="0"/>
              <a:t>Sök kund via menyval </a:t>
            </a:r>
            <a:r>
              <a:rPr lang="sv-SE" sz="1400" b="1" dirty="0"/>
              <a:t>Kunder</a:t>
            </a:r>
            <a:r>
              <a:rPr lang="sv-SE" sz="1400" dirty="0"/>
              <a:t> - </a:t>
            </a:r>
            <a:r>
              <a:rPr lang="sv-SE" sz="1400" b="1" dirty="0"/>
              <a:t>Sök kund </a:t>
            </a:r>
          </a:p>
          <a:p>
            <a:pPr marL="433388" indent="-342900">
              <a:buAutoNum type="arabicPeriod"/>
            </a:pPr>
            <a:r>
              <a:rPr lang="sv-SE" sz="1400" dirty="0"/>
              <a:t>Skriv in personnummer </a:t>
            </a:r>
          </a:p>
          <a:p>
            <a:pPr marL="433388" indent="-342900">
              <a:buAutoNum type="arabicPeriod"/>
            </a:pPr>
            <a:r>
              <a:rPr lang="sv-SE" sz="1400" dirty="0"/>
              <a:t>Klicka på raden för kunden </a:t>
            </a:r>
          </a:p>
          <a:p>
            <a:pPr marL="433388" indent="-342900">
              <a:buAutoNum type="arabicPeriod"/>
            </a:pPr>
            <a:r>
              <a:rPr lang="sv-SE" sz="1400" dirty="0"/>
              <a:t>I vyn Visa kund, under rubrik </a:t>
            </a:r>
            <a:r>
              <a:rPr lang="sv-SE" sz="1400" b="1" dirty="0"/>
              <a:t>Bokningar</a:t>
            </a:r>
            <a:r>
              <a:rPr lang="sv-SE" sz="1400" dirty="0"/>
              <a:t>, klicka på aktuell bokning </a:t>
            </a:r>
          </a:p>
        </p:txBody>
      </p:sp>
      <p:sp>
        <p:nvSpPr>
          <p:cNvPr id="9" name="textruta 8"/>
          <p:cNvSpPr txBox="1"/>
          <p:nvPr/>
        </p:nvSpPr>
        <p:spPr>
          <a:xfrm>
            <a:off x="1382879" y="1467350"/>
            <a:ext cx="2431820" cy="369332"/>
          </a:xfrm>
          <a:prstGeom prst="rect">
            <a:avLst/>
          </a:prstGeom>
          <a:noFill/>
        </p:spPr>
        <p:txBody>
          <a:bodyPr wrap="none" rtlCol="0">
            <a:spAutoFit/>
          </a:bodyPr>
          <a:lstStyle/>
          <a:p>
            <a:r>
              <a:rPr lang="sv-SE" dirty="0"/>
              <a:t>Kan göras på två sätt:</a:t>
            </a:r>
          </a:p>
        </p:txBody>
      </p:sp>
      <p:sp>
        <p:nvSpPr>
          <p:cNvPr id="10" name="Rektangel med rundade hörn 9"/>
          <p:cNvSpPr/>
          <p:nvPr/>
        </p:nvSpPr>
        <p:spPr>
          <a:xfrm>
            <a:off x="5339182" y="1917110"/>
            <a:ext cx="524256"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med rundade hörn 10"/>
          <p:cNvSpPr/>
          <p:nvPr/>
        </p:nvSpPr>
        <p:spPr>
          <a:xfrm>
            <a:off x="523342" y="2942424"/>
            <a:ext cx="1134770"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textruta 15"/>
          <p:cNvSpPr txBox="1"/>
          <p:nvPr/>
        </p:nvSpPr>
        <p:spPr>
          <a:xfrm>
            <a:off x="176136" y="2895340"/>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a:t>
            </a:r>
          </a:p>
        </p:txBody>
      </p:sp>
      <p:sp>
        <p:nvSpPr>
          <p:cNvPr id="17" name="textruta 16"/>
          <p:cNvSpPr txBox="1"/>
          <p:nvPr/>
        </p:nvSpPr>
        <p:spPr>
          <a:xfrm>
            <a:off x="3719801" y="3001494"/>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a:t>
            </a:r>
          </a:p>
        </p:txBody>
      </p:sp>
      <p:sp>
        <p:nvSpPr>
          <p:cNvPr id="18" name="textruta 17"/>
          <p:cNvSpPr txBox="1"/>
          <p:nvPr/>
        </p:nvSpPr>
        <p:spPr>
          <a:xfrm>
            <a:off x="2969993" y="3385542"/>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a:t>
            </a:r>
          </a:p>
        </p:txBody>
      </p:sp>
      <p:sp>
        <p:nvSpPr>
          <p:cNvPr id="19" name="textruta 18"/>
          <p:cNvSpPr txBox="1"/>
          <p:nvPr/>
        </p:nvSpPr>
        <p:spPr>
          <a:xfrm>
            <a:off x="3091475" y="4069151"/>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4</a:t>
            </a:r>
          </a:p>
        </p:txBody>
      </p:sp>
      <p:sp>
        <p:nvSpPr>
          <p:cNvPr id="20" name="Rektangel med rundade hörn 19"/>
          <p:cNvSpPr/>
          <p:nvPr/>
        </p:nvSpPr>
        <p:spPr>
          <a:xfrm>
            <a:off x="4656430" y="4654214"/>
            <a:ext cx="524256"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Rektangel med rundade hörn 20"/>
          <p:cNvSpPr/>
          <p:nvPr/>
        </p:nvSpPr>
        <p:spPr>
          <a:xfrm>
            <a:off x="297790" y="5295480"/>
            <a:ext cx="1134770"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textruta 21"/>
          <p:cNvSpPr txBox="1"/>
          <p:nvPr/>
        </p:nvSpPr>
        <p:spPr>
          <a:xfrm>
            <a:off x="22586" y="5268667"/>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a:t>
            </a:r>
          </a:p>
        </p:txBody>
      </p:sp>
      <p:sp>
        <p:nvSpPr>
          <p:cNvPr id="23" name="textruta 22"/>
          <p:cNvSpPr txBox="1"/>
          <p:nvPr/>
        </p:nvSpPr>
        <p:spPr>
          <a:xfrm>
            <a:off x="1378672" y="5617727"/>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a:t>
            </a:r>
          </a:p>
        </p:txBody>
      </p:sp>
      <p:sp>
        <p:nvSpPr>
          <p:cNvPr id="24" name="textruta 23"/>
          <p:cNvSpPr txBox="1"/>
          <p:nvPr/>
        </p:nvSpPr>
        <p:spPr>
          <a:xfrm>
            <a:off x="2598789" y="6046251"/>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a:t>
            </a:r>
          </a:p>
        </p:txBody>
      </p:sp>
    </p:spTree>
    <p:extLst>
      <p:ext uri="{BB962C8B-B14F-4D97-AF65-F5344CB8AC3E}">
        <p14:creationId xmlns:p14="http://schemas.microsoft.com/office/powerpoint/2010/main" val="35253604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Fönstret Bokningsinfo</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105</a:t>
            </a:fld>
            <a:endParaRPr lang="sv-SE" dirty="0"/>
          </a:p>
        </p:txBody>
      </p:sp>
      <p:pic>
        <p:nvPicPr>
          <p:cNvPr id="5" name="Bildobjekt 4"/>
          <p:cNvPicPr>
            <a:picLocks noChangeAspect="1"/>
          </p:cNvPicPr>
          <p:nvPr/>
        </p:nvPicPr>
        <p:blipFill>
          <a:blip r:embed="rId2"/>
          <a:stretch>
            <a:fillRect/>
          </a:stretch>
        </p:blipFill>
        <p:spPr>
          <a:xfrm>
            <a:off x="3586337" y="2492246"/>
            <a:ext cx="5001006" cy="3258720"/>
          </a:xfrm>
          <a:prstGeom prst="rect">
            <a:avLst/>
          </a:prstGeom>
        </p:spPr>
      </p:pic>
      <p:sp>
        <p:nvSpPr>
          <p:cNvPr id="6" name="textruta 5"/>
          <p:cNvSpPr txBox="1"/>
          <p:nvPr/>
        </p:nvSpPr>
        <p:spPr>
          <a:xfrm>
            <a:off x="449027" y="2805118"/>
            <a:ext cx="271479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Klicka på den gröna pilen för att kontrollera/ändra kundens mobilnummer och epost.</a:t>
            </a:r>
          </a:p>
        </p:txBody>
      </p:sp>
      <p:pic>
        <p:nvPicPr>
          <p:cNvPr id="7" name="Bildobjekt 6"/>
          <p:cNvPicPr>
            <a:picLocks noChangeAspect="1"/>
          </p:cNvPicPr>
          <p:nvPr/>
        </p:nvPicPr>
        <p:blipFill>
          <a:blip r:embed="rId3"/>
          <a:stretch>
            <a:fillRect/>
          </a:stretch>
        </p:blipFill>
        <p:spPr>
          <a:xfrm>
            <a:off x="208399" y="3617887"/>
            <a:ext cx="3160585" cy="848941"/>
          </a:xfrm>
          <a:prstGeom prst="rect">
            <a:avLst/>
          </a:prstGeom>
        </p:spPr>
      </p:pic>
      <p:sp>
        <p:nvSpPr>
          <p:cNvPr id="8" name="textruta 7"/>
          <p:cNvSpPr txBox="1"/>
          <p:nvPr/>
        </p:nvSpPr>
        <p:spPr>
          <a:xfrm>
            <a:off x="715121" y="5013871"/>
            <a:ext cx="229020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Klicka på namnet för att öppna vyn </a:t>
            </a:r>
            <a:r>
              <a:rPr lang="sv-SE" sz="1400" b="1" dirty="0"/>
              <a:t>Visa kund</a:t>
            </a:r>
            <a:endParaRPr lang="sv-SE" sz="1400" dirty="0"/>
          </a:p>
        </p:txBody>
      </p:sp>
      <p:cxnSp>
        <p:nvCxnSpPr>
          <p:cNvPr id="12" name="Rak pilkoppling 11"/>
          <p:cNvCxnSpPr/>
          <p:nvPr/>
        </p:nvCxnSpPr>
        <p:spPr>
          <a:xfrm flipV="1">
            <a:off x="3060192" y="4725355"/>
            <a:ext cx="1341120" cy="550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ak pilkoppling 13"/>
          <p:cNvCxnSpPr>
            <a:stCxn id="6" idx="3"/>
          </p:cNvCxnSpPr>
          <p:nvPr/>
        </p:nvCxnSpPr>
        <p:spPr>
          <a:xfrm>
            <a:off x="3163824" y="3174450"/>
            <a:ext cx="798576" cy="13845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ruta 14"/>
          <p:cNvSpPr txBox="1"/>
          <p:nvPr/>
        </p:nvSpPr>
        <p:spPr>
          <a:xfrm>
            <a:off x="3901440" y="6044416"/>
            <a:ext cx="332841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För att boka ett nytt besök för samma kund, klicka på </a:t>
            </a:r>
            <a:r>
              <a:rPr lang="sv-SE" sz="1400" b="1" dirty="0"/>
              <a:t>Boka återbesök</a:t>
            </a:r>
          </a:p>
        </p:txBody>
      </p:sp>
      <p:cxnSp>
        <p:nvCxnSpPr>
          <p:cNvPr id="17" name="Rak pilkoppling 16"/>
          <p:cNvCxnSpPr/>
          <p:nvPr/>
        </p:nvCxnSpPr>
        <p:spPr>
          <a:xfrm flipV="1">
            <a:off x="6242304" y="5334000"/>
            <a:ext cx="48768" cy="690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ruta 17"/>
          <p:cNvSpPr txBox="1"/>
          <p:nvPr/>
        </p:nvSpPr>
        <p:spPr>
          <a:xfrm>
            <a:off x="4030908" y="1904888"/>
            <a:ext cx="463150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När en bokning gjorts av patienten själv via </a:t>
            </a:r>
            <a:r>
              <a:rPr lang="sv-SE" sz="1400" dirty="0" err="1"/>
              <a:t>onlinebokningen</a:t>
            </a:r>
            <a:r>
              <a:rPr lang="sv-SE" sz="1400" dirty="0"/>
              <a:t>* står det ”Ingen” i kolumnen </a:t>
            </a:r>
            <a:r>
              <a:rPr lang="sv-SE" sz="1400" b="1" dirty="0"/>
              <a:t>Bokare</a:t>
            </a:r>
            <a:r>
              <a:rPr lang="sv-SE" sz="1400" dirty="0"/>
              <a:t>.</a:t>
            </a:r>
          </a:p>
        </p:txBody>
      </p:sp>
      <p:cxnSp>
        <p:nvCxnSpPr>
          <p:cNvPr id="20" name="Rak pilkoppling 19"/>
          <p:cNvCxnSpPr>
            <a:stCxn id="18" idx="2"/>
          </p:cNvCxnSpPr>
          <p:nvPr/>
        </p:nvCxnSpPr>
        <p:spPr>
          <a:xfrm>
            <a:off x="6346662" y="2428108"/>
            <a:ext cx="571163" cy="880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ktangel 22"/>
          <p:cNvSpPr/>
          <p:nvPr/>
        </p:nvSpPr>
        <p:spPr>
          <a:xfrm>
            <a:off x="1239423" y="1370430"/>
            <a:ext cx="6880449" cy="369332"/>
          </a:xfrm>
          <a:prstGeom prst="rect">
            <a:avLst/>
          </a:prstGeom>
        </p:spPr>
        <p:txBody>
          <a:bodyPr wrap="square">
            <a:spAutoFit/>
          </a:bodyPr>
          <a:lstStyle/>
          <a:p>
            <a:pPr marL="90488" indent="0">
              <a:buNone/>
            </a:pPr>
            <a:r>
              <a:rPr lang="sv-SE" dirty="0"/>
              <a:t>När man klickat på en bokning visas fönstret </a:t>
            </a:r>
            <a:r>
              <a:rPr lang="sv-SE" b="1" dirty="0"/>
              <a:t>Bokningsinfo</a:t>
            </a:r>
          </a:p>
        </p:txBody>
      </p:sp>
      <p:sp>
        <p:nvSpPr>
          <p:cNvPr id="27" name="textruta 26"/>
          <p:cNvSpPr txBox="1"/>
          <p:nvPr/>
        </p:nvSpPr>
        <p:spPr>
          <a:xfrm>
            <a:off x="564931" y="6553743"/>
            <a:ext cx="3397469" cy="292388"/>
          </a:xfrm>
          <a:prstGeom prst="rect">
            <a:avLst/>
          </a:prstGeom>
          <a:noFill/>
        </p:spPr>
        <p:txBody>
          <a:bodyPr wrap="none" rtlCol="0">
            <a:spAutoFit/>
          </a:bodyPr>
          <a:lstStyle/>
          <a:p>
            <a:r>
              <a:rPr lang="sv-SE" sz="1300" dirty="0"/>
              <a:t>*Mer info om Onlinebokning sist i bildspelet</a:t>
            </a:r>
          </a:p>
        </p:txBody>
      </p:sp>
    </p:spTree>
    <p:extLst>
      <p:ext uri="{BB962C8B-B14F-4D97-AF65-F5344CB8AC3E}">
        <p14:creationId xmlns:p14="http://schemas.microsoft.com/office/powerpoint/2010/main" val="41539288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Avboka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106</a:t>
            </a:fld>
            <a:endParaRPr lang="sv-SE" dirty="0"/>
          </a:p>
        </p:txBody>
      </p:sp>
      <p:pic>
        <p:nvPicPr>
          <p:cNvPr id="5" name="Bildobjekt 4"/>
          <p:cNvPicPr>
            <a:picLocks noChangeAspect="1"/>
          </p:cNvPicPr>
          <p:nvPr/>
        </p:nvPicPr>
        <p:blipFill>
          <a:blip r:embed="rId2"/>
          <a:stretch>
            <a:fillRect/>
          </a:stretch>
        </p:blipFill>
        <p:spPr>
          <a:xfrm>
            <a:off x="3586337" y="2492246"/>
            <a:ext cx="5001006" cy="3258720"/>
          </a:xfrm>
          <a:prstGeom prst="rect">
            <a:avLst/>
          </a:prstGeom>
        </p:spPr>
      </p:pic>
      <p:sp>
        <p:nvSpPr>
          <p:cNvPr id="8" name="textruta 7"/>
          <p:cNvSpPr txBox="1"/>
          <p:nvPr/>
        </p:nvSpPr>
        <p:spPr>
          <a:xfrm>
            <a:off x="408400" y="2746936"/>
            <a:ext cx="254014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För att avboka besöket:</a:t>
            </a:r>
          </a:p>
          <a:p>
            <a:pPr marL="90488"/>
            <a:r>
              <a:rPr lang="sv-SE" sz="1400" dirty="0"/>
              <a:t>1. Klicka på </a:t>
            </a:r>
            <a:r>
              <a:rPr lang="sv-SE" sz="1400" b="1" dirty="0"/>
              <a:t>Avboka besök</a:t>
            </a:r>
          </a:p>
          <a:p>
            <a:pPr marL="90488"/>
            <a:r>
              <a:rPr lang="sv-SE" sz="1400" dirty="0"/>
              <a:t>2. Bekräfta med </a:t>
            </a:r>
            <a:r>
              <a:rPr lang="sv-SE" sz="1400" b="1" dirty="0"/>
              <a:t>OK</a:t>
            </a:r>
            <a:r>
              <a:rPr lang="sv-SE" sz="1400" dirty="0"/>
              <a:t> när du får en kontrollfråga</a:t>
            </a:r>
          </a:p>
        </p:txBody>
      </p:sp>
      <p:sp>
        <p:nvSpPr>
          <p:cNvPr id="11" name="Rektangel med rundade hörn 10"/>
          <p:cNvSpPr/>
          <p:nvPr/>
        </p:nvSpPr>
        <p:spPr>
          <a:xfrm>
            <a:off x="3845662" y="5143080"/>
            <a:ext cx="1134770"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3498456" y="5095996"/>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a:t>
            </a:r>
          </a:p>
        </p:txBody>
      </p:sp>
      <p:pic>
        <p:nvPicPr>
          <p:cNvPr id="2" name="Bildobjekt 1"/>
          <p:cNvPicPr>
            <a:picLocks noChangeAspect="1"/>
          </p:cNvPicPr>
          <p:nvPr/>
        </p:nvPicPr>
        <p:blipFill>
          <a:blip r:embed="rId3"/>
          <a:stretch>
            <a:fillRect/>
          </a:stretch>
        </p:blipFill>
        <p:spPr>
          <a:xfrm>
            <a:off x="4552569" y="1578265"/>
            <a:ext cx="2835783" cy="776927"/>
          </a:xfrm>
          <a:prstGeom prst="rect">
            <a:avLst/>
          </a:prstGeom>
          <a:ln>
            <a:solidFill>
              <a:schemeClr val="dk1"/>
            </a:solidFill>
          </a:ln>
        </p:spPr>
      </p:pic>
      <p:sp>
        <p:nvSpPr>
          <p:cNvPr id="15" name="textruta 14"/>
          <p:cNvSpPr txBox="1"/>
          <p:nvPr/>
        </p:nvSpPr>
        <p:spPr>
          <a:xfrm>
            <a:off x="4218841" y="1812839"/>
            <a:ext cx="24369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a:t>
            </a:r>
          </a:p>
        </p:txBody>
      </p:sp>
    </p:spTree>
    <p:extLst>
      <p:ext uri="{BB962C8B-B14F-4D97-AF65-F5344CB8AC3E}">
        <p14:creationId xmlns:p14="http://schemas.microsoft.com/office/powerpoint/2010/main" val="8219714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Omboka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107</a:t>
            </a:fld>
            <a:endParaRPr lang="sv-SE" dirty="0"/>
          </a:p>
        </p:txBody>
      </p:sp>
      <p:pic>
        <p:nvPicPr>
          <p:cNvPr id="5" name="Bildobjekt 4"/>
          <p:cNvPicPr>
            <a:picLocks noChangeAspect="1"/>
          </p:cNvPicPr>
          <p:nvPr/>
        </p:nvPicPr>
        <p:blipFill>
          <a:blip r:embed="rId2"/>
          <a:stretch>
            <a:fillRect/>
          </a:stretch>
        </p:blipFill>
        <p:spPr>
          <a:xfrm>
            <a:off x="1269857" y="2138512"/>
            <a:ext cx="5001006" cy="3258720"/>
          </a:xfrm>
          <a:prstGeom prst="rect">
            <a:avLst/>
          </a:prstGeom>
        </p:spPr>
      </p:pic>
      <p:sp>
        <p:nvSpPr>
          <p:cNvPr id="8" name="textruta 7"/>
          <p:cNvSpPr txBox="1"/>
          <p:nvPr/>
        </p:nvSpPr>
        <p:spPr>
          <a:xfrm>
            <a:off x="2060432" y="5745883"/>
            <a:ext cx="22921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För att omboka besöket: </a:t>
            </a:r>
          </a:p>
          <a:p>
            <a:pPr marL="90488"/>
            <a:r>
              <a:rPr lang="sv-SE" sz="1400" dirty="0"/>
              <a:t>1. Klicka på </a:t>
            </a:r>
            <a:r>
              <a:rPr lang="sv-SE" sz="1400" b="1" dirty="0"/>
              <a:t>Ändra tid</a:t>
            </a:r>
          </a:p>
        </p:txBody>
      </p:sp>
      <p:sp>
        <p:nvSpPr>
          <p:cNvPr id="11" name="Rektangel med rundade hörn 10"/>
          <p:cNvSpPr/>
          <p:nvPr/>
        </p:nvSpPr>
        <p:spPr>
          <a:xfrm>
            <a:off x="2670048" y="4777320"/>
            <a:ext cx="853440"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1844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54107" y="1812839"/>
            <a:ext cx="8943961" cy="4893865"/>
          </a:xfrm>
          <a:prstGeom prst="rect">
            <a:avLst/>
          </a:prstGeom>
        </p:spPr>
      </p:pic>
      <p:sp>
        <p:nvSpPr>
          <p:cNvPr id="3" name="Rubrik 2"/>
          <p:cNvSpPr>
            <a:spLocks noGrp="1"/>
          </p:cNvSpPr>
          <p:nvPr>
            <p:ph type="title"/>
          </p:nvPr>
        </p:nvSpPr>
        <p:spPr/>
        <p:txBody>
          <a:bodyPr/>
          <a:lstStyle/>
          <a:p>
            <a:r>
              <a:rPr lang="sv-SE" dirty="0"/>
              <a:t>Omboka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108</a:t>
            </a:fld>
            <a:endParaRPr lang="sv-SE" dirty="0"/>
          </a:p>
        </p:txBody>
      </p:sp>
      <p:sp>
        <p:nvSpPr>
          <p:cNvPr id="8" name="textruta 7"/>
          <p:cNvSpPr txBox="1"/>
          <p:nvPr/>
        </p:nvSpPr>
        <p:spPr>
          <a:xfrm>
            <a:off x="4392120" y="5490753"/>
            <a:ext cx="238663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2. Välj nytt datum och tid</a:t>
            </a:r>
            <a:endParaRPr lang="sv-SE" sz="1400" b="1" dirty="0"/>
          </a:p>
        </p:txBody>
      </p:sp>
      <p:sp>
        <p:nvSpPr>
          <p:cNvPr id="11" name="Rektangel med rundade hörn 10"/>
          <p:cNvSpPr/>
          <p:nvPr/>
        </p:nvSpPr>
        <p:spPr>
          <a:xfrm>
            <a:off x="8156448" y="6412351"/>
            <a:ext cx="640080"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6175217" y="6301378"/>
            <a:ext cx="180444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3. Klicka på </a:t>
            </a:r>
            <a:r>
              <a:rPr lang="sv-SE" sz="1400" b="1" dirty="0"/>
              <a:t>Spara</a:t>
            </a:r>
          </a:p>
        </p:txBody>
      </p:sp>
      <p:sp>
        <p:nvSpPr>
          <p:cNvPr id="12" name="textruta 11"/>
          <p:cNvSpPr txBox="1"/>
          <p:nvPr/>
        </p:nvSpPr>
        <p:spPr>
          <a:xfrm>
            <a:off x="1892760" y="2115913"/>
            <a:ext cx="243308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Vyn </a:t>
            </a:r>
            <a:r>
              <a:rPr lang="sv-SE" sz="1400" i="1" dirty="0"/>
              <a:t>Ändra bokning </a:t>
            </a:r>
            <a:r>
              <a:rPr lang="sv-SE" sz="1400" dirty="0"/>
              <a:t>visas</a:t>
            </a:r>
            <a:endParaRPr lang="sv-SE" sz="1400" b="1" dirty="0"/>
          </a:p>
        </p:txBody>
      </p:sp>
    </p:spTree>
    <p:extLst>
      <p:ext uri="{BB962C8B-B14F-4D97-AF65-F5344CB8AC3E}">
        <p14:creationId xmlns:p14="http://schemas.microsoft.com/office/powerpoint/2010/main" val="35235340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2"/>
          </p:nvPr>
        </p:nvSpPr>
        <p:spPr/>
        <p:txBody>
          <a:bodyPr/>
          <a:lstStyle/>
          <a:p>
            <a:r>
              <a:rPr lang="sv-SE" dirty="0"/>
              <a:t>Onlinebokning</a:t>
            </a:r>
          </a:p>
        </p:txBody>
      </p:sp>
      <p:sp>
        <p:nvSpPr>
          <p:cNvPr id="4" name="Platshållare för bildnummer 3"/>
          <p:cNvSpPr>
            <a:spLocks noGrp="1"/>
          </p:cNvSpPr>
          <p:nvPr>
            <p:ph type="sldNum" sz="quarter" idx="4294967295"/>
          </p:nvPr>
        </p:nvSpPr>
        <p:spPr>
          <a:xfrm>
            <a:off x="0" y="6300788"/>
            <a:ext cx="500063" cy="365125"/>
          </a:xfrm>
        </p:spPr>
        <p:txBody>
          <a:bodyPr/>
          <a:lstStyle/>
          <a:p>
            <a:fld id="{6D8CCFDF-DFA5-484F-9FF8-7212AEA69C48}" type="slidenum">
              <a:rPr lang="sv-SE" smtClean="0"/>
              <a:pPr/>
              <a:t>109</a:t>
            </a:fld>
            <a:endParaRPr lang="sv-SE" dirty="0"/>
          </a:p>
        </p:txBody>
      </p:sp>
    </p:spTree>
    <p:extLst>
      <p:ext uri="{BB962C8B-B14F-4D97-AF65-F5344CB8AC3E}">
        <p14:creationId xmlns:p14="http://schemas.microsoft.com/office/powerpoint/2010/main" val="155451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04225" y="2040796"/>
            <a:ext cx="8024849" cy="640571"/>
          </a:xfrm>
        </p:spPr>
        <p:txBody>
          <a:bodyPr>
            <a:normAutofit fontScale="92500" lnSpcReduction="10000"/>
          </a:bodyPr>
          <a:lstStyle/>
          <a:p>
            <a:pPr marL="90488" indent="0">
              <a:buNone/>
            </a:pPr>
            <a:r>
              <a:rPr lang="sv-SE" dirty="0"/>
              <a:t>Efter inlogg ombeds du välja uppdrag. Uppdraget består av roll och verksamhet.</a:t>
            </a:r>
          </a:p>
          <a:p>
            <a:endParaRPr lang="sv-SE" dirty="0"/>
          </a:p>
          <a:p>
            <a:endParaRPr lang="sv-SE" dirty="0"/>
          </a:p>
        </p:txBody>
      </p:sp>
      <p:sp>
        <p:nvSpPr>
          <p:cNvPr id="3" name="Rubrik 2"/>
          <p:cNvSpPr>
            <a:spLocks noGrp="1"/>
          </p:cNvSpPr>
          <p:nvPr>
            <p:ph type="title"/>
          </p:nvPr>
        </p:nvSpPr>
        <p:spPr>
          <a:noFill/>
        </p:spPr>
        <p:txBody>
          <a:bodyPr vert="horz" lIns="180000" tIns="45720" rIns="91440" bIns="45720" rtlCol="0" anchor="ctr" anchorCtr="0">
            <a:noAutofit/>
          </a:bodyPr>
          <a:lstStyle/>
          <a:p>
            <a:r>
              <a:rPr lang="sv-SE" sz="3600" dirty="0"/>
              <a:t>Välja uppdrag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11</a:t>
            </a:fld>
            <a:endParaRPr lang="sv-SE" dirty="0"/>
          </a:p>
        </p:txBody>
      </p:sp>
      <p:pic>
        <p:nvPicPr>
          <p:cNvPr id="1027" name="Bildobjek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8" y="2932302"/>
            <a:ext cx="8623235" cy="26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8402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274671" y="1607663"/>
            <a:ext cx="6636945" cy="3600000"/>
          </a:xfrm>
        </p:spPr>
        <p:txBody>
          <a:bodyPr>
            <a:normAutofit/>
          </a:bodyPr>
          <a:lstStyle/>
          <a:p>
            <a:r>
              <a:rPr lang="sv-SE" sz="1800" dirty="0"/>
              <a:t>Varje inloggningsbar mottagning i MittVaccin har en egen webbsida för </a:t>
            </a:r>
            <a:r>
              <a:rPr lang="sv-SE" sz="1800" dirty="0" err="1"/>
              <a:t>onlinebokning</a:t>
            </a:r>
            <a:r>
              <a:rPr lang="sv-SE" sz="1800" dirty="0"/>
              <a:t> </a:t>
            </a:r>
          </a:p>
          <a:p>
            <a:r>
              <a:rPr lang="sv-SE" sz="1800" dirty="0"/>
              <a:t>Vilka besökstyper som är bokningsbara online styrs av enhetens tidboksadministratör</a:t>
            </a:r>
          </a:p>
          <a:p>
            <a:r>
              <a:rPr lang="sv-SE" sz="1800" dirty="0"/>
              <a:t>Här kan invånarna erbjudas:</a:t>
            </a:r>
          </a:p>
        </p:txBody>
      </p:sp>
      <p:sp>
        <p:nvSpPr>
          <p:cNvPr id="3" name="Rubrik 2"/>
          <p:cNvSpPr>
            <a:spLocks noGrp="1"/>
          </p:cNvSpPr>
          <p:nvPr>
            <p:ph type="title"/>
          </p:nvPr>
        </p:nvSpPr>
        <p:spPr/>
        <p:txBody>
          <a:bodyPr/>
          <a:lstStyle/>
          <a:p>
            <a:r>
              <a:rPr lang="sv-SE" dirty="0"/>
              <a:t>Onlinebokning</a:t>
            </a:r>
          </a:p>
        </p:txBody>
      </p:sp>
      <p:sp>
        <p:nvSpPr>
          <p:cNvPr id="4" name="Platshållare för bildnummer 3"/>
          <p:cNvSpPr>
            <a:spLocks noGrp="1"/>
          </p:cNvSpPr>
          <p:nvPr>
            <p:ph type="sldNum" sz="quarter" idx="4"/>
          </p:nvPr>
        </p:nvSpPr>
        <p:spPr>
          <a:xfrm>
            <a:off x="154107" y="6331858"/>
            <a:ext cx="500237" cy="365125"/>
          </a:xfrm>
        </p:spPr>
        <p:txBody>
          <a:bodyPr/>
          <a:lstStyle/>
          <a:p>
            <a:fld id="{6D8CCFDF-DFA5-484F-9FF8-7212AEA69C48}" type="slidenum">
              <a:rPr lang="sv-SE" smtClean="0"/>
              <a:pPr/>
              <a:t>110</a:t>
            </a:fld>
            <a:endParaRPr lang="sv-SE" dirty="0"/>
          </a:p>
        </p:txBody>
      </p:sp>
      <p:pic>
        <p:nvPicPr>
          <p:cNvPr id="6" name="Bildobjekt 5"/>
          <p:cNvPicPr>
            <a:picLocks noChangeAspect="1"/>
          </p:cNvPicPr>
          <p:nvPr/>
        </p:nvPicPr>
        <p:blipFill>
          <a:blip r:embed="rId3"/>
          <a:stretch>
            <a:fillRect/>
          </a:stretch>
        </p:blipFill>
        <p:spPr>
          <a:xfrm>
            <a:off x="3409607" y="3373807"/>
            <a:ext cx="5467545" cy="3199399"/>
          </a:xfrm>
          <a:prstGeom prst="rect">
            <a:avLst/>
          </a:prstGeom>
          <a:ln>
            <a:noFill/>
          </a:ln>
        </p:spPr>
      </p:pic>
      <p:sp>
        <p:nvSpPr>
          <p:cNvPr id="7" name="textruta 6"/>
          <p:cNvSpPr txBox="1"/>
          <p:nvPr/>
        </p:nvSpPr>
        <p:spPr>
          <a:xfrm>
            <a:off x="338419" y="4474065"/>
            <a:ext cx="28256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Funktioner för att:</a:t>
            </a:r>
          </a:p>
          <a:p>
            <a:pPr marL="90488"/>
            <a:r>
              <a:rPr lang="sv-SE" sz="1400" dirty="0"/>
              <a:t>2. </a:t>
            </a:r>
            <a:r>
              <a:rPr lang="sv-SE" sz="1400" b="1" dirty="0"/>
              <a:t>Boka tid </a:t>
            </a:r>
            <a:r>
              <a:rPr lang="sv-SE" sz="1400" dirty="0"/>
              <a:t>(och fylla i hälsodeklaration beroende på inställningarna)</a:t>
            </a:r>
          </a:p>
          <a:p>
            <a:pPr marL="90488"/>
            <a:r>
              <a:rPr lang="sv-SE" sz="1400" dirty="0"/>
              <a:t>3. </a:t>
            </a:r>
            <a:r>
              <a:rPr lang="sv-SE" sz="1400" b="1" dirty="0"/>
              <a:t>Fylla i hälsodeklaration </a:t>
            </a:r>
            <a:r>
              <a:rPr lang="sv-SE" sz="1400" dirty="0"/>
              <a:t>för </a:t>
            </a:r>
            <a:r>
              <a:rPr lang="sv-SE" sz="1400" dirty="0" err="1"/>
              <a:t>drop</a:t>
            </a:r>
            <a:r>
              <a:rPr lang="sv-SE" sz="1400" dirty="0"/>
              <a:t> in-vaccination (utan tidbokning)</a:t>
            </a:r>
          </a:p>
          <a:p>
            <a:pPr marL="90488"/>
            <a:r>
              <a:rPr lang="sv-SE" sz="1400" dirty="0"/>
              <a:t>4. </a:t>
            </a:r>
            <a:r>
              <a:rPr lang="sv-SE" sz="1400" b="1" dirty="0"/>
              <a:t>Av- och omboka </a:t>
            </a:r>
            <a:r>
              <a:rPr lang="sv-SE" sz="1400" dirty="0"/>
              <a:t>(kräver bokningskod &amp; mobilnummer)</a:t>
            </a:r>
          </a:p>
        </p:txBody>
      </p:sp>
      <p:sp>
        <p:nvSpPr>
          <p:cNvPr id="8" name="textruta 7"/>
          <p:cNvSpPr txBox="1"/>
          <p:nvPr/>
        </p:nvSpPr>
        <p:spPr>
          <a:xfrm>
            <a:off x="880110" y="3407663"/>
            <a:ext cx="228392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90488"/>
            <a:r>
              <a:rPr lang="sv-SE" sz="1400" dirty="0"/>
              <a:t>1. </a:t>
            </a:r>
            <a:r>
              <a:rPr lang="sv-SE" sz="1400" b="1" dirty="0"/>
              <a:t>Informationstext</a:t>
            </a:r>
            <a:r>
              <a:rPr lang="sv-SE" sz="1400" dirty="0"/>
              <a:t> om mottagningens vaccinationsverksamhet &amp; bokningsinformation</a:t>
            </a:r>
          </a:p>
        </p:txBody>
      </p:sp>
      <p:sp>
        <p:nvSpPr>
          <p:cNvPr id="9" name="textruta 8"/>
          <p:cNvSpPr txBox="1"/>
          <p:nvPr/>
        </p:nvSpPr>
        <p:spPr>
          <a:xfrm>
            <a:off x="5732183" y="4166288"/>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a:t>
            </a:r>
          </a:p>
        </p:txBody>
      </p:sp>
      <p:sp>
        <p:nvSpPr>
          <p:cNvPr id="10" name="textruta 9"/>
          <p:cNvSpPr txBox="1"/>
          <p:nvPr/>
        </p:nvSpPr>
        <p:spPr>
          <a:xfrm>
            <a:off x="4330103" y="5848784"/>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a:t>
            </a:r>
          </a:p>
        </p:txBody>
      </p:sp>
      <p:sp>
        <p:nvSpPr>
          <p:cNvPr id="11" name="textruta 10"/>
          <p:cNvSpPr txBox="1"/>
          <p:nvPr/>
        </p:nvSpPr>
        <p:spPr>
          <a:xfrm>
            <a:off x="5683415" y="5851504"/>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a:t>
            </a:r>
          </a:p>
        </p:txBody>
      </p:sp>
      <p:sp>
        <p:nvSpPr>
          <p:cNvPr id="12" name="textruta 11"/>
          <p:cNvSpPr txBox="1"/>
          <p:nvPr/>
        </p:nvSpPr>
        <p:spPr>
          <a:xfrm>
            <a:off x="7036727" y="5848783"/>
            <a:ext cx="26304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4</a:t>
            </a:r>
          </a:p>
        </p:txBody>
      </p:sp>
    </p:spTree>
    <p:extLst>
      <p:ext uri="{BB962C8B-B14F-4D97-AF65-F5344CB8AC3E}">
        <p14:creationId xmlns:p14="http://schemas.microsoft.com/office/powerpoint/2010/main" val="5697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noFill/>
        </p:spPr>
        <p:txBody>
          <a:bodyPr vert="horz" lIns="91440" tIns="45720" rIns="91440" bIns="45720" rtlCol="0" anchor="ctr" anchorCtr="0">
            <a:noAutofit/>
          </a:bodyPr>
          <a:lstStyle/>
          <a:p>
            <a:r>
              <a:rPr lang="sv-SE" sz="3600" dirty="0"/>
              <a:t>Startsida - flikar och menyer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pic>
        <p:nvPicPr>
          <p:cNvPr id="5" name="Bildobjekt 4"/>
          <p:cNvPicPr>
            <a:picLocks noChangeAspect="1"/>
          </p:cNvPicPr>
          <p:nvPr/>
        </p:nvPicPr>
        <p:blipFill>
          <a:blip r:embed="rId2"/>
          <a:stretch>
            <a:fillRect/>
          </a:stretch>
        </p:blipFill>
        <p:spPr>
          <a:xfrm>
            <a:off x="548018" y="2014023"/>
            <a:ext cx="8097698" cy="4301902"/>
          </a:xfrm>
          <a:prstGeom prst="rect">
            <a:avLst/>
          </a:prstGeom>
        </p:spPr>
      </p:pic>
      <p:sp>
        <p:nvSpPr>
          <p:cNvPr id="6" name="Rektangel med rundade hörn 5"/>
          <p:cNvSpPr/>
          <p:nvPr/>
        </p:nvSpPr>
        <p:spPr>
          <a:xfrm>
            <a:off x="5502303" y="2339165"/>
            <a:ext cx="3143413" cy="34378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med rundade hörn 6"/>
          <p:cNvSpPr/>
          <p:nvPr/>
        </p:nvSpPr>
        <p:spPr>
          <a:xfrm>
            <a:off x="654344" y="2929438"/>
            <a:ext cx="1238251" cy="117343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textruta 7"/>
          <p:cNvSpPr txBox="1"/>
          <p:nvPr/>
        </p:nvSpPr>
        <p:spPr>
          <a:xfrm>
            <a:off x="5113503" y="231361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9" name="textruta 8"/>
          <p:cNvSpPr txBox="1"/>
          <p:nvPr/>
        </p:nvSpPr>
        <p:spPr>
          <a:xfrm>
            <a:off x="265544" y="2922153"/>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0" name="textruta 9"/>
          <p:cNvSpPr txBox="1"/>
          <p:nvPr/>
        </p:nvSpPr>
        <p:spPr>
          <a:xfrm>
            <a:off x="5113503" y="3321306"/>
            <a:ext cx="3532213" cy="26161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1. Flikar</a:t>
            </a:r>
          </a:p>
          <a:p>
            <a:r>
              <a:rPr lang="sv-SE" sz="1600" dirty="0"/>
              <a:t>Ligger alltid i övre delen av fönstret. Beror på vilken behörighet och roll man har.</a:t>
            </a:r>
          </a:p>
          <a:p>
            <a:r>
              <a:rPr lang="sv-SE" sz="1600" dirty="0"/>
              <a:t>Under flikarna står vem som är inloggad, vilket uppdrag och på vilken enhet.</a:t>
            </a:r>
          </a:p>
          <a:p>
            <a:r>
              <a:rPr lang="sv-SE" sz="1600" dirty="0"/>
              <a:t>För att byta:</a:t>
            </a:r>
          </a:p>
          <a:p>
            <a:r>
              <a:rPr lang="sv-SE" sz="1600" dirty="0"/>
              <a:t>Flik Inställningar, meny Växla uppdrag.</a:t>
            </a:r>
          </a:p>
        </p:txBody>
      </p:sp>
      <p:sp>
        <p:nvSpPr>
          <p:cNvPr id="11" name="textruta 10"/>
          <p:cNvSpPr txBox="1"/>
          <p:nvPr/>
        </p:nvSpPr>
        <p:spPr>
          <a:xfrm>
            <a:off x="683156" y="4707661"/>
            <a:ext cx="3263282"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2. Menyer</a:t>
            </a:r>
          </a:p>
          <a:p>
            <a:r>
              <a:rPr lang="sv-SE" sz="1600" dirty="0"/>
              <a:t>Styrs av vilken flik som valts samt av vilken roll och behörighet man har.</a:t>
            </a:r>
          </a:p>
        </p:txBody>
      </p:sp>
      <p:sp>
        <p:nvSpPr>
          <p:cNvPr id="12" name="Rektangel med rundade hörn 11"/>
          <p:cNvSpPr/>
          <p:nvPr/>
        </p:nvSpPr>
        <p:spPr>
          <a:xfrm>
            <a:off x="4839918" y="2707541"/>
            <a:ext cx="3805798" cy="2352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115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Söka och lägga till kund</a:t>
            </a:r>
          </a:p>
        </p:txBody>
      </p:sp>
      <p:sp>
        <p:nvSpPr>
          <p:cNvPr id="3" name="Platshållare för text 2"/>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316078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7736E28-1E66-46E2-9078-8AC06C35893F}"/>
              </a:ext>
            </a:extLst>
          </p:cNvPr>
          <p:cNvSpPr>
            <a:spLocks noGrp="1"/>
          </p:cNvSpPr>
          <p:nvPr>
            <p:ph idx="1"/>
          </p:nvPr>
        </p:nvSpPr>
        <p:spPr/>
        <p:txBody>
          <a:bodyPr/>
          <a:lstStyle/>
          <a:p>
            <a:pPr>
              <a:spcBef>
                <a:spcPts val="600"/>
              </a:spcBef>
              <a:spcAft>
                <a:spcPts val="600"/>
              </a:spcAft>
            </a:pPr>
            <a:r>
              <a:rPr lang="sv-SE" dirty="0"/>
              <a:t>Detta avsnitt behöver alla användare gå igenom. Begreppet kund används i MittVaccin för en patient.</a:t>
            </a:r>
          </a:p>
          <a:p>
            <a:pPr>
              <a:spcBef>
                <a:spcPts val="600"/>
              </a:spcBef>
              <a:spcAft>
                <a:spcPts val="600"/>
              </a:spcAft>
            </a:pPr>
            <a:r>
              <a:rPr lang="sv-SE" dirty="0"/>
              <a:t>Om en kund har fått en vaccination eller bokat en tid tidigare inom samma vårdgivare, kan man söka fram den via </a:t>
            </a:r>
            <a:r>
              <a:rPr lang="sv-SE" i="1" dirty="0"/>
              <a:t>Sök kund</a:t>
            </a:r>
            <a:r>
              <a:rPr lang="sv-SE" dirty="0"/>
              <a:t>.</a:t>
            </a:r>
          </a:p>
          <a:p>
            <a:pPr>
              <a:spcBef>
                <a:spcPts val="600"/>
              </a:spcBef>
              <a:spcAft>
                <a:spcPts val="600"/>
              </a:spcAft>
            </a:pPr>
            <a:r>
              <a:rPr lang="sv-SE" dirty="0"/>
              <a:t>Annars behöver man lägga upp personen via </a:t>
            </a:r>
            <a:r>
              <a:rPr lang="sv-SE" i="1" dirty="0"/>
              <a:t>Lägg till kund</a:t>
            </a:r>
            <a:r>
              <a:rPr lang="sv-SE" dirty="0"/>
              <a:t>.</a:t>
            </a:r>
          </a:p>
        </p:txBody>
      </p:sp>
      <p:sp>
        <p:nvSpPr>
          <p:cNvPr id="3" name="Rubrik 2">
            <a:extLst>
              <a:ext uri="{FF2B5EF4-FFF2-40B4-BE49-F238E27FC236}">
                <a16:creationId xmlns:a16="http://schemas.microsoft.com/office/drawing/2014/main" id="{1E083C6F-ED26-4989-95DD-A7CB58B05434}"/>
              </a:ext>
            </a:extLst>
          </p:cNvPr>
          <p:cNvSpPr>
            <a:spLocks noGrp="1"/>
          </p:cNvSpPr>
          <p:nvPr>
            <p:ph type="title"/>
          </p:nvPr>
        </p:nvSpPr>
        <p:spPr/>
        <p:txBody>
          <a:bodyPr/>
          <a:lstStyle/>
          <a:p>
            <a:r>
              <a:rPr lang="sv-SE" dirty="0"/>
              <a:t>Söka och lägga till kund</a:t>
            </a:r>
          </a:p>
        </p:txBody>
      </p:sp>
      <p:sp>
        <p:nvSpPr>
          <p:cNvPr id="4" name="Platshållare för bildnummer 3">
            <a:extLst>
              <a:ext uri="{FF2B5EF4-FFF2-40B4-BE49-F238E27FC236}">
                <a16:creationId xmlns:a16="http://schemas.microsoft.com/office/drawing/2014/main" id="{D824C8C4-2AC7-4E1D-8C52-AA1146229B07}"/>
              </a:ext>
            </a:extLst>
          </p:cNvPr>
          <p:cNvSpPr>
            <a:spLocks noGrp="1"/>
          </p:cNvSpPr>
          <p:nvPr>
            <p:ph type="sldNum" sz="quarter" idx="4"/>
          </p:nvPr>
        </p:nvSpPr>
        <p:spPr/>
        <p:txBody>
          <a:bodyPr/>
          <a:lstStyle/>
          <a:p>
            <a:fld id="{6D8CCFDF-DFA5-484F-9FF8-7212AEA69C48}" type="slidenum">
              <a:rPr lang="sv-SE" smtClean="0"/>
              <a:pPr/>
              <a:t>14</a:t>
            </a:fld>
            <a:endParaRPr lang="sv-SE" dirty="0"/>
          </a:p>
        </p:txBody>
      </p:sp>
    </p:spTree>
    <p:extLst>
      <p:ext uri="{BB962C8B-B14F-4D97-AF65-F5344CB8AC3E}">
        <p14:creationId xmlns:p14="http://schemas.microsoft.com/office/powerpoint/2010/main" val="229577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407482" y="1923757"/>
            <a:ext cx="7136400" cy="1983375"/>
          </a:xfrm>
          <a:prstGeom prst="rect">
            <a:avLst/>
          </a:prstGeom>
        </p:spPr>
      </p:pic>
      <p:sp>
        <p:nvSpPr>
          <p:cNvPr id="3" name="Rubrik 2"/>
          <p:cNvSpPr>
            <a:spLocks noGrp="1"/>
          </p:cNvSpPr>
          <p:nvPr>
            <p:ph type="title"/>
          </p:nvPr>
        </p:nvSpPr>
        <p:spPr>
          <a:xfrm>
            <a:off x="1444712" y="551885"/>
            <a:ext cx="7099170" cy="1265447"/>
          </a:xfrm>
          <a:noFill/>
        </p:spPr>
        <p:txBody>
          <a:bodyPr vert="horz" lIns="91440" tIns="45720" rIns="91440" bIns="45720" rtlCol="0" anchor="ctr" anchorCtr="0">
            <a:noAutofit/>
          </a:bodyPr>
          <a:lstStyle/>
          <a:p>
            <a:r>
              <a:rPr lang="sv-SE" sz="3600" dirty="0"/>
              <a:t>Sök kund</a:t>
            </a:r>
          </a:p>
        </p:txBody>
      </p:sp>
      <p:sp>
        <p:nvSpPr>
          <p:cNvPr id="20" name="textruta 19"/>
          <p:cNvSpPr txBox="1"/>
          <p:nvPr/>
        </p:nvSpPr>
        <p:spPr>
          <a:xfrm>
            <a:off x="722783" y="3573469"/>
            <a:ext cx="406716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1</a:t>
            </a:r>
            <a:r>
              <a:rPr lang="sv-SE" sz="1600" dirty="0"/>
              <a:t>. </a:t>
            </a:r>
            <a:r>
              <a:rPr lang="sv-SE" sz="1600" b="1" dirty="0"/>
              <a:t>Identifiering</a:t>
            </a:r>
          </a:p>
          <a:p>
            <a:r>
              <a:rPr lang="sv-SE" sz="1600" dirty="0"/>
              <a:t>via handskanner:</a:t>
            </a:r>
          </a:p>
          <a:p>
            <a:pPr marL="285750" indent="-285750">
              <a:buFont typeface="Arial" panose="020B0604020202020204" pitchFamily="34" charset="0"/>
              <a:buChar char="•"/>
            </a:pPr>
            <a:r>
              <a:rPr lang="sv-SE" sz="1600" dirty="0"/>
              <a:t>Ställ markören i rutan.</a:t>
            </a:r>
          </a:p>
          <a:p>
            <a:pPr marL="285750" indent="-285750">
              <a:buFont typeface="Arial" panose="020B0604020202020204" pitchFamily="34" charset="0"/>
              <a:buChar char="•"/>
            </a:pPr>
            <a:r>
              <a:rPr lang="sv-SE" sz="1600" dirty="0"/>
              <a:t>Skriv sekelsiffra 19 eller 20.</a:t>
            </a:r>
          </a:p>
          <a:p>
            <a:pPr marL="285750" indent="-285750">
              <a:buFont typeface="Arial" panose="020B0604020202020204" pitchFamily="34" charset="0"/>
              <a:buChar char="•"/>
            </a:pPr>
            <a:r>
              <a:rPr lang="sv-SE" sz="1600" dirty="0"/>
              <a:t>Skanna körkort eller motsvarande</a:t>
            </a:r>
          </a:p>
          <a:p>
            <a:r>
              <a:rPr lang="sv-SE" sz="1600" dirty="0"/>
              <a:t>Manuellt:</a:t>
            </a:r>
          </a:p>
          <a:p>
            <a:pPr marL="285750" indent="-285750">
              <a:buFont typeface="Arial" panose="020B0604020202020204" pitchFamily="34" charset="0"/>
              <a:buChar char="•"/>
            </a:pPr>
            <a:r>
              <a:rPr lang="sv-SE" sz="1600" dirty="0"/>
              <a:t>Ställ markören i rutan.</a:t>
            </a:r>
          </a:p>
          <a:p>
            <a:pPr marL="285750" indent="-285750">
              <a:buFont typeface="Arial" panose="020B0604020202020204" pitchFamily="34" charset="0"/>
              <a:buChar char="•"/>
            </a:pPr>
            <a:r>
              <a:rPr lang="sv-SE" sz="1600" dirty="0"/>
              <a:t>Skriv hela personnumret i följande format: ÅÅÅÅMMDDXXXX</a:t>
            </a:r>
          </a:p>
        </p:txBody>
      </p:sp>
      <p:sp>
        <p:nvSpPr>
          <p:cNvPr id="7" name="textruta 6"/>
          <p:cNvSpPr txBox="1"/>
          <p:nvPr/>
        </p:nvSpPr>
        <p:spPr>
          <a:xfrm>
            <a:off x="5201649" y="3573469"/>
            <a:ext cx="360330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Sökning sker automatiskt och sökresultatet visas nedanför sökrutan. </a:t>
            </a:r>
          </a:p>
          <a:p>
            <a:r>
              <a:rPr lang="sv-SE" sz="1600" b="1" dirty="0"/>
              <a:t>2</a:t>
            </a:r>
            <a:r>
              <a:rPr lang="sv-SE" sz="1600" dirty="0"/>
              <a:t>. Klicka på raden med rätt patient.</a:t>
            </a:r>
          </a:p>
        </p:txBody>
      </p:sp>
      <p:sp>
        <p:nvSpPr>
          <p:cNvPr id="10" name="textruta 9"/>
          <p:cNvSpPr txBox="1"/>
          <p:nvPr/>
        </p:nvSpPr>
        <p:spPr>
          <a:xfrm>
            <a:off x="2600714" y="3006836"/>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8" name="textruta 7"/>
          <p:cNvSpPr txBox="1"/>
          <p:nvPr/>
        </p:nvSpPr>
        <p:spPr>
          <a:xfrm>
            <a:off x="5201650" y="4727631"/>
            <a:ext cx="360330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3</a:t>
            </a:r>
            <a:r>
              <a:rPr lang="sv-SE" sz="1600" dirty="0"/>
              <a:t>. Om inget sökresultat visas, beror det på att patienten inte tidigare varit aktuell inom vårdgivare. Då behöver patienten läggas till via meny </a:t>
            </a:r>
            <a:r>
              <a:rPr lang="sv-SE" sz="1600" i="1" dirty="0"/>
              <a:t>Lägg till ny kund.</a:t>
            </a:r>
          </a:p>
        </p:txBody>
      </p:sp>
      <p:sp>
        <p:nvSpPr>
          <p:cNvPr id="9" name="textruta 8"/>
          <p:cNvSpPr txBox="1"/>
          <p:nvPr/>
        </p:nvSpPr>
        <p:spPr>
          <a:xfrm>
            <a:off x="1096178" y="251111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2" name="Rektangel 1"/>
          <p:cNvSpPr/>
          <p:nvPr/>
        </p:nvSpPr>
        <p:spPr>
          <a:xfrm>
            <a:off x="1473287" y="2488238"/>
            <a:ext cx="1159254" cy="21707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p:cNvSpPr txBox="1"/>
          <p:nvPr/>
        </p:nvSpPr>
        <p:spPr>
          <a:xfrm>
            <a:off x="2603966" y="2542756"/>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Tree>
    <p:extLst>
      <p:ext uri="{BB962C8B-B14F-4D97-AF65-F5344CB8AC3E}">
        <p14:creationId xmlns:p14="http://schemas.microsoft.com/office/powerpoint/2010/main" val="192282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444712" y="483789"/>
            <a:ext cx="7099170" cy="1265447"/>
          </a:xfrm>
          <a:noFill/>
        </p:spPr>
        <p:txBody>
          <a:bodyPr vert="horz" lIns="91440" tIns="45720" rIns="91440" bIns="45720" rtlCol="0" anchor="ctr" anchorCtr="0">
            <a:noAutofit/>
          </a:bodyPr>
          <a:lstStyle/>
          <a:p>
            <a:r>
              <a:rPr lang="sv-SE" sz="3600" dirty="0"/>
              <a:t>Lägg till kund (personnummer)</a:t>
            </a:r>
          </a:p>
        </p:txBody>
      </p:sp>
      <p:pic>
        <p:nvPicPr>
          <p:cNvPr id="10" name="Bildobjekt 9"/>
          <p:cNvPicPr>
            <a:picLocks noChangeAspect="1"/>
          </p:cNvPicPr>
          <p:nvPr/>
        </p:nvPicPr>
        <p:blipFill>
          <a:blip r:embed="rId3"/>
          <a:stretch>
            <a:fillRect/>
          </a:stretch>
        </p:blipFill>
        <p:spPr>
          <a:xfrm>
            <a:off x="610208" y="1466266"/>
            <a:ext cx="7950092" cy="5008792"/>
          </a:xfrm>
          <a:prstGeom prst="rect">
            <a:avLst/>
          </a:prstGeom>
        </p:spPr>
      </p:pic>
      <p:sp>
        <p:nvSpPr>
          <p:cNvPr id="4" name="Rektangel med rundade hörn 3"/>
          <p:cNvSpPr/>
          <p:nvPr/>
        </p:nvSpPr>
        <p:spPr>
          <a:xfrm>
            <a:off x="876671" y="2530926"/>
            <a:ext cx="1238251" cy="21379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med rundade hörn 4"/>
          <p:cNvSpPr/>
          <p:nvPr/>
        </p:nvSpPr>
        <p:spPr>
          <a:xfrm>
            <a:off x="4924971" y="1466266"/>
            <a:ext cx="501945" cy="28088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217787" y="3908274"/>
            <a:ext cx="2904793"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Identifiering</a:t>
            </a:r>
          </a:p>
          <a:p>
            <a:pPr marL="342900" indent="-342900">
              <a:buFont typeface="+mj-lt"/>
              <a:buAutoNum type="arabicPeriod"/>
            </a:pPr>
            <a:r>
              <a:rPr lang="sv-SE" sz="1600" dirty="0"/>
              <a:t>Välj sekelsiffra 19 eller 20 i rullistan</a:t>
            </a:r>
          </a:p>
          <a:p>
            <a:pPr marL="342900" indent="-342900">
              <a:buFont typeface="+mj-lt"/>
              <a:buAutoNum type="arabicPeriod"/>
            </a:pPr>
            <a:r>
              <a:rPr lang="sv-SE" sz="1600" dirty="0"/>
              <a:t>Ställ markören i rutan till höger om sekelsiffran och skanna körkortet eller skriv in födelsedatum och fyra sista siffror manuellt</a:t>
            </a:r>
          </a:p>
          <a:p>
            <a:pPr marL="342900" indent="-342900">
              <a:buFont typeface="+mj-lt"/>
              <a:buAutoNum type="arabicPeriod"/>
            </a:pPr>
            <a:r>
              <a:rPr lang="sv-SE" sz="1600" dirty="0"/>
              <a:t>Klicka på </a:t>
            </a:r>
            <a:r>
              <a:rPr lang="sv-SE" sz="1600" i="1" dirty="0"/>
              <a:t>Hämta från PU-tjänsten</a:t>
            </a:r>
          </a:p>
        </p:txBody>
      </p:sp>
      <p:sp>
        <p:nvSpPr>
          <p:cNvPr id="7" name="textruta 6"/>
          <p:cNvSpPr txBox="1"/>
          <p:nvPr/>
        </p:nvSpPr>
        <p:spPr>
          <a:xfrm>
            <a:off x="3783491" y="251696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8" name="textruta 7"/>
          <p:cNvSpPr txBox="1"/>
          <p:nvPr/>
        </p:nvSpPr>
        <p:spPr>
          <a:xfrm>
            <a:off x="4755483" y="251696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9" name="textruta 8"/>
          <p:cNvSpPr txBox="1"/>
          <p:nvPr/>
        </p:nvSpPr>
        <p:spPr>
          <a:xfrm>
            <a:off x="3352158" y="251696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Tree>
    <p:extLst>
      <p:ext uri="{BB962C8B-B14F-4D97-AF65-F5344CB8AC3E}">
        <p14:creationId xmlns:p14="http://schemas.microsoft.com/office/powerpoint/2010/main" val="8641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3792901" y="1511419"/>
            <a:ext cx="5280341" cy="4460978"/>
          </a:xfrm>
          <a:prstGeom prst="rect">
            <a:avLst/>
          </a:prstGeom>
        </p:spPr>
      </p:pic>
      <p:sp>
        <p:nvSpPr>
          <p:cNvPr id="6" name="textruta 5"/>
          <p:cNvSpPr txBox="1"/>
          <p:nvPr/>
        </p:nvSpPr>
        <p:spPr>
          <a:xfrm>
            <a:off x="315524" y="2159488"/>
            <a:ext cx="328572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Namn och adressuppgifter hämtas från personuppgiftstjänsten.*</a:t>
            </a:r>
            <a:br>
              <a:rPr lang="sv-SE" sz="1600" dirty="0"/>
            </a:br>
            <a:r>
              <a:rPr lang="sv-SE" sz="1600" dirty="0"/>
              <a:t>Vid problem med PU-tjänsten kan informationen fyllas i manuellt.</a:t>
            </a:r>
          </a:p>
        </p:txBody>
      </p:sp>
      <p:sp>
        <p:nvSpPr>
          <p:cNvPr id="3" name="Rubrik 2"/>
          <p:cNvSpPr>
            <a:spLocks noGrp="1"/>
          </p:cNvSpPr>
          <p:nvPr>
            <p:ph type="title"/>
          </p:nvPr>
        </p:nvSpPr>
        <p:spPr>
          <a:xfrm>
            <a:off x="1444712" y="551885"/>
            <a:ext cx="7099170" cy="1265447"/>
          </a:xfrm>
          <a:solidFill>
            <a:schemeClr val="bg1"/>
          </a:solidFill>
        </p:spPr>
        <p:txBody>
          <a:bodyPr/>
          <a:lstStyle/>
          <a:p>
            <a:r>
              <a:rPr lang="sv-SE" sz="3600" dirty="0"/>
              <a:t>Lägg till kund (personnummer)</a:t>
            </a:r>
            <a:endParaRPr lang="sv-SE" sz="3400" dirty="0"/>
          </a:p>
        </p:txBody>
      </p:sp>
      <p:sp>
        <p:nvSpPr>
          <p:cNvPr id="5" name="Rektangel med rundade hörn 4"/>
          <p:cNvSpPr/>
          <p:nvPr/>
        </p:nvSpPr>
        <p:spPr>
          <a:xfrm>
            <a:off x="4944595" y="3648543"/>
            <a:ext cx="1464724" cy="28088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6064114" y="362695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6</a:t>
            </a:r>
          </a:p>
        </p:txBody>
      </p:sp>
      <p:sp>
        <p:nvSpPr>
          <p:cNvPr id="8" name="textruta 7"/>
          <p:cNvSpPr txBox="1"/>
          <p:nvPr/>
        </p:nvSpPr>
        <p:spPr>
          <a:xfrm>
            <a:off x="7883804" y="558959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7</a:t>
            </a:r>
          </a:p>
        </p:txBody>
      </p:sp>
      <p:sp>
        <p:nvSpPr>
          <p:cNvPr id="11" name="Rektangel med rundade hörn 10"/>
          <p:cNvSpPr/>
          <p:nvPr/>
        </p:nvSpPr>
        <p:spPr>
          <a:xfrm>
            <a:off x="7330535" y="3333126"/>
            <a:ext cx="1431121" cy="28088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med rundade hörn 11"/>
          <p:cNvSpPr/>
          <p:nvPr/>
        </p:nvSpPr>
        <p:spPr>
          <a:xfrm>
            <a:off x="8301404" y="5633819"/>
            <a:ext cx="622783" cy="28088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8344633" y="328890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sp>
        <p:nvSpPr>
          <p:cNvPr id="15" name="textruta 14"/>
          <p:cNvSpPr txBox="1"/>
          <p:nvPr/>
        </p:nvSpPr>
        <p:spPr>
          <a:xfrm>
            <a:off x="281979" y="3578863"/>
            <a:ext cx="340462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Kontaktuppgifter</a:t>
            </a:r>
          </a:p>
          <a:p>
            <a:r>
              <a:rPr lang="sv-SE" sz="1600" dirty="0"/>
              <a:t>5. Fyll i mobilnummer </a:t>
            </a:r>
            <a:br>
              <a:rPr lang="sv-SE" sz="1600" dirty="0"/>
            </a:br>
            <a:r>
              <a:rPr lang="sv-SE" sz="1400" dirty="0"/>
              <a:t>(ej obligatoriskt men behövs för sms-aviseringar, om- och avbokning online, samt för att kunna nå patienten vid ev. av-/ombokning)</a:t>
            </a:r>
          </a:p>
          <a:p>
            <a:endParaRPr lang="sv-SE" sz="1600" dirty="0"/>
          </a:p>
          <a:p>
            <a:r>
              <a:rPr lang="sv-SE" sz="1600" dirty="0"/>
              <a:t>6. Fyll eventuellt i</a:t>
            </a:r>
            <a:r>
              <a:rPr lang="sv-SE" sz="1600" b="1" dirty="0"/>
              <a:t> </a:t>
            </a:r>
            <a:r>
              <a:rPr lang="sv-SE" sz="1600" dirty="0"/>
              <a:t>e-postadress </a:t>
            </a:r>
            <a:br>
              <a:rPr lang="sv-SE" sz="1600" dirty="0"/>
            </a:br>
            <a:r>
              <a:rPr lang="sv-SE" sz="1400" dirty="0"/>
              <a:t>(ej obligatoriskt men behövs för epost-aviseringar)</a:t>
            </a:r>
          </a:p>
          <a:p>
            <a:endParaRPr lang="sv-SE" sz="1600" dirty="0"/>
          </a:p>
          <a:p>
            <a:r>
              <a:rPr lang="sv-SE" sz="1600" dirty="0"/>
              <a:t>7. Klicka på Spara</a:t>
            </a:r>
          </a:p>
        </p:txBody>
      </p:sp>
      <p:sp>
        <p:nvSpPr>
          <p:cNvPr id="13" name="textruta 12"/>
          <p:cNvSpPr txBox="1"/>
          <p:nvPr/>
        </p:nvSpPr>
        <p:spPr>
          <a:xfrm>
            <a:off x="4113687" y="4755679"/>
            <a:ext cx="2884896"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a:t>
            </a:r>
            <a:r>
              <a:rPr lang="sv-SE" sz="1200" b="1" dirty="0"/>
              <a:t>Obs</a:t>
            </a:r>
            <a:r>
              <a:rPr lang="sv-SE" sz="1200" dirty="0"/>
              <a:t>! Om personen har skyddade personuppgifter namnges patienten </a:t>
            </a:r>
            <a:r>
              <a:rPr lang="sv-SE" sz="1200" i="1" dirty="0"/>
              <a:t>Skyddad </a:t>
            </a:r>
            <a:r>
              <a:rPr lang="sv-SE" sz="1200" i="1" dirty="0" err="1"/>
              <a:t>Skyddad</a:t>
            </a:r>
            <a:r>
              <a:rPr lang="sv-SE" sz="1200" i="1" dirty="0"/>
              <a:t> </a:t>
            </a:r>
            <a:r>
              <a:rPr lang="sv-SE" sz="1200" dirty="0"/>
              <a:t>och inga adressuppgifter hämtas. Mer information finns i rutinen </a:t>
            </a:r>
            <a:r>
              <a:rPr lang="sv-SE" sz="1200" i="1" dirty="0"/>
              <a:t>Användning av person- och reservnummer inklusive hantering vid skyddade personuppgifter. </a:t>
            </a:r>
            <a:endParaRPr lang="sv-SE" sz="1200" b="1" i="1" dirty="0"/>
          </a:p>
        </p:txBody>
      </p:sp>
    </p:spTree>
    <p:extLst>
      <p:ext uri="{BB962C8B-B14F-4D97-AF65-F5344CB8AC3E}">
        <p14:creationId xmlns:p14="http://schemas.microsoft.com/office/powerpoint/2010/main" val="24875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540487" y="1918663"/>
            <a:ext cx="6105525" cy="2828925"/>
          </a:xfrm>
          <a:prstGeom prst="rect">
            <a:avLst/>
          </a:prstGeom>
        </p:spPr>
      </p:pic>
      <p:sp>
        <p:nvSpPr>
          <p:cNvPr id="6" name="textruta 5"/>
          <p:cNvSpPr txBox="1"/>
          <p:nvPr/>
        </p:nvSpPr>
        <p:spPr>
          <a:xfrm>
            <a:off x="1540487" y="4998154"/>
            <a:ext cx="610552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Kunden är nu inlagd i MittVaccin och kan sökas fram på enheter inom samma vårdgivare – det vill säga enheter inom exempelvis Region Östergötland om det är en vaccinationsmottagning som tillhör Region Östergötland. </a:t>
            </a:r>
          </a:p>
        </p:txBody>
      </p:sp>
      <p:sp>
        <p:nvSpPr>
          <p:cNvPr id="3" name="Rubrik 2"/>
          <p:cNvSpPr>
            <a:spLocks noGrp="1"/>
          </p:cNvSpPr>
          <p:nvPr>
            <p:ph type="title"/>
          </p:nvPr>
        </p:nvSpPr>
        <p:spPr>
          <a:xfrm>
            <a:off x="1444712" y="551885"/>
            <a:ext cx="7099170" cy="1265447"/>
          </a:xfrm>
          <a:solidFill>
            <a:schemeClr val="bg1"/>
          </a:solidFill>
        </p:spPr>
        <p:txBody>
          <a:bodyPr/>
          <a:lstStyle/>
          <a:p>
            <a:r>
              <a:rPr lang="sv-SE" sz="3600" dirty="0"/>
              <a:t>Lägg till kund (personnummer)</a:t>
            </a:r>
            <a:endParaRPr lang="sv-SE" sz="3400" dirty="0"/>
          </a:p>
        </p:txBody>
      </p:sp>
    </p:spTree>
    <p:extLst>
      <p:ext uri="{BB962C8B-B14F-4D97-AF65-F5344CB8AC3E}">
        <p14:creationId xmlns:p14="http://schemas.microsoft.com/office/powerpoint/2010/main" val="83879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3"/>
          <a:stretch>
            <a:fillRect/>
          </a:stretch>
        </p:blipFill>
        <p:spPr>
          <a:xfrm>
            <a:off x="1245948" y="1852076"/>
            <a:ext cx="6677025" cy="2095500"/>
          </a:xfrm>
          <a:prstGeom prst="rect">
            <a:avLst/>
          </a:prstGeom>
        </p:spPr>
      </p:pic>
      <p:sp>
        <p:nvSpPr>
          <p:cNvPr id="3" name="Rubrik 2"/>
          <p:cNvSpPr>
            <a:spLocks noGrp="1"/>
          </p:cNvSpPr>
          <p:nvPr>
            <p:ph type="title"/>
          </p:nvPr>
        </p:nvSpPr>
        <p:spPr>
          <a:xfrm>
            <a:off x="1444712" y="551885"/>
            <a:ext cx="7099170" cy="1265447"/>
          </a:xfrm>
          <a:solidFill>
            <a:schemeClr val="bg1"/>
          </a:solidFill>
        </p:spPr>
        <p:txBody>
          <a:bodyPr/>
          <a:lstStyle/>
          <a:p>
            <a:r>
              <a:rPr lang="sv-SE" sz="3600" dirty="0"/>
              <a:t>Lägg till kund (reservnummer)</a:t>
            </a:r>
            <a:endParaRPr lang="sv-SE" sz="3400" dirty="0"/>
          </a:p>
        </p:txBody>
      </p:sp>
      <p:sp>
        <p:nvSpPr>
          <p:cNvPr id="4" name="Rektangel med rundade hörn 3"/>
          <p:cNvSpPr/>
          <p:nvPr/>
        </p:nvSpPr>
        <p:spPr>
          <a:xfrm>
            <a:off x="3368273" y="3238063"/>
            <a:ext cx="1597017" cy="21379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med rundade hörn 4"/>
          <p:cNvSpPr/>
          <p:nvPr/>
        </p:nvSpPr>
        <p:spPr>
          <a:xfrm>
            <a:off x="6654587" y="1855976"/>
            <a:ext cx="611452" cy="34135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1245948" y="5060867"/>
            <a:ext cx="490817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sv-SE" sz="1600" dirty="0"/>
              <a:t>Klicka på </a:t>
            </a:r>
            <a:r>
              <a:rPr lang="sv-SE" sz="1600" b="1" dirty="0"/>
              <a:t>Lägg till kund med reservnummer </a:t>
            </a:r>
          </a:p>
        </p:txBody>
      </p:sp>
      <p:sp>
        <p:nvSpPr>
          <p:cNvPr id="7" name="textruta 6"/>
          <p:cNvSpPr txBox="1"/>
          <p:nvPr/>
        </p:nvSpPr>
        <p:spPr>
          <a:xfrm>
            <a:off x="5094950" y="313464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8" name="textruta 7">
            <a:extLst>
              <a:ext uri="{FF2B5EF4-FFF2-40B4-BE49-F238E27FC236}">
                <a16:creationId xmlns:a16="http://schemas.microsoft.com/office/drawing/2014/main" id="{0339A89F-2F8B-493B-B996-9AB3195FF21D}"/>
              </a:ext>
            </a:extLst>
          </p:cNvPr>
          <p:cNvSpPr txBox="1"/>
          <p:nvPr/>
        </p:nvSpPr>
        <p:spPr>
          <a:xfrm>
            <a:off x="1245947" y="4276801"/>
            <a:ext cx="490817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0.  Om kunden inte redan har ett reservnummer, skapas först ett via Master Befolkningsklient.</a:t>
            </a:r>
          </a:p>
        </p:txBody>
      </p:sp>
    </p:spTree>
    <p:extLst>
      <p:ext uri="{BB962C8B-B14F-4D97-AF65-F5344CB8AC3E}">
        <p14:creationId xmlns:p14="http://schemas.microsoft.com/office/powerpoint/2010/main" val="118748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93298"/>
            <a:ext cx="8024849" cy="3600000"/>
          </a:xfrm>
        </p:spPr>
        <p:txBody>
          <a:bodyPr>
            <a:normAutofit fontScale="92500" lnSpcReduction="20000"/>
          </a:bodyPr>
          <a:lstStyle/>
          <a:p>
            <a:pPr>
              <a:spcBef>
                <a:spcPts val="600"/>
              </a:spcBef>
              <a:spcAft>
                <a:spcPts val="600"/>
              </a:spcAft>
            </a:pPr>
            <a:r>
              <a:rPr lang="sv-SE" sz="2000" dirty="0"/>
              <a:t>Handboken består av utbildningsmaterial kopplat till olika funktioner i MittVaccin</a:t>
            </a:r>
          </a:p>
          <a:p>
            <a:pPr>
              <a:spcBef>
                <a:spcPts val="600"/>
              </a:spcBef>
              <a:spcAft>
                <a:spcPts val="600"/>
              </a:spcAft>
            </a:pPr>
            <a:r>
              <a:rPr lang="sv-SE" sz="2000" dirty="0"/>
              <a:t>Utbildningsmaterialet innehåller bilder med personnummer. Dessa personnummer tillhör testpatienter och får endast användas i </a:t>
            </a:r>
            <a:r>
              <a:rPr lang="sv-SE" sz="2000" dirty="0" err="1"/>
              <a:t>MittVaccins</a:t>
            </a:r>
            <a:r>
              <a:rPr lang="sv-SE" sz="2000" dirty="0"/>
              <a:t> testmiljö.</a:t>
            </a:r>
          </a:p>
          <a:p>
            <a:pPr>
              <a:spcBef>
                <a:spcPts val="600"/>
              </a:spcBef>
              <a:spcAft>
                <a:spcPts val="600"/>
              </a:spcAft>
            </a:pPr>
            <a:r>
              <a:rPr lang="sv-SE" sz="2000" dirty="0"/>
              <a:t>Materialet vänder sig till sjuksköterskor och läkare som vaccinerar, samt användare som endast bokar besök. Utbildning för administrativa delar ingår inte.</a:t>
            </a:r>
          </a:p>
          <a:p>
            <a:pPr>
              <a:spcBef>
                <a:spcPts val="600"/>
              </a:spcBef>
              <a:spcAft>
                <a:spcPts val="600"/>
              </a:spcAft>
            </a:pPr>
            <a:r>
              <a:rPr lang="sv-SE" sz="2000" dirty="0"/>
              <a:t>Materialet innehåller olika avsnitt. Varje avsnitt börjar med att beskriva innehållet och exempel på målgrupp. Använd de delar som är aktuella utifrån den verksamhet som du företräder och de arbetssätt ni använder.</a:t>
            </a:r>
          </a:p>
          <a:p>
            <a:endParaRPr lang="sv-SE" dirty="0"/>
          </a:p>
        </p:txBody>
      </p:sp>
      <p:sp>
        <p:nvSpPr>
          <p:cNvPr id="3" name="Rubrik 2"/>
          <p:cNvSpPr>
            <a:spLocks noGrp="1"/>
          </p:cNvSpPr>
          <p:nvPr>
            <p:ph type="title"/>
          </p:nvPr>
        </p:nvSpPr>
        <p:spPr>
          <a:noFill/>
        </p:spPr>
        <p:txBody>
          <a:bodyPr vert="horz" lIns="180000" tIns="45720" rIns="91440" bIns="45720" rtlCol="0" anchor="ctr" anchorCtr="0">
            <a:noAutofit/>
          </a:bodyPr>
          <a:lstStyle/>
          <a:p>
            <a:r>
              <a:rPr lang="sv-SE" sz="3600" dirty="0"/>
              <a:t>Om handboken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a:t>
            </a:fld>
            <a:endParaRPr lang="sv-SE" dirty="0"/>
          </a:p>
        </p:txBody>
      </p:sp>
    </p:spTree>
    <p:extLst>
      <p:ext uri="{BB962C8B-B14F-4D97-AF65-F5344CB8AC3E}">
        <p14:creationId xmlns:p14="http://schemas.microsoft.com/office/powerpoint/2010/main" val="2560193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444712" y="551885"/>
            <a:ext cx="7099170" cy="1265447"/>
          </a:xfrm>
          <a:solidFill>
            <a:schemeClr val="bg1"/>
          </a:solidFill>
        </p:spPr>
        <p:txBody>
          <a:bodyPr/>
          <a:lstStyle/>
          <a:p>
            <a:r>
              <a:rPr lang="sv-SE" sz="3600" dirty="0"/>
              <a:t>Lägg till kund (reservnummer)</a:t>
            </a:r>
            <a:endParaRPr lang="sv-SE" sz="3400" dirty="0"/>
          </a:p>
        </p:txBody>
      </p:sp>
      <p:pic>
        <p:nvPicPr>
          <p:cNvPr id="10" name="Bildobjekt 9"/>
          <p:cNvPicPr>
            <a:picLocks noChangeAspect="1"/>
          </p:cNvPicPr>
          <p:nvPr/>
        </p:nvPicPr>
        <p:blipFill>
          <a:blip r:embed="rId3"/>
          <a:stretch>
            <a:fillRect/>
          </a:stretch>
        </p:blipFill>
        <p:spPr>
          <a:xfrm>
            <a:off x="2031787" y="1495172"/>
            <a:ext cx="6640286" cy="3958632"/>
          </a:xfrm>
          <a:prstGeom prst="rect">
            <a:avLst/>
          </a:prstGeom>
        </p:spPr>
      </p:pic>
      <p:sp>
        <p:nvSpPr>
          <p:cNvPr id="4" name="Rektangel med rundade hörn 3"/>
          <p:cNvSpPr/>
          <p:nvPr/>
        </p:nvSpPr>
        <p:spPr>
          <a:xfrm>
            <a:off x="7123842" y="2424430"/>
            <a:ext cx="1547856" cy="27338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108340" y="2999996"/>
            <a:ext cx="3754676"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2"/>
            </a:pPr>
            <a:r>
              <a:rPr lang="sv-SE" sz="1600" dirty="0"/>
              <a:t>Fyll i fältet </a:t>
            </a:r>
            <a:r>
              <a:rPr lang="sv-SE" sz="1600" i="1" dirty="0"/>
              <a:t>Reservnummer</a:t>
            </a:r>
            <a:r>
              <a:rPr lang="sv-SE" sz="1600" dirty="0"/>
              <a:t>, enligt format ÅÅÅÅMMDDFNNNN alt XXXXXXXXUNNNN. </a:t>
            </a:r>
            <a:br>
              <a:rPr lang="sv-SE" sz="1600" dirty="0"/>
            </a:br>
            <a:r>
              <a:rPr lang="sv-SE" sz="1400" dirty="0"/>
              <a:t>(F och U skrivs med stora bokstäver, inget bindestreck). </a:t>
            </a:r>
          </a:p>
          <a:p>
            <a:pPr marL="342900" indent="-342900">
              <a:buFont typeface="+mj-lt"/>
              <a:buAutoNum type="arabicPeriod" startAt="2"/>
            </a:pPr>
            <a:r>
              <a:rPr lang="sv-SE" sz="1600" dirty="0"/>
              <a:t>Fyll i födelseår, månad och datum i vallistorna för födelsedatum till höger </a:t>
            </a:r>
            <a:r>
              <a:rPr lang="sv-SE" sz="1400" dirty="0"/>
              <a:t>(annars får patienten fel ålder och födelsedatum).</a:t>
            </a:r>
          </a:p>
          <a:p>
            <a:pPr marL="342900" indent="-342900">
              <a:buAutoNum type="arabicPeriod" startAt="2"/>
            </a:pPr>
            <a:r>
              <a:rPr lang="sv-SE" sz="1600" dirty="0"/>
              <a:t>Skriv in förnamn* och efternamn* </a:t>
            </a:r>
          </a:p>
          <a:p>
            <a:pPr marL="342900" indent="-342900">
              <a:buAutoNum type="arabicPeriod" startAt="2"/>
            </a:pPr>
            <a:r>
              <a:rPr lang="sv-SE" sz="1600" dirty="0"/>
              <a:t>Fyll i adressuppgifter* </a:t>
            </a:r>
          </a:p>
          <a:p>
            <a:pPr marL="342900" indent="-342900">
              <a:buAutoNum type="arabicPeriod" startAt="2"/>
            </a:pPr>
            <a:r>
              <a:rPr lang="sv-SE" sz="1600" dirty="0"/>
              <a:t>Fyll i mobilnummer* </a:t>
            </a:r>
          </a:p>
          <a:p>
            <a:pPr marL="342900" indent="-342900">
              <a:buAutoNum type="arabicPeriod" startAt="2"/>
            </a:pPr>
            <a:r>
              <a:rPr lang="sv-SE" sz="1600" dirty="0"/>
              <a:t>Fyll i e-postadress* </a:t>
            </a:r>
          </a:p>
          <a:p>
            <a:pPr marL="342900" indent="-342900">
              <a:buAutoNum type="arabicPeriod" startAt="2"/>
            </a:pPr>
            <a:r>
              <a:rPr lang="sv-SE" sz="1600" dirty="0"/>
              <a:t>Välj kön</a:t>
            </a:r>
          </a:p>
          <a:p>
            <a:pPr marL="342900" indent="-342900">
              <a:buAutoNum type="arabicPeriod" startAt="2"/>
            </a:pPr>
            <a:r>
              <a:rPr lang="sv-SE" sz="1600" dirty="0"/>
              <a:t>Klicka på Spara. </a:t>
            </a:r>
            <a:endParaRPr lang="sv-SE" sz="1600" b="1" dirty="0"/>
          </a:p>
        </p:txBody>
      </p:sp>
      <p:sp>
        <p:nvSpPr>
          <p:cNvPr id="8" name="textruta 7"/>
          <p:cNvSpPr txBox="1"/>
          <p:nvPr/>
        </p:nvSpPr>
        <p:spPr>
          <a:xfrm>
            <a:off x="8711401" y="235798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9" name="textruta 8"/>
          <p:cNvSpPr txBox="1"/>
          <p:nvPr/>
        </p:nvSpPr>
        <p:spPr>
          <a:xfrm>
            <a:off x="3628383" y="237645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1" name="Rektangel med rundade hörn 10"/>
          <p:cNvSpPr/>
          <p:nvPr/>
        </p:nvSpPr>
        <p:spPr>
          <a:xfrm>
            <a:off x="4782207" y="2424430"/>
            <a:ext cx="1547856" cy="27338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med rundade hörn 11"/>
          <p:cNvSpPr/>
          <p:nvPr/>
        </p:nvSpPr>
        <p:spPr>
          <a:xfrm>
            <a:off x="4782207" y="2760619"/>
            <a:ext cx="3929194" cy="134926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med rundade hörn 12"/>
          <p:cNvSpPr/>
          <p:nvPr/>
        </p:nvSpPr>
        <p:spPr>
          <a:xfrm>
            <a:off x="7993622" y="5129433"/>
            <a:ext cx="641760" cy="30288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textruta 13"/>
          <p:cNvSpPr txBox="1"/>
          <p:nvPr/>
        </p:nvSpPr>
        <p:spPr>
          <a:xfrm>
            <a:off x="8675085" y="5062985"/>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9</a:t>
            </a:r>
          </a:p>
        </p:txBody>
      </p:sp>
      <p:sp>
        <p:nvSpPr>
          <p:cNvPr id="7" name="textruta 6"/>
          <p:cNvSpPr txBox="1"/>
          <p:nvPr/>
        </p:nvSpPr>
        <p:spPr>
          <a:xfrm>
            <a:off x="8206441" y="3666996"/>
            <a:ext cx="5212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4-8</a:t>
            </a:r>
          </a:p>
        </p:txBody>
      </p:sp>
      <p:sp>
        <p:nvSpPr>
          <p:cNvPr id="15" name="textruta 14"/>
          <p:cNvSpPr txBox="1"/>
          <p:nvPr/>
        </p:nvSpPr>
        <p:spPr>
          <a:xfrm>
            <a:off x="4113687" y="4755679"/>
            <a:ext cx="2884896"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a:t>
            </a:r>
            <a:r>
              <a:rPr lang="sv-SE" sz="1200" b="1" dirty="0"/>
              <a:t>Obs</a:t>
            </a:r>
            <a:r>
              <a:rPr lang="sv-SE" sz="1200" dirty="0"/>
              <a:t>! Orsaken till varför reservnummer används påverkar huruvida namn, adressuppgifter och telefonnummer ska sparas i MittVaccin. Se rutin </a:t>
            </a:r>
            <a:r>
              <a:rPr lang="sv-SE" sz="1200" i="1" dirty="0"/>
              <a:t>Användning av person- och reservnummer inklusive hantering vid skyddade personuppgifter. </a:t>
            </a:r>
            <a:endParaRPr lang="sv-SE" sz="1200" b="1" i="1" dirty="0"/>
          </a:p>
        </p:txBody>
      </p:sp>
    </p:spTree>
    <p:extLst>
      <p:ext uri="{BB962C8B-B14F-4D97-AF65-F5344CB8AC3E}">
        <p14:creationId xmlns:p14="http://schemas.microsoft.com/office/powerpoint/2010/main" val="266356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79DF12F-359D-4205-B9C9-B460019875CF}"/>
              </a:ext>
            </a:extLst>
          </p:cNvPr>
          <p:cNvSpPr>
            <a:spLocks noGrp="1"/>
          </p:cNvSpPr>
          <p:nvPr>
            <p:ph type="title"/>
          </p:nvPr>
        </p:nvSpPr>
        <p:spPr/>
        <p:txBody>
          <a:bodyPr/>
          <a:lstStyle/>
          <a:p>
            <a:r>
              <a:rPr lang="sv-SE" dirty="0"/>
              <a:t>Ändra personuppgifter</a:t>
            </a:r>
          </a:p>
        </p:txBody>
      </p:sp>
      <p:sp>
        <p:nvSpPr>
          <p:cNvPr id="4" name="Platshållare för bildnummer 3">
            <a:extLst>
              <a:ext uri="{FF2B5EF4-FFF2-40B4-BE49-F238E27FC236}">
                <a16:creationId xmlns:a16="http://schemas.microsoft.com/office/drawing/2014/main" id="{58DCE64D-C200-4BD5-BDAE-3C7F9B27B556}"/>
              </a:ext>
            </a:extLst>
          </p:cNvPr>
          <p:cNvSpPr>
            <a:spLocks noGrp="1"/>
          </p:cNvSpPr>
          <p:nvPr>
            <p:ph type="sldNum" sz="quarter" idx="4"/>
          </p:nvPr>
        </p:nvSpPr>
        <p:spPr/>
        <p:txBody>
          <a:bodyPr/>
          <a:lstStyle/>
          <a:p>
            <a:fld id="{6D8CCFDF-DFA5-484F-9FF8-7212AEA69C48}" type="slidenum">
              <a:rPr lang="sv-SE" smtClean="0"/>
              <a:pPr/>
              <a:t>21</a:t>
            </a:fld>
            <a:endParaRPr lang="sv-SE" dirty="0"/>
          </a:p>
        </p:txBody>
      </p:sp>
      <p:pic>
        <p:nvPicPr>
          <p:cNvPr id="6" name="Bildobjekt 5">
            <a:extLst>
              <a:ext uri="{FF2B5EF4-FFF2-40B4-BE49-F238E27FC236}">
                <a16:creationId xmlns:a16="http://schemas.microsoft.com/office/drawing/2014/main" id="{25E75054-1948-4410-9A43-C26BDFCCE4F4}"/>
              </a:ext>
            </a:extLst>
          </p:cNvPr>
          <p:cNvPicPr>
            <a:picLocks noChangeAspect="1"/>
          </p:cNvPicPr>
          <p:nvPr/>
        </p:nvPicPr>
        <p:blipFill rotWithShape="1">
          <a:blip r:embed="rId2"/>
          <a:srcRect r="15070" b="22938"/>
          <a:stretch/>
        </p:blipFill>
        <p:spPr>
          <a:xfrm>
            <a:off x="3597165" y="2251511"/>
            <a:ext cx="5537107" cy="3785652"/>
          </a:xfrm>
          <a:prstGeom prst="rect">
            <a:avLst/>
          </a:prstGeom>
        </p:spPr>
      </p:pic>
      <p:sp>
        <p:nvSpPr>
          <p:cNvPr id="7" name="textruta 6">
            <a:extLst>
              <a:ext uri="{FF2B5EF4-FFF2-40B4-BE49-F238E27FC236}">
                <a16:creationId xmlns:a16="http://schemas.microsoft.com/office/drawing/2014/main" id="{A74BC66A-6FA5-41CB-A338-7451A58EEA00}"/>
              </a:ext>
            </a:extLst>
          </p:cNvPr>
          <p:cNvSpPr txBox="1"/>
          <p:nvPr/>
        </p:nvSpPr>
        <p:spPr>
          <a:xfrm>
            <a:off x="154107" y="1891529"/>
            <a:ext cx="3231119"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Här kan du ändra de uppgifter som inte kommer från folkbokföringen (via PU-tjänsten) d.v.s. telefonnummer och e-post. Ändras t. ex. namn eller adress, kommer den information att skrivas över med information från PU-tjänsten.</a:t>
            </a:r>
          </a:p>
          <a:p>
            <a:endParaRPr lang="sv-SE" sz="1600" dirty="0"/>
          </a:p>
          <a:p>
            <a:r>
              <a:rPr lang="sv-SE" sz="1600" dirty="0"/>
              <a:t>Om det är viktigt att veta var kunden befinner sig/bor och det inte överensstämmer med folkbokföringen, kan det skrivas i Övrig information.</a:t>
            </a:r>
          </a:p>
          <a:p>
            <a:endParaRPr lang="sv-SE" sz="1600" dirty="0"/>
          </a:p>
          <a:p>
            <a:r>
              <a:rPr lang="sv-SE" sz="1600" dirty="0"/>
              <a:t>Alla uppgifter för en kund med reservnummer måste uppdateras manuellt.</a:t>
            </a:r>
          </a:p>
        </p:txBody>
      </p:sp>
      <p:sp>
        <p:nvSpPr>
          <p:cNvPr id="8" name="Rektangel med rundade hörn 11">
            <a:extLst>
              <a:ext uri="{FF2B5EF4-FFF2-40B4-BE49-F238E27FC236}">
                <a16:creationId xmlns:a16="http://schemas.microsoft.com/office/drawing/2014/main" id="{0FEE1B66-B1B2-4AEF-B0B8-3B3C113C8F35}"/>
              </a:ext>
            </a:extLst>
          </p:cNvPr>
          <p:cNvSpPr/>
          <p:nvPr/>
        </p:nvSpPr>
        <p:spPr>
          <a:xfrm>
            <a:off x="3692709" y="3626381"/>
            <a:ext cx="1219759" cy="29386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157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Flik Kunder – vald kund</a:t>
            </a:r>
          </a:p>
        </p:txBody>
      </p:sp>
      <p:sp>
        <p:nvSpPr>
          <p:cNvPr id="3" name="Platshållare för text 2"/>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04929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444712" y="551885"/>
            <a:ext cx="7099170" cy="1265447"/>
          </a:xfrm>
          <a:solidFill>
            <a:schemeClr val="bg1"/>
          </a:solidFill>
        </p:spPr>
        <p:txBody>
          <a:bodyPr/>
          <a:lstStyle/>
          <a:p>
            <a:r>
              <a:rPr lang="sv-SE" sz="3600" dirty="0"/>
              <a:t>Flik Kunder – vald kund</a:t>
            </a:r>
            <a:endParaRPr lang="sv-SE" sz="3400" dirty="0"/>
          </a:p>
        </p:txBody>
      </p:sp>
      <p:grpSp>
        <p:nvGrpSpPr>
          <p:cNvPr id="4" name="Grupp 3"/>
          <p:cNvGrpSpPr/>
          <p:nvPr/>
        </p:nvGrpSpPr>
        <p:grpSpPr>
          <a:xfrm>
            <a:off x="3406551" y="2732345"/>
            <a:ext cx="5473835" cy="3302515"/>
            <a:chOff x="35043" y="270311"/>
            <a:chExt cx="8731854" cy="5930464"/>
          </a:xfrm>
        </p:grpSpPr>
        <p:pic>
          <p:nvPicPr>
            <p:cNvPr id="5" name="Bildobjekt 4"/>
            <p:cNvPicPr>
              <a:picLocks noChangeAspect="1"/>
            </p:cNvPicPr>
            <p:nvPr/>
          </p:nvPicPr>
          <p:blipFill>
            <a:blip r:embed="rId3"/>
            <a:stretch>
              <a:fillRect/>
            </a:stretch>
          </p:blipFill>
          <p:spPr>
            <a:xfrm>
              <a:off x="35043" y="270311"/>
              <a:ext cx="8731854" cy="5930464"/>
            </a:xfrm>
            <a:prstGeom prst="rect">
              <a:avLst/>
            </a:prstGeom>
          </p:spPr>
        </p:pic>
        <p:pic>
          <p:nvPicPr>
            <p:cNvPr id="6" name="Bildobjekt 5"/>
            <p:cNvPicPr>
              <a:picLocks noChangeAspect="1"/>
            </p:cNvPicPr>
            <p:nvPr/>
          </p:nvPicPr>
          <p:blipFill>
            <a:blip r:embed="rId4"/>
            <a:stretch>
              <a:fillRect/>
            </a:stretch>
          </p:blipFill>
          <p:spPr>
            <a:xfrm>
              <a:off x="4162424" y="2682289"/>
              <a:ext cx="1211791" cy="380850"/>
            </a:xfrm>
            <a:prstGeom prst="rect">
              <a:avLst/>
            </a:prstGeom>
          </p:spPr>
        </p:pic>
      </p:grpSp>
      <p:sp>
        <p:nvSpPr>
          <p:cNvPr id="7" name="textruta 6">
            <a:extLst>
              <a:ext uri="{FF2B5EF4-FFF2-40B4-BE49-F238E27FC236}">
                <a16:creationId xmlns:a16="http://schemas.microsoft.com/office/drawing/2014/main" id="{27AEE01C-9EBA-4C98-B09E-E9C80ABC3726}"/>
              </a:ext>
            </a:extLst>
          </p:cNvPr>
          <p:cNvSpPr txBox="1"/>
          <p:nvPr/>
        </p:nvSpPr>
        <p:spPr>
          <a:xfrm>
            <a:off x="315293" y="2732345"/>
            <a:ext cx="2943473" cy="3139321"/>
          </a:xfrm>
          <a:prstGeom prst="rect">
            <a:avLst/>
          </a:prstGeom>
          <a:noFill/>
          <a:ln>
            <a:noFill/>
          </a:ln>
        </p:spPr>
        <p:txBody>
          <a:bodyPr wrap="square">
            <a:spAutoFit/>
          </a:bodyPr>
          <a:lstStyle/>
          <a:p>
            <a:pPr marL="285750" indent="-285750">
              <a:buFont typeface="Arial" panose="020B0604020202020204" pitchFamily="34" charset="0"/>
              <a:buChar char="•"/>
            </a:pPr>
            <a:r>
              <a:rPr lang="sv-SE" i="1" dirty="0"/>
              <a:t>Visa kund </a:t>
            </a:r>
            <a:r>
              <a:rPr lang="sv-SE" dirty="0"/>
              <a:t>är den vy som först ger en överblick över kundens vaccinationer och ger därefter möjlighet att vid behov söka fram mer detaljerad information om vaccinationerna via funktioner i Visa kund eller i vänstermenyn.</a:t>
            </a:r>
          </a:p>
        </p:txBody>
      </p:sp>
      <p:sp>
        <p:nvSpPr>
          <p:cNvPr id="8" name="textruta 7">
            <a:extLst>
              <a:ext uri="{FF2B5EF4-FFF2-40B4-BE49-F238E27FC236}">
                <a16:creationId xmlns:a16="http://schemas.microsoft.com/office/drawing/2014/main" id="{BFAFC731-0167-4EDB-8E9F-C92565933D94}"/>
              </a:ext>
            </a:extLst>
          </p:cNvPr>
          <p:cNvSpPr txBox="1"/>
          <p:nvPr/>
        </p:nvSpPr>
        <p:spPr>
          <a:xfrm>
            <a:off x="315293" y="1909664"/>
            <a:ext cx="8429873" cy="646331"/>
          </a:xfrm>
          <a:prstGeom prst="rect">
            <a:avLst/>
          </a:prstGeom>
          <a:noFill/>
          <a:ln>
            <a:noFill/>
          </a:ln>
        </p:spPr>
        <p:txBody>
          <a:bodyPr wrap="square">
            <a:spAutoFit/>
          </a:bodyPr>
          <a:lstStyle/>
          <a:p>
            <a:pPr marL="285750" indent="-285750">
              <a:buFont typeface="Arial" panose="020B0604020202020204" pitchFamily="34" charset="0"/>
              <a:buChar char="•"/>
            </a:pPr>
            <a:r>
              <a:rPr lang="sv-SE" dirty="0"/>
              <a:t>Avsnittet bör gås igenom av de användare som har behörighet att läsa journal.</a:t>
            </a:r>
          </a:p>
        </p:txBody>
      </p:sp>
    </p:spTree>
    <p:extLst>
      <p:ext uri="{BB962C8B-B14F-4D97-AF65-F5344CB8AC3E}">
        <p14:creationId xmlns:p14="http://schemas.microsoft.com/office/powerpoint/2010/main" val="407124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grpSp>
        <p:nvGrpSpPr>
          <p:cNvPr id="8" name="Grupp 7"/>
          <p:cNvGrpSpPr/>
          <p:nvPr/>
        </p:nvGrpSpPr>
        <p:grpSpPr>
          <a:xfrm>
            <a:off x="2665772" y="1767143"/>
            <a:ext cx="6291299" cy="4147329"/>
            <a:chOff x="35043" y="270311"/>
            <a:chExt cx="8731854" cy="5930464"/>
          </a:xfrm>
        </p:grpSpPr>
        <p:pic>
          <p:nvPicPr>
            <p:cNvPr id="7" name="Bildobjekt 6"/>
            <p:cNvPicPr>
              <a:picLocks noChangeAspect="1"/>
            </p:cNvPicPr>
            <p:nvPr/>
          </p:nvPicPr>
          <p:blipFill>
            <a:blip r:embed="rId2"/>
            <a:stretch>
              <a:fillRect/>
            </a:stretch>
          </p:blipFill>
          <p:spPr>
            <a:xfrm>
              <a:off x="35043" y="270311"/>
              <a:ext cx="8731854" cy="5930464"/>
            </a:xfrm>
            <a:prstGeom prst="rect">
              <a:avLst/>
            </a:prstGeom>
          </p:spPr>
        </p:pic>
        <p:pic>
          <p:nvPicPr>
            <p:cNvPr id="2" name="Bildobjekt 1"/>
            <p:cNvPicPr>
              <a:picLocks noChangeAspect="1"/>
            </p:cNvPicPr>
            <p:nvPr/>
          </p:nvPicPr>
          <p:blipFill>
            <a:blip r:embed="rId3"/>
            <a:stretch>
              <a:fillRect/>
            </a:stretch>
          </p:blipFill>
          <p:spPr>
            <a:xfrm>
              <a:off x="4162424" y="2682289"/>
              <a:ext cx="1211791" cy="380850"/>
            </a:xfrm>
            <a:prstGeom prst="rect">
              <a:avLst/>
            </a:prstGeom>
          </p:spPr>
        </p:pic>
      </p:grpSp>
      <p:sp>
        <p:nvSpPr>
          <p:cNvPr id="6" name="textruta 5"/>
          <p:cNvSpPr txBox="1"/>
          <p:nvPr/>
        </p:nvSpPr>
        <p:spPr>
          <a:xfrm>
            <a:off x="531010" y="2701353"/>
            <a:ext cx="3000053" cy="255454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Översikt över aktuell patient</a:t>
            </a:r>
          </a:p>
          <a:p>
            <a:pPr marL="285750" indent="-285750">
              <a:buFont typeface="Arial" panose="020B0604020202020204" pitchFamily="34" charset="0"/>
              <a:buChar char="•"/>
            </a:pPr>
            <a:r>
              <a:rPr lang="sv-SE" sz="1600" dirty="0"/>
              <a:t>Anteckningar</a:t>
            </a:r>
          </a:p>
          <a:p>
            <a:pPr marL="285750" indent="-285750">
              <a:buFont typeface="Arial" panose="020B0604020202020204" pitchFamily="34" charset="0"/>
              <a:buChar char="•"/>
            </a:pPr>
            <a:r>
              <a:rPr lang="sv-SE" sz="1600" dirty="0"/>
              <a:t>Historik på vaccinationer</a:t>
            </a:r>
          </a:p>
          <a:p>
            <a:pPr marL="285750" indent="-285750">
              <a:buFont typeface="Arial" panose="020B0604020202020204" pitchFamily="34" charset="0"/>
              <a:buChar char="•"/>
            </a:pPr>
            <a:r>
              <a:rPr lang="sv-SE" sz="1600" dirty="0"/>
              <a:t>Senaste hälsodeklarationen</a:t>
            </a:r>
          </a:p>
          <a:p>
            <a:pPr marL="285750" indent="-285750">
              <a:buFont typeface="Arial" panose="020B0604020202020204" pitchFamily="34" charset="0"/>
              <a:buChar char="•"/>
            </a:pPr>
            <a:r>
              <a:rPr lang="sv-SE" sz="1600" dirty="0"/>
              <a:t>Kundgrupper</a:t>
            </a:r>
          </a:p>
          <a:p>
            <a:pPr marL="285750" indent="-285750">
              <a:buFont typeface="Arial" panose="020B0604020202020204" pitchFamily="34" charset="0"/>
              <a:buChar char="•"/>
            </a:pPr>
            <a:r>
              <a:rPr lang="sv-SE" sz="1600" dirty="0"/>
              <a:t>Ordinerade vaccin</a:t>
            </a:r>
          </a:p>
          <a:p>
            <a:pPr marL="285750" indent="-285750">
              <a:buFont typeface="Arial" panose="020B0604020202020204" pitchFamily="34" charset="0"/>
              <a:buChar char="•"/>
            </a:pPr>
            <a:r>
              <a:rPr lang="sv-SE" sz="1600" dirty="0"/>
              <a:t>Givna vaccin</a:t>
            </a:r>
          </a:p>
          <a:p>
            <a:pPr marL="285750" indent="-285750">
              <a:buFont typeface="Arial" panose="020B0604020202020204" pitchFamily="34" charset="0"/>
              <a:buChar char="•"/>
            </a:pPr>
            <a:r>
              <a:rPr lang="sv-SE" sz="1600" dirty="0"/>
              <a:t>Bokningar</a:t>
            </a:r>
          </a:p>
          <a:p>
            <a:pPr marL="285750" indent="-285750">
              <a:buFont typeface="Arial" panose="020B0604020202020204" pitchFamily="34" charset="0"/>
              <a:buChar char="•"/>
            </a:pPr>
            <a:r>
              <a:rPr lang="sv-SE" sz="1600" dirty="0"/>
              <a:t>Sammanhållen journalföring</a:t>
            </a:r>
          </a:p>
        </p:txBody>
      </p:sp>
    </p:spTree>
    <p:extLst>
      <p:ext uri="{BB962C8B-B14F-4D97-AF65-F5344CB8AC3E}">
        <p14:creationId xmlns:p14="http://schemas.microsoft.com/office/powerpoint/2010/main" val="46322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Givna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pic>
        <p:nvPicPr>
          <p:cNvPr id="7" name="Bildobjekt 6">
            <a:extLst>
              <a:ext uri="{FF2B5EF4-FFF2-40B4-BE49-F238E27FC236}">
                <a16:creationId xmlns:a16="http://schemas.microsoft.com/office/drawing/2014/main" id="{283D9C5B-72DF-49AE-8A88-822A2934C033}"/>
              </a:ext>
            </a:extLst>
          </p:cNvPr>
          <p:cNvPicPr>
            <a:picLocks noChangeAspect="1"/>
          </p:cNvPicPr>
          <p:nvPr/>
        </p:nvPicPr>
        <p:blipFill>
          <a:blip r:embed="rId2"/>
          <a:stretch>
            <a:fillRect/>
          </a:stretch>
        </p:blipFill>
        <p:spPr>
          <a:xfrm>
            <a:off x="2667255" y="1728982"/>
            <a:ext cx="6462320" cy="4572396"/>
          </a:xfrm>
          <a:prstGeom prst="rect">
            <a:avLst/>
          </a:prstGeom>
        </p:spPr>
      </p:pic>
      <p:sp>
        <p:nvSpPr>
          <p:cNvPr id="6" name="textruta 5"/>
          <p:cNvSpPr txBox="1"/>
          <p:nvPr/>
        </p:nvSpPr>
        <p:spPr>
          <a:xfrm>
            <a:off x="160773" y="2047231"/>
            <a:ext cx="3000053" cy="132343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Vilka vaccin en kund har fått visas under </a:t>
            </a:r>
          </a:p>
          <a:p>
            <a:pPr marL="342900" indent="-342900">
              <a:buFont typeface="+mj-lt"/>
              <a:buAutoNum type="arabicPeriod"/>
            </a:pPr>
            <a:r>
              <a:rPr lang="sv-SE" sz="1600" dirty="0"/>
              <a:t>Historik</a:t>
            </a:r>
          </a:p>
          <a:p>
            <a:pPr marL="342900" indent="-342900">
              <a:buFont typeface="+mj-lt"/>
              <a:buAutoNum type="arabicPeriod"/>
            </a:pPr>
            <a:r>
              <a:rPr lang="sv-SE" sz="1600" dirty="0"/>
              <a:t>Överblick vacciner</a:t>
            </a:r>
          </a:p>
          <a:p>
            <a:pPr marL="342900" indent="-342900">
              <a:buFont typeface="+mj-lt"/>
              <a:buAutoNum type="arabicPeriod"/>
            </a:pPr>
            <a:r>
              <a:rPr lang="sv-SE" sz="1600" dirty="0"/>
              <a:t>Senaste vaccinationer</a:t>
            </a:r>
          </a:p>
        </p:txBody>
      </p:sp>
      <p:sp>
        <p:nvSpPr>
          <p:cNvPr id="8" name="textruta 7">
            <a:extLst>
              <a:ext uri="{FF2B5EF4-FFF2-40B4-BE49-F238E27FC236}">
                <a16:creationId xmlns:a16="http://schemas.microsoft.com/office/drawing/2014/main" id="{EF298345-A9AE-4109-81EB-06FDA8CD0BD4}"/>
              </a:ext>
            </a:extLst>
          </p:cNvPr>
          <p:cNvSpPr txBox="1"/>
          <p:nvPr/>
        </p:nvSpPr>
        <p:spPr>
          <a:xfrm>
            <a:off x="3632727" y="2809763"/>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9" name="textruta 8">
            <a:extLst>
              <a:ext uri="{FF2B5EF4-FFF2-40B4-BE49-F238E27FC236}">
                <a16:creationId xmlns:a16="http://schemas.microsoft.com/office/drawing/2014/main" id="{4757E9B0-2F04-4496-BDB5-92E598E6E30C}"/>
              </a:ext>
            </a:extLst>
          </p:cNvPr>
          <p:cNvSpPr txBox="1"/>
          <p:nvPr/>
        </p:nvSpPr>
        <p:spPr>
          <a:xfrm>
            <a:off x="3147764" y="397107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0" name="textruta 9">
            <a:extLst>
              <a:ext uri="{FF2B5EF4-FFF2-40B4-BE49-F238E27FC236}">
                <a16:creationId xmlns:a16="http://schemas.microsoft.com/office/drawing/2014/main" id="{C86371C4-C2A3-4DA2-BB23-83C3369D5F91}"/>
              </a:ext>
            </a:extLst>
          </p:cNvPr>
          <p:cNvSpPr txBox="1"/>
          <p:nvPr/>
        </p:nvSpPr>
        <p:spPr>
          <a:xfrm>
            <a:off x="3147764" y="5820415"/>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Tree>
    <p:extLst>
      <p:ext uri="{BB962C8B-B14F-4D97-AF65-F5344CB8AC3E}">
        <p14:creationId xmlns:p14="http://schemas.microsoft.com/office/powerpoint/2010/main" val="268651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Historik på specifik vaccination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26</a:t>
            </a:fld>
            <a:endParaRPr lang="sv-SE" dirty="0"/>
          </a:p>
        </p:txBody>
      </p:sp>
      <p:pic>
        <p:nvPicPr>
          <p:cNvPr id="1026" name="Bildobjekt 1">
            <a:extLst>
              <a:ext uri="{FF2B5EF4-FFF2-40B4-BE49-F238E27FC236}">
                <a16:creationId xmlns:a16="http://schemas.microsoft.com/office/drawing/2014/main" id="{8182230F-4553-4B53-A815-9DA149D95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128" y="1650760"/>
            <a:ext cx="6459872" cy="457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med rundade hörn 17">
            <a:extLst>
              <a:ext uri="{FF2B5EF4-FFF2-40B4-BE49-F238E27FC236}">
                <a16:creationId xmlns:a16="http://schemas.microsoft.com/office/drawing/2014/main" id="{7EDFEC4A-6B14-47B8-947A-16898CAB2A14}"/>
              </a:ext>
            </a:extLst>
          </p:cNvPr>
          <p:cNvSpPr/>
          <p:nvPr/>
        </p:nvSpPr>
        <p:spPr>
          <a:xfrm>
            <a:off x="3532762" y="5912921"/>
            <a:ext cx="5494505" cy="20905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331506" y="2397948"/>
            <a:ext cx="254788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Klicka på den vaccination du vill ha mer information om, antingen under rubrik </a:t>
            </a:r>
            <a:r>
              <a:rPr lang="sv-SE" sz="1600" i="1" dirty="0"/>
              <a:t>Överblick vacciner </a:t>
            </a:r>
            <a:r>
              <a:rPr lang="sv-SE" sz="1600" dirty="0"/>
              <a:t>(klicka på datumet) eller under </a:t>
            </a:r>
            <a:r>
              <a:rPr lang="sv-SE" sz="1600" i="1" dirty="0"/>
              <a:t>Senaste vaccinationer</a:t>
            </a:r>
            <a:r>
              <a:rPr lang="sv-SE" sz="1600" dirty="0"/>
              <a:t>.</a:t>
            </a:r>
          </a:p>
        </p:txBody>
      </p:sp>
      <p:sp>
        <p:nvSpPr>
          <p:cNvPr id="11" name="Rektangel med rundade hörn 17">
            <a:extLst>
              <a:ext uri="{FF2B5EF4-FFF2-40B4-BE49-F238E27FC236}">
                <a16:creationId xmlns:a16="http://schemas.microsoft.com/office/drawing/2014/main" id="{0AFC9D44-6818-42D8-A830-BF312B624562}"/>
              </a:ext>
            </a:extLst>
          </p:cNvPr>
          <p:cNvSpPr/>
          <p:nvPr/>
        </p:nvSpPr>
        <p:spPr>
          <a:xfrm>
            <a:off x="7600545" y="4056054"/>
            <a:ext cx="642026" cy="20905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2" name="Bildobjekt 1"/>
          <p:cNvPicPr>
            <a:picLocks noChangeAspect="1"/>
          </p:cNvPicPr>
          <p:nvPr/>
        </p:nvPicPr>
        <p:blipFill>
          <a:blip r:embed="rId3"/>
          <a:stretch>
            <a:fillRect/>
          </a:stretch>
        </p:blipFill>
        <p:spPr>
          <a:xfrm>
            <a:off x="4803950" y="2777081"/>
            <a:ext cx="662104" cy="208090"/>
          </a:xfrm>
          <a:prstGeom prst="rect">
            <a:avLst/>
          </a:prstGeom>
        </p:spPr>
      </p:pic>
    </p:spTree>
    <p:extLst>
      <p:ext uri="{BB962C8B-B14F-4D97-AF65-F5344CB8AC3E}">
        <p14:creationId xmlns:p14="http://schemas.microsoft.com/office/powerpoint/2010/main" val="334840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E745C90-CF60-49EC-A702-EDC183EB505E}"/>
              </a:ext>
            </a:extLst>
          </p:cNvPr>
          <p:cNvSpPr>
            <a:spLocks noGrp="1"/>
          </p:cNvSpPr>
          <p:nvPr>
            <p:ph type="title"/>
          </p:nvPr>
        </p:nvSpPr>
        <p:spPr/>
        <p:txBody>
          <a:bodyPr/>
          <a:lstStyle/>
          <a:p>
            <a:r>
              <a:rPr lang="sv-SE" sz="4000" dirty="0"/>
              <a:t>Historik på specifik vaccination</a:t>
            </a:r>
            <a:endParaRPr lang="sv-SE" dirty="0"/>
          </a:p>
        </p:txBody>
      </p:sp>
      <p:sp>
        <p:nvSpPr>
          <p:cNvPr id="4" name="Platshållare för bildnummer 3">
            <a:extLst>
              <a:ext uri="{FF2B5EF4-FFF2-40B4-BE49-F238E27FC236}">
                <a16:creationId xmlns:a16="http://schemas.microsoft.com/office/drawing/2014/main" id="{5B53BC3F-5C98-4BA0-B7F4-F9AD683DE6F4}"/>
              </a:ext>
            </a:extLst>
          </p:cNvPr>
          <p:cNvSpPr>
            <a:spLocks noGrp="1"/>
          </p:cNvSpPr>
          <p:nvPr>
            <p:ph type="sldNum" sz="quarter" idx="4"/>
          </p:nvPr>
        </p:nvSpPr>
        <p:spPr/>
        <p:txBody>
          <a:bodyPr/>
          <a:lstStyle/>
          <a:p>
            <a:fld id="{6D8CCFDF-DFA5-484F-9FF8-7212AEA69C48}" type="slidenum">
              <a:rPr lang="sv-SE" smtClean="0"/>
              <a:pPr/>
              <a:t>27</a:t>
            </a:fld>
            <a:endParaRPr lang="sv-SE" dirty="0"/>
          </a:p>
        </p:txBody>
      </p:sp>
      <p:pic>
        <p:nvPicPr>
          <p:cNvPr id="2050" name="Bildobjekt 1">
            <a:extLst>
              <a:ext uri="{FF2B5EF4-FFF2-40B4-BE49-F238E27FC236}">
                <a16:creationId xmlns:a16="http://schemas.microsoft.com/office/drawing/2014/main" id="{ECA02824-9202-4DF1-8907-E53EEF20F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797" y="1906621"/>
            <a:ext cx="6132654" cy="427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CDD7F4AC-0FD0-4FF0-8381-FD64F3F2BDCD}"/>
              </a:ext>
            </a:extLst>
          </p:cNvPr>
          <p:cNvSpPr txBox="1"/>
          <p:nvPr/>
        </p:nvSpPr>
        <p:spPr>
          <a:xfrm>
            <a:off x="331506" y="2397948"/>
            <a:ext cx="254788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Historiken innehåller:</a:t>
            </a:r>
          </a:p>
          <a:p>
            <a:pPr marL="342900" indent="-342900">
              <a:buFont typeface="+mj-lt"/>
              <a:buAutoNum type="arabicPeriod"/>
            </a:pPr>
            <a:r>
              <a:rPr lang="sv-SE" sz="1600" dirty="0"/>
              <a:t>Administrativ information om enhet, vaccinatör/ordinatör och tidpunkt/-er. </a:t>
            </a:r>
          </a:p>
          <a:p>
            <a:pPr marL="342900" indent="-342900">
              <a:buFont typeface="+mj-lt"/>
              <a:buAutoNum type="arabicPeriod"/>
            </a:pPr>
            <a:r>
              <a:rPr lang="sv-SE" sz="1600" dirty="0"/>
              <a:t>Information om vaccinationen.</a:t>
            </a:r>
          </a:p>
          <a:p>
            <a:pPr marL="342900" indent="-342900">
              <a:buFont typeface="+mj-lt"/>
              <a:buAutoNum type="arabicPeriod"/>
            </a:pPr>
            <a:r>
              <a:rPr lang="sv-SE" sz="1600" dirty="0"/>
              <a:t>Hälsodeklarationen så som den såg ut vid vaccinationstillfället.</a:t>
            </a:r>
          </a:p>
        </p:txBody>
      </p:sp>
      <p:sp>
        <p:nvSpPr>
          <p:cNvPr id="7" name="textruta 6">
            <a:extLst>
              <a:ext uri="{FF2B5EF4-FFF2-40B4-BE49-F238E27FC236}">
                <a16:creationId xmlns:a16="http://schemas.microsoft.com/office/drawing/2014/main" id="{28813D48-C148-422A-AFF0-1741A4019760}"/>
              </a:ext>
            </a:extLst>
          </p:cNvPr>
          <p:cNvSpPr txBox="1"/>
          <p:nvPr/>
        </p:nvSpPr>
        <p:spPr>
          <a:xfrm>
            <a:off x="3397852" y="3248815"/>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1</a:t>
            </a:r>
          </a:p>
        </p:txBody>
      </p:sp>
      <p:sp>
        <p:nvSpPr>
          <p:cNvPr id="8" name="textruta 7">
            <a:extLst>
              <a:ext uri="{FF2B5EF4-FFF2-40B4-BE49-F238E27FC236}">
                <a16:creationId xmlns:a16="http://schemas.microsoft.com/office/drawing/2014/main" id="{1621EB99-42B0-4543-8212-1AFD9D429D69}"/>
              </a:ext>
            </a:extLst>
          </p:cNvPr>
          <p:cNvSpPr txBox="1"/>
          <p:nvPr/>
        </p:nvSpPr>
        <p:spPr>
          <a:xfrm>
            <a:off x="3392513" y="3861193"/>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9" name="textruta 8">
            <a:extLst>
              <a:ext uri="{FF2B5EF4-FFF2-40B4-BE49-F238E27FC236}">
                <a16:creationId xmlns:a16="http://schemas.microsoft.com/office/drawing/2014/main" id="{2923AA49-4308-4A2B-8D46-F34687838F63}"/>
              </a:ext>
            </a:extLst>
          </p:cNvPr>
          <p:cNvSpPr txBox="1"/>
          <p:nvPr/>
        </p:nvSpPr>
        <p:spPr>
          <a:xfrm>
            <a:off x="3392513" y="5445126"/>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Tree>
    <p:extLst>
      <p:ext uri="{BB962C8B-B14F-4D97-AF65-F5344CB8AC3E}">
        <p14:creationId xmlns:p14="http://schemas.microsoft.com/office/powerpoint/2010/main" val="95770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1">
            <a:extLst>
              <a:ext uri="{FF2B5EF4-FFF2-40B4-BE49-F238E27FC236}">
                <a16:creationId xmlns:a16="http://schemas.microsoft.com/office/drawing/2014/main" id="{CC772EF7-C35A-432F-B8BD-C485936A1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02" y="1789861"/>
            <a:ext cx="6132654" cy="427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1355BD82-948B-42AA-9CC4-C198D7FFB1ED}"/>
              </a:ext>
            </a:extLst>
          </p:cNvPr>
          <p:cNvSpPr>
            <a:spLocks noGrp="1"/>
          </p:cNvSpPr>
          <p:nvPr>
            <p:ph type="title"/>
          </p:nvPr>
        </p:nvSpPr>
        <p:spPr/>
        <p:txBody>
          <a:bodyPr/>
          <a:lstStyle/>
          <a:p>
            <a:r>
              <a:rPr lang="sv-SE" sz="3600" dirty="0"/>
              <a:t>Makulera/redigera vaccination</a:t>
            </a:r>
          </a:p>
        </p:txBody>
      </p:sp>
      <p:sp>
        <p:nvSpPr>
          <p:cNvPr id="4" name="Platshållare för bildnummer 3">
            <a:extLst>
              <a:ext uri="{FF2B5EF4-FFF2-40B4-BE49-F238E27FC236}">
                <a16:creationId xmlns:a16="http://schemas.microsoft.com/office/drawing/2014/main" id="{DB67502F-D423-451F-9F78-17F1827FC5A9}"/>
              </a:ext>
            </a:extLst>
          </p:cNvPr>
          <p:cNvSpPr>
            <a:spLocks noGrp="1"/>
          </p:cNvSpPr>
          <p:nvPr>
            <p:ph type="sldNum" sz="quarter" idx="4"/>
          </p:nvPr>
        </p:nvSpPr>
        <p:spPr/>
        <p:txBody>
          <a:bodyPr/>
          <a:lstStyle/>
          <a:p>
            <a:fld id="{6D8CCFDF-DFA5-484F-9FF8-7212AEA69C48}" type="slidenum">
              <a:rPr lang="sv-SE" smtClean="0"/>
              <a:pPr/>
              <a:t>28</a:t>
            </a:fld>
            <a:endParaRPr lang="sv-SE" dirty="0"/>
          </a:p>
        </p:txBody>
      </p:sp>
      <p:sp>
        <p:nvSpPr>
          <p:cNvPr id="5" name="textruta 4">
            <a:extLst>
              <a:ext uri="{FF2B5EF4-FFF2-40B4-BE49-F238E27FC236}">
                <a16:creationId xmlns:a16="http://schemas.microsoft.com/office/drawing/2014/main" id="{FA74897A-BC02-4DE0-8C2B-EBA783ADB623}"/>
              </a:ext>
            </a:extLst>
          </p:cNvPr>
          <p:cNvSpPr txBox="1"/>
          <p:nvPr/>
        </p:nvSpPr>
        <p:spPr>
          <a:xfrm>
            <a:off x="6433773" y="3113789"/>
            <a:ext cx="2547880"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Makulera</a:t>
            </a:r>
          </a:p>
          <a:p>
            <a:r>
              <a:rPr lang="sv-SE" sz="1600" dirty="0"/>
              <a:t>1. Klicka på den röda stopp-ikonen. </a:t>
            </a:r>
          </a:p>
          <a:p>
            <a:r>
              <a:rPr lang="sv-SE" sz="1600" dirty="0"/>
              <a:t>2. Bekräfta makuleringen.</a:t>
            </a:r>
          </a:p>
          <a:p>
            <a:endParaRPr lang="sv-SE" sz="1600" dirty="0"/>
          </a:p>
          <a:p>
            <a:endParaRPr lang="sv-SE" sz="1600" dirty="0"/>
          </a:p>
          <a:p>
            <a:endParaRPr lang="sv-SE" sz="1600" dirty="0"/>
          </a:p>
          <a:p>
            <a:endParaRPr lang="sv-SE" sz="1600" dirty="0"/>
          </a:p>
          <a:p>
            <a:r>
              <a:rPr lang="sv-SE" sz="1600" b="1" dirty="0"/>
              <a:t>Ändra</a:t>
            </a:r>
          </a:p>
          <a:p>
            <a:pPr marL="342900" indent="-342900">
              <a:buAutoNum type="arabicPeriod"/>
            </a:pPr>
            <a:r>
              <a:rPr lang="sv-SE" sz="1600" dirty="0"/>
              <a:t>Klicka på pennan</a:t>
            </a:r>
          </a:p>
          <a:p>
            <a:r>
              <a:rPr lang="sv-SE" sz="1600" dirty="0"/>
              <a:t>(Forts. på nästa bild)</a:t>
            </a:r>
          </a:p>
        </p:txBody>
      </p:sp>
      <p:sp>
        <p:nvSpPr>
          <p:cNvPr id="7" name="Rektangel 6"/>
          <p:cNvSpPr/>
          <p:nvPr/>
        </p:nvSpPr>
        <p:spPr>
          <a:xfrm>
            <a:off x="6004290" y="3940233"/>
            <a:ext cx="225289" cy="18914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0" name="Bildobjekt 9"/>
          <p:cNvPicPr>
            <a:picLocks noChangeAspect="1"/>
          </p:cNvPicPr>
          <p:nvPr/>
        </p:nvPicPr>
        <p:blipFill>
          <a:blip r:embed="rId3"/>
          <a:stretch>
            <a:fillRect/>
          </a:stretch>
        </p:blipFill>
        <p:spPr>
          <a:xfrm>
            <a:off x="6604922" y="4339792"/>
            <a:ext cx="687823" cy="480178"/>
          </a:xfrm>
          <a:prstGeom prst="rect">
            <a:avLst/>
          </a:prstGeom>
          <a:ln>
            <a:solidFill>
              <a:schemeClr val="accent1"/>
            </a:solidFill>
          </a:ln>
        </p:spPr>
      </p:pic>
      <p:cxnSp>
        <p:nvCxnSpPr>
          <p:cNvPr id="9" name="Rak pilkoppling 8"/>
          <p:cNvCxnSpPr/>
          <p:nvPr/>
        </p:nvCxnSpPr>
        <p:spPr>
          <a:xfrm flipV="1">
            <a:off x="6815940" y="4760373"/>
            <a:ext cx="0" cy="369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p:nvPicPr>
        <p:blipFill>
          <a:blip r:embed="rId4"/>
          <a:stretch>
            <a:fillRect/>
          </a:stretch>
        </p:blipFill>
        <p:spPr>
          <a:xfrm>
            <a:off x="2509837" y="1856437"/>
            <a:ext cx="2257689" cy="583975"/>
          </a:xfrm>
          <a:prstGeom prst="rect">
            <a:avLst/>
          </a:prstGeom>
          <a:ln>
            <a:solidFill>
              <a:schemeClr val="dk1"/>
            </a:solidFill>
          </a:ln>
        </p:spPr>
      </p:pic>
      <p:sp>
        <p:nvSpPr>
          <p:cNvPr id="12" name="textruta 11">
            <a:extLst>
              <a:ext uri="{FF2B5EF4-FFF2-40B4-BE49-F238E27FC236}">
                <a16:creationId xmlns:a16="http://schemas.microsoft.com/office/drawing/2014/main" id="{28813D48-C148-422A-AFF0-1741A4019760}"/>
              </a:ext>
            </a:extLst>
          </p:cNvPr>
          <p:cNvSpPr txBox="1"/>
          <p:nvPr/>
        </p:nvSpPr>
        <p:spPr>
          <a:xfrm>
            <a:off x="5633619" y="3827248"/>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1</a:t>
            </a:r>
          </a:p>
        </p:txBody>
      </p:sp>
      <p:sp>
        <p:nvSpPr>
          <p:cNvPr id="13" name="textruta 12">
            <a:extLst>
              <a:ext uri="{FF2B5EF4-FFF2-40B4-BE49-F238E27FC236}">
                <a16:creationId xmlns:a16="http://schemas.microsoft.com/office/drawing/2014/main" id="{28813D48-C148-422A-AFF0-1741A4019760}"/>
              </a:ext>
            </a:extLst>
          </p:cNvPr>
          <p:cNvSpPr txBox="1"/>
          <p:nvPr/>
        </p:nvSpPr>
        <p:spPr>
          <a:xfrm>
            <a:off x="4145384" y="1721716"/>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2</a:t>
            </a:r>
          </a:p>
        </p:txBody>
      </p:sp>
      <p:sp>
        <p:nvSpPr>
          <p:cNvPr id="14" name="textruta 13">
            <a:extLst>
              <a:ext uri="{FF2B5EF4-FFF2-40B4-BE49-F238E27FC236}">
                <a16:creationId xmlns:a16="http://schemas.microsoft.com/office/drawing/2014/main" id="{FA74897A-BC02-4DE0-8C2B-EBA783ADB623}"/>
              </a:ext>
            </a:extLst>
          </p:cNvPr>
          <p:cNvSpPr txBox="1"/>
          <p:nvPr/>
        </p:nvSpPr>
        <p:spPr>
          <a:xfrm>
            <a:off x="6433773" y="1789861"/>
            <a:ext cx="254788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För att makulera eller redigera en vaccination, klicka på datumet eller raden för vaccinationen. </a:t>
            </a:r>
          </a:p>
        </p:txBody>
      </p:sp>
      <p:cxnSp>
        <p:nvCxnSpPr>
          <p:cNvPr id="18" name="Rak pilkoppling 17"/>
          <p:cNvCxnSpPr/>
          <p:nvPr/>
        </p:nvCxnSpPr>
        <p:spPr>
          <a:xfrm>
            <a:off x="7051468" y="4138389"/>
            <a:ext cx="0" cy="3587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811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60393" y="2187469"/>
            <a:ext cx="8221656" cy="1950287"/>
          </a:xfrm>
          <a:prstGeom prst="rect">
            <a:avLst/>
          </a:prstGeom>
        </p:spPr>
      </p:pic>
      <p:sp>
        <p:nvSpPr>
          <p:cNvPr id="3" name="Rubrik 2">
            <a:extLst>
              <a:ext uri="{FF2B5EF4-FFF2-40B4-BE49-F238E27FC236}">
                <a16:creationId xmlns:a16="http://schemas.microsoft.com/office/drawing/2014/main" id="{1355BD82-948B-42AA-9CC4-C198D7FFB1ED}"/>
              </a:ext>
            </a:extLst>
          </p:cNvPr>
          <p:cNvSpPr>
            <a:spLocks noGrp="1"/>
          </p:cNvSpPr>
          <p:nvPr>
            <p:ph type="title"/>
          </p:nvPr>
        </p:nvSpPr>
        <p:spPr/>
        <p:txBody>
          <a:bodyPr/>
          <a:lstStyle/>
          <a:p>
            <a:r>
              <a:rPr lang="sv-SE" sz="3600" dirty="0"/>
              <a:t>Redigera vaccination (forts)</a:t>
            </a:r>
          </a:p>
        </p:txBody>
      </p:sp>
      <p:sp>
        <p:nvSpPr>
          <p:cNvPr id="4" name="Platshållare för bildnummer 3">
            <a:extLst>
              <a:ext uri="{FF2B5EF4-FFF2-40B4-BE49-F238E27FC236}">
                <a16:creationId xmlns:a16="http://schemas.microsoft.com/office/drawing/2014/main" id="{DB67502F-D423-451F-9F78-17F1827FC5A9}"/>
              </a:ext>
            </a:extLst>
          </p:cNvPr>
          <p:cNvSpPr>
            <a:spLocks noGrp="1"/>
          </p:cNvSpPr>
          <p:nvPr>
            <p:ph type="sldNum" sz="quarter" idx="4"/>
          </p:nvPr>
        </p:nvSpPr>
        <p:spPr/>
        <p:txBody>
          <a:bodyPr/>
          <a:lstStyle/>
          <a:p>
            <a:fld id="{6D8CCFDF-DFA5-484F-9FF8-7212AEA69C48}" type="slidenum">
              <a:rPr lang="sv-SE" smtClean="0"/>
              <a:pPr/>
              <a:t>29</a:t>
            </a:fld>
            <a:endParaRPr lang="sv-SE" dirty="0"/>
          </a:p>
        </p:txBody>
      </p:sp>
      <p:sp>
        <p:nvSpPr>
          <p:cNvPr id="5" name="textruta 4">
            <a:extLst>
              <a:ext uri="{FF2B5EF4-FFF2-40B4-BE49-F238E27FC236}">
                <a16:creationId xmlns:a16="http://schemas.microsoft.com/office/drawing/2014/main" id="{FA74897A-BC02-4DE0-8C2B-EBA783ADB623}"/>
              </a:ext>
            </a:extLst>
          </p:cNvPr>
          <p:cNvSpPr txBox="1"/>
          <p:nvPr/>
        </p:nvSpPr>
        <p:spPr>
          <a:xfrm>
            <a:off x="7043321" y="4101120"/>
            <a:ext cx="181730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3. Klicka på Spara</a:t>
            </a:r>
          </a:p>
        </p:txBody>
      </p:sp>
      <p:sp>
        <p:nvSpPr>
          <p:cNvPr id="7" name="Rektangel 6"/>
          <p:cNvSpPr/>
          <p:nvPr/>
        </p:nvSpPr>
        <p:spPr>
          <a:xfrm>
            <a:off x="6377235" y="3802566"/>
            <a:ext cx="225289" cy="18914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28813D48-C148-422A-AFF0-1741A4019760}"/>
              </a:ext>
            </a:extLst>
          </p:cNvPr>
          <p:cNvSpPr txBox="1"/>
          <p:nvPr/>
        </p:nvSpPr>
        <p:spPr>
          <a:xfrm>
            <a:off x="2831716" y="4049511"/>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a</a:t>
            </a:r>
          </a:p>
        </p:txBody>
      </p:sp>
      <p:sp>
        <p:nvSpPr>
          <p:cNvPr id="13" name="textruta 12">
            <a:extLst>
              <a:ext uri="{FF2B5EF4-FFF2-40B4-BE49-F238E27FC236}">
                <a16:creationId xmlns:a16="http://schemas.microsoft.com/office/drawing/2014/main" id="{28813D48-C148-422A-AFF0-1741A4019760}"/>
              </a:ext>
            </a:extLst>
          </p:cNvPr>
          <p:cNvSpPr txBox="1"/>
          <p:nvPr/>
        </p:nvSpPr>
        <p:spPr>
          <a:xfrm>
            <a:off x="3444624" y="4034804"/>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b</a:t>
            </a:r>
          </a:p>
        </p:txBody>
      </p:sp>
      <p:sp>
        <p:nvSpPr>
          <p:cNvPr id="14" name="textruta 13">
            <a:extLst>
              <a:ext uri="{FF2B5EF4-FFF2-40B4-BE49-F238E27FC236}">
                <a16:creationId xmlns:a16="http://schemas.microsoft.com/office/drawing/2014/main" id="{FA74897A-BC02-4DE0-8C2B-EBA783ADB623}"/>
              </a:ext>
            </a:extLst>
          </p:cNvPr>
          <p:cNvSpPr txBox="1"/>
          <p:nvPr/>
        </p:nvSpPr>
        <p:spPr>
          <a:xfrm>
            <a:off x="652982" y="4535364"/>
            <a:ext cx="300461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t>2. Gör önskad ändring:</a:t>
            </a:r>
            <a:endParaRPr lang="sv-SE" sz="1600" dirty="0"/>
          </a:p>
          <a:p>
            <a:pPr marL="342900" indent="-342900">
              <a:buFont typeface="+mj-lt"/>
              <a:buAutoNum type="alphaLcPeriod"/>
            </a:pPr>
            <a:r>
              <a:rPr lang="sv-SE" sz="1600" dirty="0"/>
              <a:t>Dos*</a:t>
            </a:r>
          </a:p>
          <a:p>
            <a:pPr marL="342900" indent="-342900">
              <a:buFont typeface="+mj-lt"/>
              <a:buAutoNum type="alphaLcPeriod"/>
            </a:pPr>
            <a:r>
              <a:rPr lang="sv-SE" sz="1600" dirty="0"/>
              <a:t>Dosering</a:t>
            </a:r>
          </a:p>
          <a:p>
            <a:pPr marL="342900" indent="-342900">
              <a:buFont typeface="+mj-lt"/>
              <a:buAutoNum type="alphaLcPeriod"/>
            </a:pPr>
            <a:r>
              <a:rPr lang="sv-SE" sz="1600" dirty="0"/>
              <a:t>Administration</a:t>
            </a:r>
          </a:p>
          <a:p>
            <a:pPr marL="342900" indent="-342900">
              <a:buFont typeface="+mj-lt"/>
              <a:buAutoNum type="alphaLcPeriod"/>
            </a:pPr>
            <a:r>
              <a:rPr lang="sv-SE" sz="1600" dirty="0"/>
              <a:t>Lokalisation</a:t>
            </a:r>
          </a:p>
          <a:p>
            <a:pPr marL="342900" indent="-342900">
              <a:buFont typeface="+mj-lt"/>
              <a:buAutoNum type="alphaLcPeriod"/>
            </a:pPr>
            <a:r>
              <a:rPr lang="sv-SE" sz="1600" dirty="0" err="1"/>
              <a:t>Batchnummer</a:t>
            </a:r>
            <a:endParaRPr lang="sv-SE" sz="1600" dirty="0"/>
          </a:p>
          <a:p>
            <a:pPr marL="342900" indent="-342900">
              <a:buFont typeface="+mj-lt"/>
              <a:buAutoNum type="alphaLcPeriod"/>
            </a:pPr>
            <a:r>
              <a:rPr lang="sv-SE" sz="1600" dirty="0"/>
              <a:t>Påminnelse om nästa dos</a:t>
            </a:r>
          </a:p>
        </p:txBody>
      </p:sp>
      <p:sp>
        <p:nvSpPr>
          <p:cNvPr id="15" name="textruta 14">
            <a:extLst>
              <a:ext uri="{FF2B5EF4-FFF2-40B4-BE49-F238E27FC236}">
                <a16:creationId xmlns:a16="http://schemas.microsoft.com/office/drawing/2014/main" id="{28813D48-C148-422A-AFF0-1741A4019760}"/>
              </a:ext>
            </a:extLst>
          </p:cNvPr>
          <p:cNvSpPr txBox="1"/>
          <p:nvPr/>
        </p:nvSpPr>
        <p:spPr>
          <a:xfrm>
            <a:off x="4123824" y="4034804"/>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c</a:t>
            </a:r>
          </a:p>
        </p:txBody>
      </p:sp>
      <p:sp>
        <p:nvSpPr>
          <p:cNvPr id="16" name="textruta 15">
            <a:extLst>
              <a:ext uri="{FF2B5EF4-FFF2-40B4-BE49-F238E27FC236}">
                <a16:creationId xmlns:a16="http://schemas.microsoft.com/office/drawing/2014/main" id="{28813D48-C148-422A-AFF0-1741A4019760}"/>
              </a:ext>
            </a:extLst>
          </p:cNvPr>
          <p:cNvSpPr txBox="1"/>
          <p:nvPr/>
        </p:nvSpPr>
        <p:spPr>
          <a:xfrm>
            <a:off x="4849316" y="4030227"/>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d</a:t>
            </a:r>
          </a:p>
        </p:txBody>
      </p:sp>
      <p:sp>
        <p:nvSpPr>
          <p:cNvPr id="17" name="textruta 16">
            <a:extLst>
              <a:ext uri="{FF2B5EF4-FFF2-40B4-BE49-F238E27FC236}">
                <a16:creationId xmlns:a16="http://schemas.microsoft.com/office/drawing/2014/main" id="{28813D48-C148-422A-AFF0-1741A4019760}"/>
              </a:ext>
            </a:extLst>
          </p:cNvPr>
          <p:cNvSpPr txBox="1"/>
          <p:nvPr/>
        </p:nvSpPr>
        <p:spPr>
          <a:xfrm>
            <a:off x="5670552" y="4046720"/>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e</a:t>
            </a:r>
          </a:p>
        </p:txBody>
      </p:sp>
      <p:sp>
        <p:nvSpPr>
          <p:cNvPr id="18" name="textruta 17">
            <a:extLst>
              <a:ext uri="{FF2B5EF4-FFF2-40B4-BE49-F238E27FC236}">
                <a16:creationId xmlns:a16="http://schemas.microsoft.com/office/drawing/2014/main" id="{28813D48-C148-422A-AFF0-1741A4019760}"/>
              </a:ext>
            </a:extLst>
          </p:cNvPr>
          <p:cNvSpPr txBox="1"/>
          <p:nvPr/>
        </p:nvSpPr>
        <p:spPr>
          <a:xfrm>
            <a:off x="6339567" y="4043117"/>
            <a:ext cx="3006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f</a:t>
            </a:r>
          </a:p>
        </p:txBody>
      </p:sp>
      <p:sp>
        <p:nvSpPr>
          <p:cNvPr id="19" name="textruta 18">
            <a:extLst>
              <a:ext uri="{FF2B5EF4-FFF2-40B4-BE49-F238E27FC236}">
                <a16:creationId xmlns:a16="http://schemas.microsoft.com/office/drawing/2014/main" id="{FA74897A-BC02-4DE0-8C2B-EBA783ADB623}"/>
              </a:ext>
            </a:extLst>
          </p:cNvPr>
          <p:cNvSpPr txBox="1"/>
          <p:nvPr/>
        </p:nvSpPr>
        <p:spPr>
          <a:xfrm>
            <a:off x="4758722" y="1976017"/>
            <a:ext cx="411178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t>Denna information kan inte redigeras, för att kunna ändra behöver vaccinationen makuleras och registreras på nytt:</a:t>
            </a:r>
          </a:p>
          <a:p>
            <a:pPr marL="342900" indent="-342900">
              <a:buFont typeface="+mj-lt"/>
              <a:buAutoNum type="arabicPeriod"/>
            </a:pPr>
            <a:r>
              <a:rPr lang="sv-SE" sz="1200" dirty="0"/>
              <a:t>Vaccin</a:t>
            </a:r>
          </a:p>
          <a:p>
            <a:pPr marL="342900" indent="-342900">
              <a:buFont typeface="+mj-lt"/>
              <a:buAutoNum type="arabicPeriod"/>
            </a:pPr>
            <a:r>
              <a:rPr lang="sv-SE" sz="1200" dirty="0"/>
              <a:t>Vaccinationsdatum</a:t>
            </a:r>
          </a:p>
          <a:p>
            <a:pPr marL="342900" indent="-342900">
              <a:buFont typeface="+mj-lt"/>
              <a:buAutoNum type="arabicPeriod"/>
            </a:pPr>
            <a:r>
              <a:rPr lang="sv-SE" sz="1200" dirty="0"/>
              <a:t>Vaccinatör</a:t>
            </a:r>
          </a:p>
          <a:p>
            <a:pPr marL="342900" indent="-342900">
              <a:buFont typeface="+mj-lt"/>
              <a:buAutoNum type="arabicPeriod"/>
            </a:pPr>
            <a:r>
              <a:rPr lang="sv-SE" sz="1200" dirty="0" err="1"/>
              <a:t>Ordinatör</a:t>
            </a:r>
            <a:endParaRPr lang="sv-SE" sz="1200" dirty="0"/>
          </a:p>
          <a:p>
            <a:pPr marL="342900" indent="-342900">
              <a:buFont typeface="+mj-lt"/>
              <a:buAutoNum type="arabicPeriod"/>
            </a:pPr>
            <a:r>
              <a:rPr lang="sv-SE" sz="1200" dirty="0"/>
              <a:t>Enhet</a:t>
            </a:r>
          </a:p>
        </p:txBody>
      </p:sp>
      <p:sp>
        <p:nvSpPr>
          <p:cNvPr id="20" name="Rektangel 19"/>
          <p:cNvSpPr/>
          <p:nvPr/>
        </p:nvSpPr>
        <p:spPr>
          <a:xfrm>
            <a:off x="7706162" y="3805698"/>
            <a:ext cx="456936" cy="2245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FA74897A-BC02-4DE0-8C2B-EBA783ADB623}"/>
              </a:ext>
            </a:extLst>
          </p:cNvPr>
          <p:cNvSpPr txBox="1"/>
          <p:nvPr/>
        </p:nvSpPr>
        <p:spPr>
          <a:xfrm>
            <a:off x="3809995" y="5335583"/>
            <a:ext cx="300461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t>* För Covid-19-vaccination ska inte dos redigeras utan vaccinationen behöver makuleras och registreras om. Detta för att det inte ska bli fel i anteckningen som automatiskt skapas i Cosmic. </a:t>
            </a:r>
          </a:p>
        </p:txBody>
      </p:sp>
    </p:spTree>
    <p:extLst>
      <p:ext uri="{BB962C8B-B14F-4D97-AF65-F5344CB8AC3E}">
        <p14:creationId xmlns:p14="http://schemas.microsoft.com/office/powerpoint/2010/main" val="421380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20039" y="2125016"/>
            <a:ext cx="8024849" cy="4086489"/>
          </a:xfrm>
        </p:spPr>
        <p:txBody>
          <a:bodyPr>
            <a:normAutofit fontScale="70000" lnSpcReduction="20000"/>
          </a:bodyPr>
          <a:lstStyle/>
          <a:p>
            <a:pPr marL="547688" indent="-457200">
              <a:buFont typeface="+mj-lt"/>
              <a:buAutoNum type="arabicPeriod"/>
            </a:pPr>
            <a:r>
              <a:rPr lang="sv-SE" dirty="0"/>
              <a:t>Allmän info om MittVaccin Journal</a:t>
            </a:r>
          </a:p>
          <a:p>
            <a:pPr marL="547688" indent="-457200">
              <a:buFont typeface="+mj-lt"/>
              <a:buAutoNum type="arabicPeriod"/>
            </a:pPr>
            <a:r>
              <a:rPr lang="sv-SE" dirty="0"/>
              <a:t>Söka och lägga till kund</a:t>
            </a:r>
          </a:p>
          <a:p>
            <a:pPr marL="547688" indent="-457200">
              <a:buFont typeface="+mj-lt"/>
              <a:buAutoNum type="arabicPeriod"/>
            </a:pPr>
            <a:r>
              <a:rPr lang="sv-SE" dirty="0"/>
              <a:t>Flik Kunder – </a:t>
            </a:r>
            <a:r>
              <a:rPr lang="sv-SE"/>
              <a:t>vald kund</a:t>
            </a:r>
            <a:endParaRPr lang="sv-SE" dirty="0"/>
          </a:p>
          <a:p>
            <a:pPr marL="547688" indent="-457200">
              <a:buFont typeface="+mj-lt"/>
              <a:buAutoNum type="arabicPeriod"/>
            </a:pPr>
            <a:r>
              <a:rPr lang="sv-SE" dirty="0"/>
              <a:t>Fylla i hälsodeklaration utan att samtidigt ordinera eller vaccinera </a:t>
            </a:r>
          </a:p>
          <a:p>
            <a:pPr marL="547688" indent="-457200">
              <a:buFont typeface="+mj-lt"/>
              <a:buAutoNum type="arabicPeriod"/>
            </a:pPr>
            <a:r>
              <a:rPr lang="sv-SE" dirty="0"/>
              <a:t>Registrera/ta bort kundgrupp</a:t>
            </a:r>
          </a:p>
          <a:p>
            <a:pPr marL="547688" indent="-457200">
              <a:buFont typeface="+mj-lt"/>
              <a:buAutoNum type="arabicPeriod"/>
            </a:pPr>
            <a:r>
              <a:rPr lang="sv-SE" dirty="0"/>
              <a:t>Ordinera ett vaccin</a:t>
            </a:r>
          </a:p>
          <a:p>
            <a:pPr marL="547688" indent="-457200">
              <a:buFont typeface="+mj-lt"/>
              <a:buAutoNum type="arabicPeriod"/>
            </a:pPr>
            <a:r>
              <a:rPr lang="sv-SE" dirty="0"/>
              <a:t>Ordinera och vaccinera med ett vaccin</a:t>
            </a:r>
          </a:p>
          <a:p>
            <a:pPr marL="547688" indent="-457200">
              <a:buFont typeface="+mj-lt"/>
              <a:buAutoNum type="arabicPeriod"/>
            </a:pPr>
            <a:r>
              <a:rPr lang="sv-SE" dirty="0"/>
              <a:t>Ordinera flera vaccin</a:t>
            </a:r>
          </a:p>
          <a:p>
            <a:pPr marL="547688" indent="-457200">
              <a:buFont typeface="+mj-lt"/>
              <a:buAutoNum type="arabicPeriod"/>
            </a:pPr>
            <a:r>
              <a:rPr lang="sv-SE" dirty="0"/>
              <a:t>Ordinera och vaccinera samtidigt med flera olika vaccin</a:t>
            </a:r>
          </a:p>
          <a:p>
            <a:pPr marL="547688" indent="-457200">
              <a:buFont typeface="+mj-lt"/>
              <a:buAutoNum type="arabicPeriod"/>
            </a:pPr>
            <a:r>
              <a:rPr lang="sv-SE" dirty="0"/>
              <a:t>Vaccinera utifrån befintlig ordination</a:t>
            </a:r>
          </a:p>
          <a:p>
            <a:pPr marL="547688" indent="-457200">
              <a:buFont typeface="+mj-lt"/>
              <a:buAutoNum type="arabicPeriod"/>
            </a:pPr>
            <a:r>
              <a:rPr lang="sv-SE" dirty="0"/>
              <a:t>Signera ordination som registrerats av annan användare utifrån muntlig ordination</a:t>
            </a:r>
          </a:p>
          <a:p>
            <a:pPr marL="547688" indent="-457200">
              <a:buFont typeface="+mj-lt"/>
              <a:buAutoNum type="arabicPeriod"/>
            </a:pPr>
            <a:r>
              <a:rPr lang="sv-SE" dirty="0"/>
              <a:t>Översikt tidboken – allmän information</a:t>
            </a:r>
          </a:p>
          <a:p>
            <a:pPr marL="547688" indent="-457200">
              <a:buFont typeface="+mj-lt"/>
              <a:buAutoNum type="arabicPeriod"/>
            </a:pPr>
            <a:r>
              <a:rPr lang="sv-SE" dirty="0"/>
              <a:t>Boka besök från </a:t>
            </a:r>
            <a:r>
              <a:rPr lang="sv-SE" dirty="0" err="1"/>
              <a:t>kundvyn</a:t>
            </a:r>
            <a:endParaRPr lang="sv-SE" dirty="0"/>
          </a:p>
          <a:p>
            <a:pPr marL="547688" indent="-457200">
              <a:buFont typeface="+mj-lt"/>
              <a:buAutoNum type="arabicPeriod"/>
            </a:pPr>
            <a:r>
              <a:rPr lang="sv-SE" dirty="0"/>
              <a:t>Boka besök från bokningsvyn</a:t>
            </a:r>
          </a:p>
          <a:p>
            <a:pPr marL="547688" indent="-457200">
              <a:buFont typeface="+mj-lt"/>
              <a:buAutoNum type="arabicPeriod"/>
            </a:pPr>
            <a:r>
              <a:rPr lang="sv-SE" dirty="0"/>
              <a:t>Av- och omboka besök</a:t>
            </a:r>
          </a:p>
          <a:p>
            <a:pPr marL="547688" indent="-457200">
              <a:buFont typeface="+mj-lt"/>
              <a:buAutoNum type="arabicPeriod"/>
            </a:pPr>
            <a:r>
              <a:rPr lang="sv-SE" dirty="0"/>
              <a:t>Onlinebokning</a:t>
            </a:r>
          </a:p>
        </p:txBody>
      </p:sp>
      <p:sp>
        <p:nvSpPr>
          <p:cNvPr id="3" name="Rubrik 2"/>
          <p:cNvSpPr>
            <a:spLocks noGrp="1"/>
          </p:cNvSpPr>
          <p:nvPr>
            <p:ph type="title"/>
          </p:nvPr>
        </p:nvSpPr>
        <p:spPr>
          <a:noFill/>
        </p:spPr>
        <p:txBody>
          <a:bodyPr vert="horz" lIns="180000" tIns="45720" rIns="91440" bIns="45720" rtlCol="0" anchor="ctr" anchorCtr="0">
            <a:noAutofit/>
          </a:bodyPr>
          <a:lstStyle/>
          <a:p>
            <a:r>
              <a:rPr lang="sv-SE" sz="3600" dirty="0"/>
              <a:t>Innehåll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Tree>
    <p:extLst>
      <p:ext uri="{BB962C8B-B14F-4D97-AF65-F5344CB8AC3E}">
        <p14:creationId xmlns:p14="http://schemas.microsoft.com/office/powerpoint/2010/main" val="2320450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2"/>
          <a:stretch>
            <a:fillRect/>
          </a:stretch>
        </p:blipFill>
        <p:spPr>
          <a:xfrm>
            <a:off x="297996" y="1899258"/>
            <a:ext cx="5260861" cy="4819514"/>
          </a:xfrm>
          <a:prstGeom prst="rect">
            <a:avLst/>
          </a:prstGeom>
        </p:spPr>
      </p:pic>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Historik på vaccinationer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
        <p:nvSpPr>
          <p:cNvPr id="7" name="Rektangel 6"/>
          <p:cNvSpPr/>
          <p:nvPr/>
        </p:nvSpPr>
        <p:spPr>
          <a:xfrm>
            <a:off x="1854542" y="3239856"/>
            <a:ext cx="384971" cy="18914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501101" y="3792215"/>
            <a:ext cx="195634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När du klickar på knappen </a:t>
            </a:r>
            <a:r>
              <a:rPr lang="sv-SE" sz="1600" i="1" dirty="0"/>
              <a:t>Historik</a:t>
            </a:r>
            <a:r>
              <a:rPr lang="sv-SE" sz="1600" dirty="0"/>
              <a:t>, öppnas ett fönster</a:t>
            </a:r>
          </a:p>
        </p:txBody>
      </p:sp>
      <p:pic>
        <p:nvPicPr>
          <p:cNvPr id="14" name="Bildobjekt 13"/>
          <p:cNvPicPr>
            <a:picLocks noChangeAspect="1"/>
          </p:cNvPicPr>
          <p:nvPr/>
        </p:nvPicPr>
        <p:blipFill>
          <a:blip r:embed="rId3"/>
          <a:stretch>
            <a:fillRect/>
          </a:stretch>
        </p:blipFill>
        <p:spPr>
          <a:xfrm>
            <a:off x="3166319" y="1862782"/>
            <a:ext cx="5072854" cy="4689861"/>
          </a:xfrm>
          <a:prstGeom prst="rect">
            <a:avLst/>
          </a:prstGeom>
        </p:spPr>
      </p:pic>
      <p:cxnSp>
        <p:nvCxnSpPr>
          <p:cNvPr id="12" name="Rak pilkoppling 11"/>
          <p:cNvCxnSpPr>
            <a:stCxn id="7" idx="3"/>
          </p:cNvCxnSpPr>
          <p:nvPr/>
        </p:nvCxnSpPr>
        <p:spPr>
          <a:xfrm flipV="1">
            <a:off x="2239513" y="2963636"/>
            <a:ext cx="1050950" cy="370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ruta 15"/>
          <p:cNvSpPr txBox="1"/>
          <p:nvPr/>
        </p:nvSpPr>
        <p:spPr>
          <a:xfrm>
            <a:off x="6772267" y="2754743"/>
            <a:ext cx="2118625"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28600" indent="-228600">
              <a:buAutoNum type="arabicPeriod"/>
            </a:pPr>
            <a:r>
              <a:rPr lang="sv-SE" sz="1400" dirty="0"/>
              <a:t>Vaccinationer strukturerade på vaccin och dos.</a:t>
            </a:r>
          </a:p>
          <a:p>
            <a:pPr marL="228600" indent="-228600">
              <a:buAutoNum type="arabicPeriod"/>
            </a:pPr>
            <a:r>
              <a:rPr lang="sv-SE" sz="1400" dirty="0"/>
              <a:t>Ordinationer som ännu inte givits</a:t>
            </a:r>
          </a:p>
          <a:p>
            <a:pPr marL="228600" indent="-228600">
              <a:buAutoNum type="arabicPeriod"/>
            </a:pPr>
            <a:r>
              <a:rPr lang="sv-SE" sz="1400" dirty="0"/>
              <a:t>Vacciner som är ordinerade</a:t>
            </a:r>
          </a:p>
          <a:p>
            <a:pPr marL="228600" indent="-228600">
              <a:buAutoNum type="arabicPeriod"/>
            </a:pPr>
            <a:r>
              <a:rPr lang="sv-SE" sz="1400" dirty="0"/>
              <a:t>Givna vaccinationer sorterade på datum</a:t>
            </a:r>
          </a:p>
          <a:p>
            <a:pPr marL="228600" indent="-228600">
              <a:buAutoNum type="arabicPeriod"/>
            </a:pPr>
            <a:r>
              <a:rPr lang="sv-SE" sz="1400" dirty="0"/>
              <a:t>Resmål, kopplade till resevaccinationer</a:t>
            </a:r>
          </a:p>
          <a:p>
            <a:pPr marL="228600" indent="-228600">
              <a:buAutoNum type="arabicPeriod"/>
            </a:pPr>
            <a:r>
              <a:rPr lang="sv-SE" sz="1400" dirty="0"/>
              <a:t>Givna vaccinationer sorterade på vaccinations-id</a:t>
            </a:r>
          </a:p>
        </p:txBody>
      </p:sp>
      <p:sp>
        <p:nvSpPr>
          <p:cNvPr id="17" name="textruta 16"/>
          <p:cNvSpPr txBox="1"/>
          <p:nvPr/>
        </p:nvSpPr>
        <p:spPr>
          <a:xfrm>
            <a:off x="2987323" y="209633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18" name="textruta 17"/>
          <p:cNvSpPr txBox="1"/>
          <p:nvPr/>
        </p:nvSpPr>
        <p:spPr>
          <a:xfrm>
            <a:off x="2994339" y="3055190"/>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9" name="textruta 18"/>
          <p:cNvSpPr txBox="1"/>
          <p:nvPr/>
        </p:nvSpPr>
        <p:spPr>
          <a:xfrm>
            <a:off x="3002503" y="3758151"/>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20" name="textruta 19"/>
          <p:cNvSpPr txBox="1"/>
          <p:nvPr/>
        </p:nvSpPr>
        <p:spPr>
          <a:xfrm>
            <a:off x="2986175" y="436234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
        <p:nvSpPr>
          <p:cNvPr id="21" name="textruta 20"/>
          <p:cNvSpPr txBox="1"/>
          <p:nvPr/>
        </p:nvSpPr>
        <p:spPr>
          <a:xfrm>
            <a:off x="2990928" y="517233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sp>
        <p:nvSpPr>
          <p:cNvPr id="22" name="textruta 21"/>
          <p:cNvSpPr txBox="1"/>
          <p:nvPr/>
        </p:nvSpPr>
        <p:spPr>
          <a:xfrm>
            <a:off x="2984071" y="5677821"/>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6</a:t>
            </a:r>
          </a:p>
        </p:txBody>
      </p:sp>
    </p:spTree>
    <p:extLst>
      <p:ext uri="{BB962C8B-B14F-4D97-AF65-F5344CB8AC3E}">
        <p14:creationId xmlns:p14="http://schemas.microsoft.com/office/powerpoint/2010/main" val="123706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Senaste hälsodeklarationen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31</a:t>
            </a:fld>
            <a:endParaRPr lang="sv-SE" dirty="0"/>
          </a:p>
        </p:txBody>
      </p:sp>
      <p:pic>
        <p:nvPicPr>
          <p:cNvPr id="6" name="Bildobjekt 5">
            <a:extLst>
              <a:ext uri="{FF2B5EF4-FFF2-40B4-BE49-F238E27FC236}">
                <a16:creationId xmlns:a16="http://schemas.microsoft.com/office/drawing/2014/main" id="{F32BC17F-8F54-467A-BE7B-82B2ACA2808E}"/>
              </a:ext>
            </a:extLst>
          </p:cNvPr>
          <p:cNvPicPr>
            <a:picLocks noChangeAspect="1"/>
          </p:cNvPicPr>
          <p:nvPr/>
        </p:nvPicPr>
        <p:blipFill>
          <a:blip r:embed="rId2"/>
          <a:stretch>
            <a:fillRect/>
          </a:stretch>
        </p:blipFill>
        <p:spPr>
          <a:xfrm>
            <a:off x="1646670" y="2094107"/>
            <a:ext cx="6462320" cy="4572396"/>
          </a:xfrm>
          <a:prstGeom prst="rect">
            <a:avLst/>
          </a:prstGeom>
        </p:spPr>
      </p:pic>
      <p:sp>
        <p:nvSpPr>
          <p:cNvPr id="7" name="textruta 6"/>
          <p:cNvSpPr txBox="1"/>
          <p:nvPr/>
        </p:nvSpPr>
        <p:spPr>
          <a:xfrm>
            <a:off x="472319" y="4579595"/>
            <a:ext cx="2484890" cy="156966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När du klickar på knappen </a:t>
            </a:r>
            <a:r>
              <a:rPr lang="sv-SE" sz="1600" i="1" dirty="0"/>
              <a:t>Hälsodeklaration</a:t>
            </a:r>
            <a:r>
              <a:rPr lang="sv-SE" sz="1600" dirty="0"/>
              <a:t>, öppnas ett fönster där den senaste hälsodeklarationen visas.</a:t>
            </a:r>
          </a:p>
        </p:txBody>
      </p:sp>
      <p:sp>
        <p:nvSpPr>
          <p:cNvPr id="8" name="Rektangel med rundade hörn 17">
            <a:extLst>
              <a:ext uri="{FF2B5EF4-FFF2-40B4-BE49-F238E27FC236}">
                <a16:creationId xmlns:a16="http://schemas.microsoft.com/office/drawing/2014/main" id="{17E59A90-13F0-4111-8AFB-0BD10260EF98}"/>
              </a:ext>
            </a:extLst>
          </p:cNvPr>
          <p:cNvSpPr/>
          <p:nvPr/>
        </p:nvSpPr>
        <p:spPr>
          <a:xfrm>
            <a:off x="3227493" y="3247687"/>
            <a:ext cx="585750" cy="17158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3074" name="Bildobjekt 1">
            <a:extLst>
              <a:ext uri="{FF2B5EF4-FFF2-40B4-BE49-F238E27FC236}">
                <a16:creationId xmlns:a16="http://schemas.microsoft.com/office/drawing/2014/main" id="{AB5DB428-7281-48AF-9E7F-A68265F05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464" y="1855132"/>
            <a:ext cx="4120019" cy="252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ak pilkoppling 9">
            <a:extLst>
              <a:ext uri="{FF2B5EF4-FFF2-40B4-BE49-F238E27FC236}">
                <a16:creationId xmlns:a16="http://schemas.microsoft.com/office/drawing/2014/main" id="{6C603511-B3CF-4F8C-8B81-F15AFDAD6F8A}"/>
              </a:ext>
            </a:extLst>
          </p:cNvPr>
          <p:cNvCxnSpPr/>
          <p:nvPr/>
        </p:nvCxnSpPr>
        <p:spPr>
          <a:xfrm flipV="1">
            <a:off x="3847378" y="2942804"/>
            <a:ext cx="1050950" cy="370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478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Vyn Visa historik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pic>
        <p:nvPicPr>
          <p:cNvPr id="1026"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764" y="1652303"/>
            <a:ext cx="5959285" cy="501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p:cNvSpPr txBox="1"/>
          <p:nvPr/>
        </p:nvSpPr>
        <p:spPr>
          <a:xfrm>
            <a:off x="312341" y="1976036"/>
            <a:ext cx="2118625"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Vänstermenyns </a:t>
            </a:r>
            <a:r>
              <a:rPr lang="sv-SE" sz="1400" i="1" dirty="0"/>
              <a:t>Visa historik </a:t>
            </a:r>
            <a:r>
              <a:rPr lang="sv-SE" sz="1400" dirty="0"/>
              <a:t>innehåller samma information som knappen </a:t>
            </a:r>
            <a:r>
              <a:rPr lang="sv-SE" sz="1400" i="1" dirty="0"/>
              <a:t>Historik*,</a:t>
            </a:r>
            <a:r>
              <a:rPr lang="sv-SE" sz="1400" dirty="0"/>
              <a:t> plus en lista med kundens senaste ifyllda hälsodeklarationer </a:t>
            </a:r>
          </a:p>
          <a:p>
            <a:r>
              <a:rPr lang="sv-SE" sz="1400" dirty="0"/>
              <a:t>per typ/definition.</a:t>
            </a:r>
          </a:p>
          <a:p>
            <a:endParaRPr lang="sv-SE" sz="1400" dirty="0"/>
          </a:p>
          <a:p>
            <a:r>
              <a:rPr lang="sv-SE" sz="1200" dirty="0"/>
              <a:t>*Se tidigare bild om ”Visa kund - Historik på vaccinationer”</a:t>
            </a:r>
            <a:endParaRPr lang="sv-SE" sz="1200" b="1" dirty="0"/>
          </a:p>
        </p:txBody>
      </p:sp>
      <p:sp>
        <p:nvSpPr>
          <p:cNvPr id="13" name="Rektangel 12"/>
          <p:cNvSpPr/>
          <p:nvPr/>
        </p:nvSpPr>
        <p:spPr>
          <a:xfrm>
            <a:off x="2630149" y="2678069"/>
            <a:ext cx="872330" cy="15664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textruta 13"/>
          <p:cNvSpPr txBox="1"/>
          <p:nvPr/>
        </p:nvSpPr>
        <p:spPr>
          <a:xfrm>
            <a:off x="312342" y="4677316"/>
            <a:ext cx="2118625"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Om man hämtar information från andra vårdgivare via knappen </a:t>
            </a:r>
            <a:r>
              <a:rPr lang="sv-SE" sz="1400" i="1" dirty="0"/>
              <a:t>Sam. Journalföring </a:t>
            </a:r>
            <a:r>
              <a:rPr lang="sv-SE" sz="1400" dirty="0"/>
              <a:t>så är det i vyn </a:t>
            </a:r>
            <a:r>
              <a:rPr lang="sv-SE" sz="1400" i="1" dirty="0"/>
              <a:t>Visa historik </a:t>
            </a:r>
            <a:r>
              <a:rPr lang="sv-SE" sz="1400" dirty="0"/>
              <a:t>som denna visas. </a:t>
            </a:r>
          </a:p>
        </p:txBody>
      </p:sp>
      <p:sp>
        <p:nvSpPr>
          <p:cNvPr id="16" name="Rektangel 15"/>
          <p:cNvSpPr/>
          <p:nvPr/>
        </p:nvSpPr>
        <p:spPr>
          <a:xfrm>
            <a:off x="3594276" y="2678069"/>
            <a:ext cx="4806774" cy="8080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851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Anteckningar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grpSp>
        <p:nvGrpSpPr>
          <p:cNvPr id="7" name="Grupp 6"/>
          <p:cNvGrpSpPr/>
          <p:nvPr/>
        </p:nvGrpSpPr>
        <p:grpSpPr>
          <a:xfrm>
            <a:off x="2847975" y="2154049"/>
            <a:ext cx="6053174" cy="4147329"/>
            <a:chOff x="35043" y="270311"/>
            <a:chExt cx="8731854" cy="5930464"/>
          </a:xfrm>
        </p:grpSpPr>
        <p:pic>
          <p:nvPicPr>
            <p:cNvPr id="8" name="Bildobjekt 7"/>
            <p:cNvPicPr>
              <a:picLocks noChangeAspect="1"/>
            </p:cNvPicPr>
            <p:nvPr/>
          </p:nvPicPr>
          <p:blipFill>
            <a:blip r:embed="rId3"/>
            <a:stretch>
              <a:fillRect/>
            </a:stretch>
          </p:blipFill>
          <p:spPr>
            <a:xfrm>
              <a:off x="35043" y="270311"/>
              <a:ext cx="8731854" cy="5930464"/>
            </a:xfrm>
            <a:prstGeom prst="rect">
              <a:avLst/>
            </a:prstGeom>
          </p:spPr>
        </p:pic>
        <p:pic>
          <p:nvPicPr>
            <p:cNvPr id="9" name="Bildobjekt 8"/>
            <p:cNvPicPr>
              <a:picLocks noChangeAspect="1"/>
            </p:cNvPicPr>
            <p:nvPr/>
          </p:nvPicPr>
          <p:blipFill>
            <a:blip r:embed="rId4"/>
            <a:stretch>
              <a:fillRect/>
            </a:stretch>
          </p:blipFill>
          <p:spPr>
            <a:xfrm>
              <a:off x="4162424" y="2682289"/>
              <a:ext cx="1211791" cy="380850"/>
            </a:xfrm>
            <a:prstGeom prst="rect">
              <a:avLst/>
            </a:prstGeom>
          </p:spPr>
        </p:pic>
      </p:grpSp>
      <p:sp>
        <p:nvSpPr>
          <p:cNvPr id="6" name="textruta 5"/>
          <p:cNvSpPr txBox="1"/>
          <p:nvPr/>
        </p:nvSpPr>
        <p:spPr>
          <a:xfrm>
            <a:off x="193369" y="1920771"/>
            <a:ext cx="2911720" cy="41857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 När du klickar på knappen </a:t>
            </a:r>
            <a:r>
              <a:rPr lang="sv-SE" sz="1400" i="1" dirty="0"/>
              <a:t>Anteckningar</a:t>
            </a:r>
            <a:r>
              <a:rPr lang="sv-SE" sz="1400" dirty="0"/>
              <a:t>, öppnas ett fönster där du kan lägga till kommentar och läsa tidigare kommentarer.</a:t>
            </a:r>
          </a:p>
          <a:p>
            <a:endParaRPr lang="sv-SE" sz="1400" dirty="0"/>
          </a:p>
          <a:p>
            <a:r>
              <a:rPr lang="sv-SE" sz="1400" dirty="0"/>
              <a:t>2. Du kan även lägga till Kommentar och läsa tidigare kommentarer under rubriken </a:t>
            </a:r>
            <a:r>
              <a:rPr lang="sv-SE" sz="1400" i="1" dirty="0"/>
              <a:t>Kommentarer</a:t>
            </a:r>
            <a:r>
              <a:rPr lang="sv-SE" sz="1400" dirty="0"/>
              <a:t>.</a:t>
            </a:r>
          </a:p>
          <a:p>
            <a:endParaRPr lang="sv-SE" sz="1400" dirty="0"/>
          </a:p>
          <a:p>
            <a:r>
              <a:rPr lang="sv-SE" sz="1400" dirty="0"/>
              <a:t>3. Kommentarer kan skrivas i fritext och skapas även automatiskt vid vissa åtgärder, ex ändringar i vaccinationer. Skrivna kommentarer kan inte tas bort/makuleras. </a:t>
            </a:r>
          </a:p>
          <a:p>
            <a:endParaRPr lang="sv-SE" sz="1400" dirty="0"/>
          </a:p>
          <a:p>
            <a:r>
              <a:rPr lang="sv-SE" sz="1400" dirty="0"/>
              <a:t>4. Kommentarerna i listan kan skrivas ut. </a:t>
            </a:r>
          </a:p>
        </p:txBody>
      </p:sp>
      <p:sp>
        <p:nvSpPr>
          <p:cNvPr id="10" name="Rektangel 9"/>
          <p:cNvSpPr/>
          <p:nvPr/>
        </p:nvSpPr>
        <p:spPr>
          <a:xfrm>
            <a:off x="4124325" y="3840808"/>
            <a:ext cx="590550" cy="26633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p:nvPr/>
        </p:nvSpPr>
        <p:spPr>
          <a:xfrm>
            <a:off x="4044821" y="5838459"/>
            <a:ext cx="590550" cy="26633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p:cNvSpPr/>
          <p:nvPr/>
        </p:nvSpPr>
        <p:spPr>
          <a:xfrm>
            <a:off x="5217200" y="3860039"/>
            <a:ext cx="356628" cy="1894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5"/>
          <a:stretch>
            <a:fillRect/>
          </a:stretch>
        </p:blipFill>
        <p:spPr>
          <a:xfrm>
            <a:off x="5143072" y="2363102"/>
            <a:ext cx="3530868" cy="3938276"/>
          </a:xfrm>
          <a:prstGeom prst="rect">
            <a:avLst/>
          </a:prstGeom>
        </p:spPr>
      </p:pic>
      <p:sp>
        <p:nvSpPr>
          <p:cNvPr id="15" name="textruta 14"/>
          <p:cNvSpPr txBox="1"/>
          <p:nvPr/>
        </p:nvSpPr>
        <p:spPr>
          <a:xfrm>
            <a:off x="3731538" y="373781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16" name="textruta 15"/>
          <p:cNvSpPr txBox="1"/>
          <p:nvPr/>
        </p:nvSpPr>
        <p:spPr>
          <a:xfrm>
            <a:off x="3661960" y="578696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7" name="textruta 16"/>
          <p:cNvSpPr txBox="1"/>
          <p:nvPr/>
        </p:nvSpPr>
        <p:spPr>
          <a:xfrm>
            <a:off x="7504546" y="2903716"/>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18" name="Rektangel med rundade hörn 17"/>
          <p:cNvSpPr/>
          <p:nvPr/>
        </p:nvSpPr>
        <p:spPr>
          <a:xfrm>
            <a:off x="5276757" y="3918564"/>
            <a:ext cx="483087" cy="20905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5" name="Rak pilkoppling 4"/>
          <p:cNvCxnSpPr/>
          <p:nvPr/>
        </p:nvCxnSpPr>
        <p:spPr>
          <a:xfrm flipV="1">
            <a:off x="4635371" y="3597042"/>
            <a:ext cx="700943" cy="321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ruta 19"/>
          <p:cNvSpPr txBox="1"/>
          <p:nvPr/>
        </p:nvSpPr>
        <p:spPr>
          <a:xfrm>
            <a:off x="6002025" y="381820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Tree>
    <p:extLst>
      <p:ext uri="{BB962C8B-B14F-4D97-AF65-F5344CB8AC3E}">
        <p14:creationId xmlns:p14="http://schemas.microsoft.com/office/powerpoint/2010/main" val="372788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Kundgrupper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34</a:t>
            </a:fld>
            <a:endParaRPr lang="sv-SE" dirty="0"/>
          </a:p>
        </p:txBody>
      </p:sp>
      <p:pic>
        <p:nvPicPr>
          <p:cNvPr id="5" name="Bildobjekt 4"/>
          <p:cNvPicPr>
            <a:picLocks noChangeAspect="1"/>
          </p:cNvPicPr>
          <p:nvPr/>
        </p:nvPicPr>
        <p:blipFill>
          <a:blip r:embed="rId2"/>
          <a:stretch>
            <a:fillRect/>
          </a:stretch>
        </p:blipFill>
        <p:spPr>
          <a:xfrm>
            <a:off x="3110593" y="1518921"/>
            <a:ext cx="5371456" cy="5021381"/>
          </a:xfrm>
          <a:prstGeom prst="rect">
            <a:avLst/>
          </a:prstGeom>
        </p:spPr>
      </p:pic>
      <p:sp>
        <p:nvSpPr>
          <p:cNvPr id="6" name="textruta 5"/>
          <p:cNvSpPr txBox="1"/>
          <p:nvPr/>
        </p:nvSpPr>
        <p:spPr>
          <a:xfrm>
            <a:off x="380144" y="2231014"/>
            <a:ext cx="2493685"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De kundgrupper som registrerats visas under rubrik </a:t>
            </a:r>
            <a:r>
              <a:rPr lang="sv-SE" sz="1600" i="1" dirty="0"/>
              <a:t>Kundgrupper. </a:t>
            </a:r>
          </a:p>
          <a:p>
            <a:endParaRPr lang="sv-SE" sz="1600" i="1" dirty="0"/>
          </a:p>
          <a:p>
            <a:r>
              <a:rPr lang="sv-SE" sz="1200" dirty="0"/>
              <a:t>För hantering av kundgrupper, se avsnitt </a:t>
            </a:r>
            <a:r>
              <a:rPr lang="sv-SE" sz="1200" i="1" dirty="0"/>
              <a:t>Registrera/ta bort kundgrupp</a:t>
            </a:r>
          </a:p>
        </p:txBody>
      </p:sp>
      <p:pic>
        <p:nvPicPr>
          <p:cNvPr id="2" name="Bildobjekt 1"/>
          <p:cNvPicPr>
            <a:picLocks noChangeAspect="1"/>
          </p:cNvPicPr>
          <p:nvPr/>
        </p:nvPicPr>
        <p:blipFill>
          <a:blip r:embed="rId3"/>
          <a:stretch>
            <a:fillRect/>
          </a:stretch>
        </p:blipFill>
        <p:spPr>
          <a:xfrm>
            <a:off x="6162274" y="2883493"/>
            <a:ext cx="736547" cy="231486"/>
          </a:xfrm>
          <a:prstGeom prst="rect">
            <a:avLst/>
          </a:prstGeom>
        </p:spPr>
      </p:pic>
      <p:sp>
        <p:nvSpPr>
          <p:cNvPr id="7" name="Rektangel 6"/>
          <p:cNvSpPr/>
          <p:nvPr/>
        </p:nvSpPr>
        <p:spPr>
          <a:xfrm>
            <a:off x="6424957" y="2467420"/>
            <a:ext cx="1037200" cy="41457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94730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Bokningar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35</a:t>
            </a:fld>
            <a:endParaRPr lang="sv-SE" dirty="0"/>
          </a:p>
        </p:txBody>
      </p:sp>
      <p:pic>
        <p:nvPicPr>
          <p:cNvPr id="5" name="Bildobjekt 4"/>
          <p:cNvPicPr>
            <a:picLocks noChangeAspect="1"/>
          </p:cNvPicPr>
          <p:nvPr/>
        </p:nvPicPr>
        <p:blipFill>
          <a:blip r:embed="rId2"/>
          <a:stretch>
            <a:fillRect/>
          </a:stretch>
        </p:blipFill>
        <p:spPr>
          <a:xfrm>
            <a:off x="3697127" y="1912108"/>
            <a:ext cx="4784922" cy="4473073"/>
          </a:xfrm>
          <a:prstGeom prst="rect">
            <a:avLst/>
          </a:prstGeom>
        </p:spPr>
      </p:pic>
      <p:sp>
        <p:nvSpPr>
          <p:cNvPr id="6" name="textruta 5"/>
          <p:cNvSpPr txBox="1"/>
          <p:nvPr/>
        </p:nvSpPr>
        <p:spPr>
          <a:xfrm>
            <a:off x="380144" y="2090048"/>
            <a:ext cx="300005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Under rubrik </a:t>
            </a:r>
            <a:r>
              <a:rPr lang="sv-SE" sz="1600" i="1" dirty="0"/>
              <a:t>Bokningar </a:t>
            </a:r>
            <a:r>
              <a:rPr lang="sv-SE" sz="1600" dirty="0"/>
              <a:t>visas både genomförda och planerade besök.</a:t>
            </a:r>
          </a:p>
        </p:txBody>
      </p:sp>
      <p:pic>
        <p:nvPicPr>
          <p:cNvPr id="2" name="Bildobjekt 1"/>
          <p:cNvPicPr>
            <a:picLocks noChangeAspect="1"/>
          </p:cNvPicPr>
          <p:nvPr/>
        </p:nvPicPr>
        <p:blipFill>
          <a:blip r:embed="rId3"/>
          <a:stretch>
            <a:fillRect/>
          </a:stretch>
        </p:blipFill>
        <p:spPr>
          <a:xfrm>
            <a:off x="6415360" y="3124744"/>
            <a:ext cx="662104" cy="208090"/>
          </a:xfrm>
          <a:prstGeom prst="rect">
            <a:avLst/>
          </a:prstGeom>
        </p:spPr>
      </p:pic>
      <p:sp>
        <p:nvSpPr>
          <p:cNvPr id="7" name="Rektangel 6">
            <a:extLst>
              <a:ext uri="{FF2B5EF4-FFF2-40B4-BE49-F238E27FC236}">
                <a16:creationId xmlns:a16="http://schemas.microsoft.com/office/drawing/2014/main" id="{BF0F99EC-E97B-4C99-86E6-E4D9491DE90E}"/>
              </a:ext>
            </a:extLst>
          </p:cNvPr>
          <p:cNvSpPr/>
          <p:nvPr/>
        </p:nvSpPr>
        <p:spPr>
          <a:xfrm>
            <a:off x="4571999" y="4412952"/>
            <a:ext cx="3910049" cy="64543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81483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solidFill>
            <a:schemeClr val="bg1"/>
          </a:solidFill>
        </p:spPr>
        <p:txBody>
          <a:bodyPr vert="horz" lIns="91440" tIns="45720" rIns="91440" bIns="45720" rtlCol="0" anchor="ctr" anchorCtr="0">
            <a:noAutofit/>
          </a:bodyPr>
          <a:lstStyle/>
          <a:p>
            <a:r>
              <a:rPr lang="sv-SE" sz="3600" dirty="0"/>
              <a:t>Vy Visa kund - Sammanhållen journalföring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36</a:t>
            </a:fld>
            <a:endParaRPr lang="sv-SE" dirty="0"/>
          </a:p>
        </p:txBody>
      </p:sp>
      <p:pic>
        <p:nvPicPr>
          <p:cNvPr id="7" name="Bildobjekt 6">
            <a:extLst>
              <a:ext uri="{FF2B5EF4-FFF2-40B4-BE49-F238E27FC236}">
                <a16:creationId xmlns:a16="http://schemas.microsoft.com/office/drawing/2014/main" id="{8B6B5EF6-773A-4720-B934-D10B859B3F2C}"/>
              </a:ext>
            </a:extLst>
          </p:cNvPr>
          <p:cNvPicPr>
            <a:picLocks noChangeAspect="1"/>
          </p:cNvPicPr>
          <p:nvPr/>
        </p:nvPicPr>
        <p:blipFill>
          <a:blip r:embed="rId3"/>
          <a:stretch>
            <a:fillRect/>
          </a:stretch>
        </p:blipFill>
        <p:spPr>
          <a:xfrm>
            <a:off x="2909153" y="1889930"/>
            <a:ext cx="6234847" cy="4411448"/>
          </a:xfrm>
          <a:prstGeom prst="rect">
            <a:avLst/>
          </a:prstGeom>
        </p:spPr>
      </p:pic>
      <p:sp>
        <p:nvSpPr>
          <p:cNvPr id="6" name="textruta 5"/>
          <p:cNvSpPr txBox="1"/>
          <p:nvPr/>
        </p:nvSpPr>
        <p:spPr>
          <a:xfrm>
            <a:off x="154107" y="1969464"/>
            <a:ext cx="3000053" cy="32008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sv-SE" sz="1400" dirty="0"/>
              <a:t>Om kunden har fått vaccin, ordination eller registrerad hälsodeklaration inom någon annan vårdgivare, visas detta genom att en röd symbol med en siffra i på knappen </a:t>
            </a:r>
            <a:r>
              <a:rPr lang="sv-SE" sz="1400" i="1" dirty="0"/>
              <a:t>Sam. Journalföring.  </a:t>
            </a:r>
          </a:p>
          <a:p>
            <a:pPr marL="285750" indent="-285750">
              <a:spcBef>
                <a:spcPts val="600"/>
              </a:spcBef>
              <a:spcAft>
                <a:spcPts val="600"/>
              </a:spcAft>
              <a:buFont typeface="Arial" panose="020B0604020202020204" pitchFamily="34" charset="0"/>
              <a:buChar char="•"/>
            </a:pPr>
            <a:r>
              <a:rPr lang="sv-SE" sz="1400" dirty="0"/>
              <a:t>För att ta del av information från andra vårdgivare klicka på knappen </a:t>
            </a:r>
            <a:r>
              <a:rPr lang="sv-SE" sz="1400" i="1" dirty="0"/>
              <a:t>Sam. Journalföring</a:t>
            </a:r>
            <a:r>
              <a:rPr lang="sv-SE" sz="1400" dirty="0"/>
              <a:t>.</a:t>
            </a:r>
          </a:p>
          <a:p>
            <a:pPr marL="285750" indent="-285750">
              <a:spcBef>
                <a:spcPts val="600"/>
              </a:spcBef>
              <a:spcAft>
                <a:spcPts val="600"/>
              </a:spcAft>
              <a:buFont typeface="Arial" panose="020B0604020202020204" pitchFamily="34" charset="0"/>
              <a:buChar char="•"/>
            </a:pPr>
            <a:r>
              <a:rPr lang="sv-SE" sz="1400" dirty="0"/>
              <a:t>I </a:t>
            </a:r>
            <a:r>
              <a:rPr lang="sv-SE" sz="1400" dirty="0" err="1"/>
              <a:t>popup</a:t>
            </a:r>
            <a:r>
              <a:rPr lang="sv-SE" sz="1400" dirty="0"/>
              <a:t>-rutan som visas, anges om samtycke från kunden finns eller om nödsituation föreligger.</a:t>
            </a:r>
          </a:p>
        </p:txBody>
      </p:sp>
      <p:sp>
        <p:nvSpPr>
          <p:cNvPr id="8" name="Rektangel 7">
            <a:extLst>
              <a:ext uri="{FF2B5EF4-FFF2-40B4-BE49-F238E27FC236}">
                <a16:creationId xmlns:a16="http://schemas.microsoft.com/office/drawing/2014/main" id="{60996712-2043-4637-93EF-56B1BC45FFB2}"/>
              </a:ext>
            </a:extLst>
          </p:cNvPr>
          <p:cNvSpPr/>
          <p:nvPr/>
        </p:nvSpPr>
        <p:spPr>
          <a:xfrm>
            <a:off x="4913009" y="2944076"/>
            <a:ext cx="702542" cy="2952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100" name="Bildobjekt 1">
            <a:extLst>
              <a:ext uri="{FF2B5EF4-FFF2-40B4-BE49-F238E27FC236}">
                <a16:creationId xmlns:a16="http://schemas.microsoft.com/office/drawing/2014/main" id="{BC6DADAF-BC1C-41DE-AC27-8323CFCD6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767" y="3953410"/>
            <a:ext cx="4882126" cy="19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Rak pilkoppling 13">
            <a:extLst>
              <a:ext uri="{FF2B5EF4-FFF2-40B4-BE49-F238E27FC236}">
                <a16:creationId xmlns:a16="http://schemas.microsoft.com/office/drawing/2014/main" id="{0D66FB09-86C2-4D35-ABB6-8B0B43CEE602}"/>
              </a:ext>
            </a:extLst>
          </p:cNvPr>
          <p:cNvCxnSpPr>
            <a:cxnSpLocks/>
          </p:cNvCxnSpPr>
          <p:nvPr/>
        </p:nvCxnSpPr>
        <p:spPr>
          <a:xfrm>
            <a:off x="5639370" y="3104837"/>
            <a:ext cx="508511" cy="8485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764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5FCF531-87CE-4A7D-A24C-EF32F0F0D63C}"/>
              </a:ext>
            </a:extLst>
          </p:cNvPr>
          <p:cNvSpPr>
            <a:spLocks noGrp="1"/>
          </p:cNvSpPr>
          <p:nvPr>
            <p:ph type="title"/>
          </p:nvPr>
        </p:nvSpPr>
        <p:spPr/>
        <p:txBody>
          <a:bodyPr/>
          <a:lstStyle/>
          <a:p>
            <a:r>
              <a:rPr lang="sv-SE" sz="4000" dirty="0"/>
              <a:t>Vy Visa kund - Sammanhållen journalföring</a:t>
            </a:r>
            <a:endParaRPr lang="sv-SE" dirty="0"/>
          </a:p>
        </p:txBody>
      </p:sp>
      <p:sp>
        <p:nvSpPr>
          <p:cNvPr id="4" name="Platshållare för bildnummer 3">
            <a:extLst>
              <a:ext uri="{FF2B5EF4-FFF2-40B4-BE49-F238E27FC236}">
                <a16:creationId xmlns:a16="http://schemas.microsoft.com/office/drawing/2014/main" id="{972C908F-6B0F-4CA1-A7BD-A66874EA1072}"/>
              </a:ext>
            </a:extLst>
          </p:cNvPr>
          <p:cNvSpPr>
            <a:spLocks noGrp="1"/>
          </p:cNvSpPr>
          <p:nvPr>
            <p:ph type="sldNum" sz="quarter" idx="4"/>
          </p:nvPr>
        </p:nvSpPr>
        <p:spPr/>
        <p:txBody>
          <a:bodyPr/>
          <a:lstStyle/>
          <a:p>
            <a:fld id="{6D8CCFDF-DFA5-484F-9FF8-7212AEA69C48}" type="slidenum">
              <a:rPr lang="sv-SE" smtClean="0"/>
              <a:pPr/>
              <a:t>37</a:t>
            </a:fld>
            <a:endParaRPr lang="sv-SE" dirty="0"/>
          </a:p>
        </p:txBody>
      </p:sp>
      <p:pic>
        <p:nvPicPr>
          <p:cNvPr id="5" name="Bildobjekt 2">
            <a:extLst>
              <a:ext uri="{FF2B5EF4-FFF2-40B4-BE49-F238E27FC236}">
                <a16:creationId xmlns:a16="http://schemas.microsoft.com/office/drawing/2014/main" id="{FD6C68A3-3804-4839-846E-28D89F04AB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2426" y="1789861"/>
            <a:ext cx="5301574" cy="161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2C2E03A0-272D-4E57-93A5-1A25F1435F84}"/>
              </a:ext>
            </a:extLst>
          </p:cNvPr>
          <p:cNvSpPr txBox="1"/>
          <p:nvPr/>
        </p:nvSpPr>
        <p:spPr>
          <a:xfrm>
            <a:off x="154107" y="1898257"/>
            <a:ext cx="3628417"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sv-SE" sz="1400" dirty="0"/>
              <a:t>Därefter visas information om hämtningen. Klicka på </a:t>
            </a:r>
            <a:r>
              <a:rPr lang="sv-SE" sz="1400" i="1" dirty="0"/>
              <a:t>Gå till Historik</a:t>
            </a:r>
            <a:r>
              <a:rPr lang="sv-SE" sz="1400" dirty="0"/>
              <a:t>.</a:t>
            </a:r>
          </a:p>
          <a:p>
            <a:pPr marL="285750" indent="-285750">
              <a:spcBef>
                <a:spcPts val="600"/>
              </a:spcBef>
              <a:spcAft>
                <a:spcPts val="600"/>
              </a:spcAft>
              <a:buFont typeface="Arial" panose="020B0604020202020204" pitchFamily="34" charset="0"/>
              <a:buChar char="•"/>
            </a:pPr>
            <a:r>
              <a:rPr lang="sv-SE" sz="1400" dirty="0"/>
              <a:t>Historik-listan uppdateras med all information som inte är spärrad. </a:t>
            </a:r>
          </a:p>
        </p:txBody>
      </p:sp>
      <p:pic>
        <p:nvPicPr>
          <p:cNvPr id="13" name="Bildobjekt 12">
            <a:extLst>
              <a:ext uri="{FF2B5EF4-FFF2-40B4-BE49-F238E27FC236}">
                <a16:creationId xmlns:a16="http://schemas.microsoft.com/office/drawing/2014/main" id="{9CBDA9BB-075D-41B9-B759-FCD96E4EC900}"/>
              </a:ext>
            </a:extLst>
          </p:cNvPr>
          <p:cNvPicPr>
            <a:picLocks noChangeAspect="1"/>
          </p:cNvPicPr>
          <p:nvPr/>
        </p:nvPicPr>
        <p:blipFill>
          <a:blip r:embed="rId3"/>
          <a:stretch>
            <a:fillRect/>
          </a:stretch>
        </p:blipFill>
        <p:spPr>
          <a:xfrm>
            <a:off x="0" y="3997325"/>
            <a:ext cx="9144000" cy="2834640"/>
          </a:xfrm>
          <a:prstGeom prst="rect">
            <a:avLst/>
          </a:prstGeom>
        </p:spPr>
      </p:pic>
    </p:spTree>
    <p:extLst>
      <p:ext uri="{BB962C8B-B14F-4D97-AF65-F5344CB8AC3E}">
        <p14:creationId xmlns:p14="http://schemas.microsoft.com/office/powerpoint/2010/main" val="906960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68F17B8-9468-41A6-BD97-EFCFF13A5D55}"/>
              </a:ext>
            </a:extLst>
          </p:cNvPr>
          <p:cNvSpPr>
            <a:spLocks noGrp="1"/>
          </p:cNvSpPr>
          <p:nvPr>
            <p:ph type="title"/>
          </p:nvPr>
        </p:nvSpPr>
        <p:spPr/>
        <p:txBody>
          <a:bodyPr/>
          <a:lstStyle/>
          <a:p>
            <a:r>
              <a:rPr lang="sv-SE" dirty="0"/>
              <a:t>Vy Visa kund - Sammanhållen journalföring</a:t>
            </a:r>
          </a:p>
        </p:txBody>
      </p:sp>
      <p:sp>
        <p:nvSpPr>
          <p:cNvPr id="4" name="Platshållare för bildnummer 3">
            <a:extLst>
              <a:ext uri="{FF2B5EF4-FFF2-40B4-BE49-F238E27FC236}">
                <a16:creationId xmlns:a16="http://schemas.microsoft.com/office/drawing/2014/main" id="{39D50645-DFB7-4126-99EC-EA2D622214BF}"/>
              </a:ext>
            </a:extLst>
          </p:cNvPr>
          <p:cNvSpPr>
            <a:spLocks noGrp="1"/>
          </p:cNvSpPr>
          <p:nvPr>
            <p:ph type="sldNum" sz="quarter" idx="4"/>
          </p:nvPr>
        </p:nvSpPr>
        <p:spPr/>
        <p:txBody>
          <a:bodyPr/>
          <a:lstStyle/>
          <a:p>
            <a:fld id="{6D8CCFDF-DFA5-484F-9FF8-7212AEA69C48}" type="slidenum">
              <a:rPr lang="sv-SE" smtClean="0"/>
              <a:pPr/>
              <a:t>38</a:t>
            </a:fld>
            <a:endParaRPr lang="sv-SE" dirty="0"/>
          </a:p>
        </p:txBody>
      </p:sp>
      <p:pic>
        <p:nvPicPr>
          <p:cNvPr id="5" name="Bildobjekt 3">
            <a:extLst>
              <a:ext uri="{FF2B5EF4-FFF2-40B4-BE49-F238E27FC236}">
                <a16:creationId xmlns:a16="http://schemas.microsoft.com/office/drawing/2014/main" id="{074180B7-B174-432D-B2E8-3D843C28B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404" y="2770859"/>
            <a:ext cx="5836596" cy="231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CB6BB08A-B302-4421-92EA-94BEF63CBB52}"/>
              </a:ext>
            </a:extLst>
          </p:cNvPr>
          <p:cNvSpPr txBox="1"/>
          <p:nvPr/>
        </p:nvSpPr>
        <p:spPr>
          <a:xfrm>
            <a:off x="243914" y="3037203"/>
            <a:ext cx="3000053" cy="19697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sv-SE" sz="1400" dirty="0"/>
              <a:t>Samtycket gäller i 24 timmar för användare som är inloggade mot aktuell vårdenhet. </a:t>
            </a:r>
          </a:p>
          <a:p>
            <a:pPr marL="285750" indent="-285750">
              <a:spcBef>
                <a:spcPts val="600"/>
              </a:spcBef>
              <a:spcAft>
                <a:spcPts val="600"/>
              </a:spcAft>
              <a:buFont typeface="Arial" panose="020B0604020202020204" pitchFamily="34" charset="0"/>
              <a:buChar char="•"/>
            </a:pPr>
            <a:r>
              <a:rPr lang="sv-SE" sz="1400" dirty="0"/>
              <a:t>Om annan användare har behov av information från andra vårdgivare måste de också aktivt hämta information via knappen </a:t>
            </a:r>
            <a:r>
              <a:rPr lang="sv-SE" sz="1400" i="1" dirty="0"/>
              <a:t>Sam. Journalföring</a:t>
            </a:r>
            <a:r>
              <a:rPr lang="sv-SE" sz="1400" dirty="0"/>
              <a:t>.</a:t>
            </a:r>
          </a:p>
        </p:txBody>
      </p:sp>
    </p:spTree>
    <p:extLst>
      <p:ext uri="{BB962C8B-B14F-4D97-AF65-F5344CB8AC3E}">
        <p14:creationId xmlns:p14="http://schemas.microsoft.com/office/powerpoint/2010/main" val="494292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0B845EA-928B-4FC4-A900-05E75A618E05}"/>
              </a:ext>
            </a:extLst>
          </p:cNvPr>
          <p:cNvSpPr>
            <a:spLocks noGrp="1"/>
          </p:cNvSpPr>
          <p:nvPr>
            <p:ph type="title"/>
          </p:nvPr>
        </p:nvSpPr>
        <p:spPr/>
        <p:txBody>
          <a:bodyPr/>
          <a:lstStyle/>
          <a:p>
            <a:r>
              <a:rPr lang="sv-SE" dirty="0"/>
              <a:t>Övriga menyval</a:t>
            </a:r>
          </a:p>
        </p:txBody>
      </p:sp>
      <p:sp>
        <p:nvSpPr>
          <p:cNvPr id="4" name="Platshållare för bildnummer 3">
            <a:extLst>
              <a:ext uri="{FF2B5EF4-FFF2-40B4-BE49-F238E27FC236}">
                <a16:creationId xmlns:a16="http://schemas.microsoft.com/office/drawing/2014/main" id="{956AE8CA-0961-49ED-896E-7D5B68066486}"/>
              </a:ext>
            </a:extLst>
          </p:cNvPr>
          <p:cNvSpPr>
            <a:spLocks noGrp="1"/>
          </p:cNvSpPr>
          <p:nvPr>
            <p:ph type="sldNum" sz="quarter" idx="4"/>
          </p:nvPr>
        </p:nvSpPr>
        <p:spPr/>
        <p:txBody>
          <a:bodyPr/>
          <a:lstStyle/>
          <a:p>
            <a:fld id="{6D8CCFDF-DFA5-484F-9FF8-7212AEA69C48}" type="slidenum">
              <a:rPr lang="sv-SE" smtClean="0"/>
              <a:pPr/>
              <a:t>39</a:t>
            </a:fld>
            <a:endParaRPr lang="sv-SE" dirty="0"/>
          </a:p>
        </p:txBody>
      </p:sp>
      <p:pic>
        <p:nvPicPr>
          <p:cNvPr id="10" name="Bildobjekt 9">
            <a:extLst>
              <a:ext uri="{FF2B5EF4-FFF2-40B4-BE49-F238E27FC236}">
                <a16:creationId xmlns:a16="http://schemas.microsoft.com/office/drawing/2014/main" id="{065621DA-3645-46FC-A830-53AA8483E32B}"/>
              </a:ext>
            </a:extLst>
          </p:cNvPr>
          <p:cNvPicPr>
            <a:picLocks noChangeAspect="1"/>
          </p:cNvPicPr>
          <p:nvPr/>
        </p:nvPicPr>
        <p:blipFill>
          <a:blip r:embed="rId2"/>
          <a:stretch>
            <a:fillRect/>
          </a:stretch>
        </p:blipFill>
        <p:spPr>
          <a:xfrm>
            <a:off x="404225" y="2218786"/>
            <a:ext cx="6715087" cy="4114800"/>
          </a:xfrm>
          <a:prstGeom prst="rect">
            <a:avLst/>
          </a:prstGeom>
        </p:spPr>
      </p:pic>
      <p:sp>
        <p:nvSpPr>
          <p:cNvPr id="11" name="textruta 10">
            <a:extLst>
              <a:ext uri="{FF2B5EF4-FFF2-40B4-BE49-F238E27FC236}">
                <a16:creationId xmlns:a16="http://schemas.microsoft.com/office/drawing/2014/main" id="{47F2FEA5-1AE7-4AE8-9086-D1C065EA1EF8}"/>
              </a:ext>
            </a:extLst>
          </p:cNvPr>
          <p:cNvSpPr txBox="1"/>
          <p:nvPr/>
        </p:nvSpPr>
        <p:spPr>
          <a:xfrm>
            <a:off x="5468480" y="1152673"/>
            <a:ext cx="3521413" cy="54784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spcAft>
                <a:spcPts val="600"/>
              </a:spcAft>
              <a:buFont typeface="Arial" panose="020B0604020202020204" pitchFamily="34" charset="0"/>
              <a:buChar char="•"/>
            </a:pPr>
            <a:r>
              <a:rPr lang="sv-SE" sz="1400" dirty="0"/>
              <a:t>Tidigare vaccination – använd inte.</a:t>
            </a:r>
          </a:p>
          <a:p>
            <a:pPr marL="285750" indent="-285750">
              <a:spcBef>
                <a:spcPts val="600"/>
              </a:spcBef>
              <a:spcAft>
                <a:spcPts val="600"/>
              </a:spcAft>
              <a:buFont typeface="Arial" panose="020B0604020202020204" pitchFamily="34" charset="0"/>
              <a:buChar char="•"/>
            </a:pPr>
            <a:r>
              <a:rPr lang="sv-SE" sz="1400" dirty="0"/>
              <a:t>Skriv ut historik – utskrift av vaccinationslista.</a:t>
            </a:r>
          </a:p>
          <a:p>
            <a:pPr marL="285750" indent="-285750">
              <a:spcBef>
                <a:spcPts val="600"/>
              </a:spcBef>
              <a:spcAft>
                <a:spcPts val="600"/>
              </a:spcAft>
              <a:buFont typeface="Arial" panose="020B0604020202020204" pitchFamily="34" charset="0"/>
              <a:buChar char="•"/>
            </a:pPr>
            <a:r>
              <a:rPr lang="sv-SE" sz="1400" dirty="0"/>
              <a:t>Skriv ut journal – utskrift av vaccinationslista </a:t>
            </a:r>
            <a:r>
              <a:rPr lang="sv-SE" sz="1400" dirty="0" err="1"/>
              <a:t>inkl</a:t>
            </a:r>
            <a:r>
              <a:rPr lang="sv-SE" sz="1400" dirty="0"/>
              <a:t> hälsodeklaration.</a:t>
            </a:r>
          </a:p>
          <a:p>
            <a:pPr marL="285750" indent="-285750">
              <a:spcBef>
                <a:spcPts val="600"/>
              </a:spcBef>
              <a:spcAft>
                <a:spcPts val="600"/>
              </a:spcAft>
              <a:buFont typeface="Arial" panose="020B0604020202020204" pitchFamily="34" charset="0"/>
              <a:buChar char="•"/>
            </a:pPr>
            <a:r>
              <a:rPr lang="sv-SE" sz="1400" dirty="0"/>
              <a:t>Åtkomstlogg – använd inte.</a:t>
            </a:r>
          </a:p>
          <a:p>
            <a:pPr marL="285750" indent="-285750">
              <a:spcBef>
                <a:spcPts val="600"/>
              </a:spcBef>
              <a:spcAft>
                <a:spcPts val="600"/>
              </a:spcAft>
              <a:buFont typeface="Arial" panose="020B0604020202020204" pitchFamily="34" charset="0"/>
              <a:buChar char="•"/>
            </a:pPr>
            <a:r>
              <a:rPr lang="sv-SE" sz="1400" dirty="0"/>
              <a:t>HD (inom VG) – visar svar på olika hälsodeklarationer i en lista.</a:t>
            </a:r>
          </a:p>
          <a:p>
            <a:pPr marL="285750" indent="-285750">
              <a:spcBef>
                <a:spcPts val="600"/>
              </a:spcBef>
              <a:spcAft>
                <a:spcPts val="600"/>
              </a:spcAft>
              <a:buFont typeface="Arial" panose="020B0604020202020204" pitchFamily="34" charset="0"/>
              <a:buChar char="•"/>
            </a:pPr>
            <a:r>
              <a:rPr lang="sv-SE" sz="1400" dirty="0"/>
              <a:t>Meddelanden – samlad information av vilka SMS och e-postmeddelande som är skickade till patienten.</a:t>
            </a:r>
          </a:p>
          <a:p>
            <a:pPr marL="285750" indent="-285750">
              <a:spcBef>
                <a:spcPts val="600"/>
              </a:spcBef>
              <a:spcAft>
                <a:spcPts val="600"/>
              </a:spcAft>
              <a:buFont typeface="Arial" panose="020B0604020202020204" pitchFamily="34" charset="0"/>
              <a:buChar char="•"/>
            </a:pPr>
            <a:r>
              <a:rPr lang="sv-SE" sz="1400" dirty="0" err="1"/>
              <a:t>Svevac</a:t>
            </a:r>
            <a:r>
              <a:rPr lang="sv-SE" sz="1400" dirty="0"/>
              <a:t> Patientkort – information före 2020-12-31 som är överförd från journalsystemet </a:t>
            </a:r>
            <a:r>
              <a:rPr lang="sv-SE" sz="1400" dirty="0" err="1"/>
              <a:t>Svevac</a:t>
            </a:r>
            <a:r>
              <a:rPr lang="sv-SE" sz="1400" dirty="0"/>
              <a:t> (svenskt vaccinationsregister).</a:t>
            </a:r>
          </a:p>
          <a:p>
            <a:pPr marL="285750" indent="-285750">
              <a:spcBef>
                <a:spcPts val="600"/>
              </a:spcBef>
              <a:spcAft>
                <a:spcPts val="600"/>
              </a:spcAft>
              <a:buFont typeface="Arial" panose="020B0604020202020204" pitchFamily="34" charset="0"/>
              <a:buChar char="•"/>
            </a:pPr>
            <a:r>
              <a:rPr lang="sv-SE" sz="1400" dirty="0"/>
              <a:t>Rapporterat NVR – samlad information om vilka uppgifter som är rapporterade till Folkhälsomyndighetens nationella vaccinationsregister</a:t>
            </a:r>
          </a:p>
        </p:txBody>
      </p:sp>
      <p:sp>
        <p:nvSpPr>
          <p:cNvPr id="12" name="Rektangel 11">
            <a:extLst>
              <a:ext uri="{FF2B5EF4-FFF2-40B4-BE49-F238E27FC236}">
                <a16:creationId xmlns:a16="http://schemas.microsoft.com/office/drawing/2014/main" id="{C0ECEBFD-77A2-49B3-AAC5-C40C40FEC9C8}"/>
              </a:ext>
            </a:extLst>
          </p:cNvPr>
          <p:cNvSpPr/>
          <p:nvPr/>
        </p:nvSpPr>
        <p:spPr>
          <a:xfrm>
            <a:off x="593928" y="4083281"/>
            <a:ext cx="1176505" cy="154903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6822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Allmän info om </a:t>
            </a:r>
          </a:p>
          <a:p>
            <a:r>
              <a:rPr lang="sv-SE" dirty="0"/>
              <a:t>MittVaccin Journal</a:t>
            </a:r>
          </a:p>
        </p:txBody>
      </p:sp>
    </p:spTree>
    <p:extLst>
      <p:ext uri="{BB962C8B-B14F-4D97-AF65-F5344CB8AC3E}">
        <p14:creationId xmlns:p14="http://schemas.microsoft.com/office/powerpoint/2010/main" val="280343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0" y="2019061"/>
            <a:ext cx="9144000" cy="1763788"/>
          </a:xfrm>
        </p:spPr>
        <p:txBody>
          <a:bodyPr/>
          <a:lstStyle/>
          <a:p>
            <a:r>
              <a:rPr lang="sv-SE" dirty="0"/>
              <a:t>Fylla i hälsodeklaration utan att samtidigt ordinera eller vaccinera</a:t>
            </a:r>
          </a:p>
        </p:txBody>
      </p:sp>
    </p:spTree>
    <p:extLst>
      <p:ext uri="{BB962C8B-B14F-4D97-AF65-F5344CB8AC3E}">
        <p14:creationId xmlns:p14="http://schemas.microsoft.com/office/powerpoint/2010/main" val="3442865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90488" indent="0">
              <a:buNone/>
            </a:pPr>
            <a:r>
              <a:rPr lang="sv-SE" dirty="0"/>
              <a:t>Denna funktion används i de fall patienten själv inte kan registrera en hälsodeklarationen och den behöver registreras i förväg.</a:t>
            </a:r>
          </a:p>
          <a:p>
            <a:pPr marL="90488" indent="0">
              <a:buNone/>
            </a:pPr>
            <a:r>
              <a:rPr lang="sv-SE" dirty="0"/>
              <a:t>Exempel:</a:t>
            </a:r>
          </a:p>
          <a:p>
            <a:r>
              <a:rPr lang="sv-SE" dirty="0"/>
              <a:t>Det kan handla om personer med kommunal hälso- och sjukvård där sjuksköterska registrerar hälsodeklarationen och läkaren sedan använder den som underlag vid ordination.</a:t>
            </a:r>
          </a:p>
          <a:p>
            <a:r>
              <a:rPr lang="sv-SE" dirty="0"/>
              <a:t>Det kan också vara då patienten bokar tid via telefon.</a:t>
            </a:r>
          </a:p>
        </p:txBody>
      </p:sp>
      <p:sp>
        <p:nvSpPr>
          <p:cNvPr id="3" name="Rubrik 2"/>
          <p:cNvSpPr>
            <a:spLocks noGrp="1"/>
          </p:cNvSpPr>
          <p:nvPr>
            <p:ph type="title"/>
          </p:nvPr>
        </p:nvSpPr>
        <p:spPr/>
        <p:txBody>
          <a:bodyPr/>
          <a:lstStyle/>
          <a:p>
            <a:r>
              <a:rPr lang="sv-SE" sz="3600" dirty="0"/>
              <a:t>Fylla i hälsodeklaration utan att samtidigt ordinera eller vaccinera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41</a:t>
            </a:fld>
            <a:endParaRPr lang="sv-SE" dirty="0"/>
          </a:p>
        </p:txBody>
      </p:sp>
    </p:spTree>
    <p:extLst>
      <p:ext uri="{BB962C8B-B14F-4D97-AF65-F5344CB8AC3E}">
        <p14:creationId xmlns:p14="http://schemas.microsoft.com/office/powerpoint/2010/main" val="3045602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Fylla i hälsodeklaration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42</a:t>
            </a:fld>
            <a:endParaRPr lang="sv-SE" dirty="0"/>
          </a:p>
        </p:txBody>
      </p:sp>
      <p:pic>
        <p:nvPicPr>
          <p:cNvPr id="5" name="Bildobjekt 4"/>
          <p:cNvPicPr>
            <a:picLocks noChangeAspect="1"/>
          </p:cNvPicPr>
          <p:nvPr/>
        </p:nvPicPr>
        <p:blipFill>
          <a:blip r:embed="rId2"/>
          <a:stretch>
            <a:fillRect/>
          </a:stretch>
        </p:blipFill>
        <p:spPr>
          <a:xfrm>
            <a:off x="2571748" y="1690007"/>
            <a:ext cx="6462023" cy="4495069"/>
          </a:xfrm>
          <a:prstGeom prst="rect">
            <a:avLst/>
          </a:prstGeom>
        </p:spPr>
      </p:pic>
      <p:sp>
        <p:nvSpPr>
          <p:cNvPr id="7" name="Rektangel med rundade hörn 6"/>
          <p:cNvSpPr/>
          <p:nvPr/>
        </p:nvSpPr>
        <p:spPr>
          <a:xfrm>
            <a:off x="2761590" y="2391158"/>
            <a:ext cx="944995" cy="17787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med rundade hörn 7"/>
          <p:cNvSpPr/>
          <p:nvPr/>
        </p:nvSpPr>
        <p:spPr>
          <a:xfrm>
            <a:off x="3896426" y="4815951"/>
            <a:ext cx="3304473" cy="126644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279539" y="2170624"/>
            <a:ext cx="229220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1. När du valt patient - klicka på </a:t>
            </a:r>
            <a:r>
              <a:rPr lang="sv-SE" sz="1600" i="1" dirty="0"/>
              <a:t>Starta vaccination</a:t>
            </a:r>
            <a:r>
              <a:rPr lang="sv-SE" sz="1600" dirty="0"/>
              <a:t> i vänstermenyn</a:t>
            </a:r>
          </a:p>
          <a:p>
            <a:r>
              <a:rPr lang="sv-SE" sz="1600" dirty="0"/>
              <a:t>2. Välj aktuell hälsodeklaration under rubrik </a:t>
            </a:r>
            <a:r>
              <a:rPr lang="sv-SE" sz="1600" i="1" dirty="0"/>
              <a:t>Hälsodeklaration</a:t>
            </a:r>
          </a:p>
        </p:txBody>
      </p:sp>
      <p:sp>
        <p:nvSpPr>
          <p:cNvPr id="10" name="textruta 9"/>
          <p:cNvSpPr txBox="1"/>
          <p:nvPr/>
        </p:nvSpPr>
        <p:spPr>
          <a:xfrm>
            <a:off x="3706585" y="229542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11" name="textruta 10"/>
          <p:cNvSpPr txBox="1"/>
          <p:nvPr/>
        </p:nvSpPr>
        <p:spPr>
          <a:xfrm>
            <a:off x="5237358" y="4631285"/>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Tree>
    <p:extLst>
      <p:ext uri="{BB962C8B-B14F-4D97-AF65-F5344CB8AC3E}">
        <p14:creationId xmlns:p14="http://schemas.microsoft.com/office/powerpoint/2010/main" val="2579129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2"/>
          <a:stretch>
            <a:fillRect/>
          </a:stretch>
        </p:blipFill>
        <p:spPr>
          <a:xfrm>
            <a:off x="2463844" y="1667401"/>
            <a:ext cx="6261055" cy="4868114"/>
          </a:xfrm>
          <a:prstGeom prst="rect">
            <a:avLst/>
          </a:prstGeom>
        </p:spPr>
      </p:pic>
      <p:sp>
        <p:nvSpPr>
          <p:cNvPr id="3" name="Rubrik 2"/>
          <p:cNvSpPr>
            <a:spLocks noGrp="1"/>
          </p:cNvSpPr>
          <p:nvPr>
            <p:ph type="title"/>
          </p:nvPr>
        </p:nvSpPr>
        <p:spPr/>
        <p:txBody>
          <a:bodyPr/>
          <a:lstStyle/>
          <a:p>
            <a:r>
              <a:rPr lang="sv-SE" dirty="0"/>
              <a:t>Fylla i hälsodeklaration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43</a:t>
            </a:fld>
            <a:endParaRPr lang="sv-SE" dirty="0"/>
          </a:p>
        </p:txBody>
      </p:sp>
      <p:sp>
        <p:nvSpPr>
          <p:cNvPr id="6" name="textruta 5"/>
          <p:cNvSpPr txBox="1"/>
          <p:nvPr/>
        </p:nvSpPr>
        <p:spPr>
          <a:xfrm>
            <a:off x="75434" y="3270910"/>
            <a:ext cx="229220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3. Fyll i svar på frågorna i hälsodeklarationen. </a:t>
            </a:r>
          </a:p>
          <a:p>
            <a:r>
              <a:rPr lang="sv-SE" sz="1600" dirty="0"/>
              <a:t>4. Frågor som besvaras med ”avvikande” svar kan kommenteras. </a:t>
            </a:r>
          </a:p>
          <a:p>
            <a:r>
              <a:rPr lang="sv-SE" sz="1600" dirty="0"/>
              <a:t>5. Klicka på</a:t>
            </a:r>
            <a:r>
              <a:rPr lang="sv-SE" sz="1600" i="1" dirty="0"/>
              <a:t> Spara hälsodeklaration och avsluta</a:t>
            </a:r>
          </a:p>
        </p:txBody>
      </p:sp>
      <p:sp>
        <p:nvSpPr>
          <p:cNvPr id="7" name="textruta 6"/>
          <p:cNvSpPr txBox="1"/>
          <p:nvPr/>
        </p:nvSpPr>
        <p:spPr>
          <a:xfrm>
            <a:off x="7147801" y="302828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8" name="textruta 7"/>
          <p:cNvSpPr txBox="1"/>
          <p:nvPr/>
        </p:nvSpPr>
        <p:spPr>
          <a:xfrm>
            <a:off x="4320237" y="386997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
        <p:nvSpPr>
          <p:cNvPr id="9" name="textruta 8"/>
          <p:cNvSpPr txBox="1"/>
          <p:nvPr/>
        </p:nvSpPr>
        <p:spPr>
          <a:xfrm>
            <a:off x="5974865" y="611719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sp>
        <p:nvSpPr>
          <p:cNvPr id="10" name="Rektangel med rundade hörn 9"/>
          <p:cNvSpPr/>
          <p:nvPr/>
        </p:nvSpPr>
        <p:spPr>
          <a:xfrm>
            <a:off x="6394697" y="6229348"/>
            <a:ext cx="1671617"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1665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Registrera/ta bort kundgrupp</a:t>
            </a:r>
          </a:p>
        </p:txBody>
      </p:sp>
      <p:sp>
        <p:nvSpPr>
          <p:cNvPr id="3" name="Platshållare för text 2"/>
          <p:cNvSpPr>
            <a:spLocks noGrp="1"/>
          </p:cNvSpPr>
          <p:nvPr>
            <p:ph type="body" sz="quarter" idx="13"/>
          </p:nvPr>
        </p:nvSpPr>
        <p:spPr/>
        <p:txBody>
          <a:bodyPr/>
          <a:lstStyle/>
          <a:p>
            <a:endParaRPr lang="sv-SE" dirty="0"/>
          </a:p>
        </p:txBody>
      </p:sp>
    </p:spTree>
    <p:extLst>
      <p:ext uri="{BB962C8B-B14F-4D97-AF65-F5344CB8AC3E}">
        <p14:creationId xmlns:p14="http://schemas.microsoft.com/office/powerpoint/2010/main" val="2258570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96043" y="2046981"/>
            <a:ext cx="7405007" cy="3600000"/>
          </a:xfrm>
        </p:spPr>
        <p:txBody>
          <a:bodyPr/>
          <a:lstStyle/>
          <a:p>
            <a:pPr marL="90488" indent="0">
              <a:buNone/>
            </a:pPr>
            <a:r>
              <a:rPr lang="sv-SE" dirty="0"/>
              <a:t>Kundgrupp används inom vissa verksamheter eller i samband med viss typ av vaccination för uppföljning av olika patientgrupper, ex riskpatienter. </a:t>
            </a:r>
          </a:p>
          <a:p>
            <a:pPr marL="90488" indent="0">
              <a:buNone/>
            </a:pPr>
            <a:endParaRPr lang="sv-SE" dirty="0"/>
          </a:p>
          <a:p>
            <a:pPr marL="90488" indent="0">
              <a:buNone/>
            </a:pPr>
            <a:r>
              <a:rPr lang="sv-SE" dirty="0"/>
              <a:t>De verksamheter som använder kundgrupper, kan få en pop </a:t>
            </a:r>
            <a:r>
              <a:rPr lang="sv-SE" dirty="0" err="1"/>
              <a:t>up</a:t>
            </a:r>
            <a:r>
              <a:rPr lang="sv-SE" dirty="0"/>
              <a:t>-ruta vid vaccination som påminnelse. Om en verksamhet vill ha, eller ta bort pop </a:t>
            </a:r>
            <a:r>
              <a:rPr lang="sv-SE" dirty="0" err="1"/>
              <a:t>up</a:t>
            </a:r>
            <a:r>
              <a:rPr lang="sv-SE" dirty="0"/>
              <a:t>-rutan, kontaktas Stöd och service.</a:t>
            </a:r>
          </a:p>
          <a:p>
            <a:endParaRPr lang="sv-SE" dirty="0"/>
          </a:p>
        </p:txBody>
      </p:sp>
      <p:sp>
        <p:nvSpPr>
          <p:cNvPr id="3" name="Rubrik 2"/>
          <p:cNvSpPr>
            <a:spLocks noGrp="1"/>
          </p:cNvSpPr>
          <p:nvPr>
            <p:ph type="title"/>
          </p:nvPr>
        </p:nvSpPr>
        <p:spPr/>
        <p:txBody>
          <a:bodyPr/>
          <a:lstStyle/>
          <a:p>
            <a:r>
              <a:rPr lang="sv-SE" dirty="0"/>
              <a:t>Kundgrupp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45</a:t>
            </a:fld>
            <a:endParaRPr lang="sv-SE" dirty="0"/>
          </a:p>
        </p:txBody>
      </p:sp>
      <p:pic>
        <p:nvPicPr>
          <p:cNvPr id="5" name="Bildobjekt 4"/>
          <p:cNvPicPr>
            <a:picLocks noChangeAspect="1"/>
          </p:cNvPicPr>
          <p:nvPr/>
        </p:nvPicPr>
        <p:blipFill>
          <a:blip r:embed="rId2"/>
          <a:stretch>
            <a:fillRect/>
          </a:stretch>
        </p:blipFill>
        <p:spPr>
          <a:xfrm>
            <a:off x="3106283" y="5060333"/>
            <a:ext cx="2470519" cy="1169147"/>
          </a:xfrm>
          <a:prstGeom prst="rect">
            <a:avLst/>
          </a:prstGeom>
        </p:spPr>
      </p:pic>
    </p:spTree>
    <p:extLst>
      <p:ext uri="{BB962C8B-B14F-4D97-AF65-F5344CB8AC3E}">
        <p14:creationId xmlns:p14="http://schemas.microsoft.com/office/powerpoint/2010/main" val="2041261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Registrera/ta bort kundgrupp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46</a:t>
            </a:fld>
            <a:endParaRPr lang="sv-SE" dirty="0"/>
          </a:p>
        </p:txBody>
      </p:sp>
      <p:pic>
        <p:nvPicPr>
          <p:cNvPr id="5" name="Bildobjekt 4"/>
          <p:cNvPicPr>
            <a:picLocks noChangeAspect="1"/>
          </p:cNvPicPr>
          <p:nvPr/>
        </p:nvPicPr>
        <p:blipFill>
          <a:blip r:embed="rId2"/>
          <a:stretch>
            <a:fillRect/>
          </a:stretch>
        </p:blipFill>
        <p:spPr>
          <a:xfrm>
            <a:off x="154107" y="1754120"/>
            <a:ext cx="8301959" cy="3163372"/>
          </a:xfrm>
          <a:prstGeom prst="rect">
            <a:avLst/>
          </a:prstGeom>
          <a:ln>
            <a:solidFill>
              <a:schemeClr val="accent1"/>
            </a:solidFill>
          </a:ln>
        </p:spPr>
      </p:pic>
      <p:sp>
        <p:nvSpPr>
          <p:cNvPr id="6" name="Rektangel med rundade hörn 5"/>
          <p:cNvSpPr/>
          <p:nvPr/>
        </p:nvSpPr>
        <p:spPr>
          <a:xfrm>
            <a:off x="298697" y="2777603"/>
            <a:ext cx="1225303" cy="27338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6163673" y="2980498"/>
            <a:ext cx="271663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Registrera kundgrupp: </a:t>
            </a:r>
          </a:p>
          <a:p>
            <a:pPr marL="342900" indent="-342900">
              <a:buFont typeface="+mj-lt"/>
              <a:buAutoNum type="arabicPeriod"/>
            </a:pPr>
            <a:r>
              <a:rPr lang="sv-SE" sz="1600" dirty="0"/>
              <a:t>När du valt patient - klicka på </a:t>
            </a:r>
            <a:r>
              <a:rPr lang="sv-SE" sz="1600" i="1" dirty="0"/>
              <a:t>Kundgrupper</a:t>
            </a:r>
            <a:r>
              <a:rPr lang="sv-SE" sz="1600" dirty="0"/>
              <a:t>  i vänstermenyn</a:t>
            </a:r>
          </a:p>
          <a:p>
            <a:pPr marL="342900" indent="-342900">
              <a:buFont typeface="+mj-lt"/>
              <a:buAutoNum type="arabicPeriod"/>
            </a:pPr>
            <a:r>
              <a:rPr lang="sv-SE" sz="1600" dirty="0"/>
              <a:t>Välj aktuell kundgrupp i listan</a:t>
            </a:r>
          </a:p>
          <a:p>
            <a:pPr marL="342900" indent="-342900">
              <a:buFont typeface="+mj-lt"/>
              <a:buAutoNum type="arabicPeriod"/>
            </a:pPr>
            <a:r>
              <a:rPr lang="sv-SE" sz="1600" dirty="0"/>
              <a:t>Klicka på </a:t>
            </a:r>
            <a:r>
              <a:rPr lang="sv-SE" sz="1600" i="1" dirty="0"/>
              <a:t>Spara</a:t>
            </a:r>
          </a:p>
        </p:txBody>
      </p:sp>
      <p:sp>
        <p:nvSpPr>
          <p:cNvPr id="8" name="textruta 7"/>
          <p:cNvSpPr txBox="1"/>
          <p:nvPr/>
        </p:nvSpPr>
        <p:spPr>
          <a:xfrm>
            <a:off x="154107" y="2729631"/>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9" name="textruta 8"/>
          <p:cNvSpPr txBox="1"/>
          <p:nvPr/>
        </p:nvSpPr>
        <p:spPr>
          <a:xfrm>
            <a:off x="3519786" y="2474136"/>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0" name="textruta 9"/>
          <p:cNvSpPr txBox="1"/>
          <p:nvPr/>
        </p:nvSpPr>
        <p:spPr>
          <a:xfrm>
            <a:off x="7543551" y="2408271"/>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pic>
        <p:nvPicPr>
          <p:cNvPr id="21" name="Bildobjekt 20"/>
          <p:cNvPicPr>
            <a:picLocks noChangeAspect="1"/>
          </p:cNvPicPr>
          <p:nvPr/>
        </p:nvPicPr>
        <p:blipFill>
          <a:blip r:embed="rId3"/>
          <a:stretch>
            <a:fillRect/>
          </a:stretch>
        </p:blipFill>
        <p:spPr>
          <a:xfrm>
            <a:off x="154107" y="5304599"/>
            <a:ext cx="6480180" cy="1291951"/>
          </a:xfrm>
          <a:prstGeom prst="rect">
            <a:avLst/>
          </a:prstGeom>
          <a:ln>
            <a:solidFill>
              <a:schemeClr val="accent1"/>
            </a:solidFill>
          </a:ln>
        </p:spPr>
      </p:pic>
      <p:sp>
        <p:nvSpPr>
          <p:cNvPr id="22" name="textruta 21"/>
          <p:cNvSpPr txBox="1"/>
          <p:nvPr/>
        </p:nvSpPr>
        <p:spPr>
          <a:xfrm>
            <a:off x="6735103" y="4931295"/>
            <a:ext cx="2138442"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dirty="0"/>
              <a:t>För att </a:t>
            </a:r>
            <a:r>
              <a:rPr lang="sv-SE" sz="1600" i="1" dirty="0"/>
              <a:t>ta bort </a:t>
            </a:r>
            <a:r>
              <a:rPr lang="sv-SE" sz="1600" dirty="0"/>
              <a:t>en kundgrupp:</a:t>
            </a:r>
          </a:p>
          <a:p>
            <a:pPr marL="342900" indent="-342900">
              <a:buFont typeface="+mj-lt"/>
              <a:buAutoNum type="arabicPeriod"/>
            </a:pPr>
            <a:r>
              <a:rPr lang="sv-SE" sz="1600" dirty="0"/>
              <a:t>Klicka på den röda stopp-ikonen längst till höger</a:t>
            </a:r>
          </a:p>
          <a:p>
            <a:pPr marL="342900" indent="-342900">
              <a:buFont typeface="+mj-lt"/>
              <a:buAutoNum type="arabicPeriod"/>
            </a:pPr>
            <a:r>
              <a:rPr lang="sv-SE" sz="1600" dirty="0"/>
              <a:t>Bekräfta med </a:t>
            </a:r>
            <a:r>
              <a:rPr lang="sv-SE" sz="1600" i="1" dirty="0"/>
              <a:t>OK</a:t>
            </a:r>
          </a:p>
        </p:txBody>
      </p:sp>
      <p:sp>
        <p:nvSpPr>
          <p:cNvPr id="23" name="textruta 22"/>
          <p:cNvSpPr txBox="1"/>
          <p:nvPr/>
        </p:nvSpPr>
        <p:spPr>
          <a:xfrm>
            <a:off x="5967449" y="622721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24" name="Rektangel med rundade hörn 23"/>
          <p:cNvSpPr/>
          <p:nvPr/>
        </p:nvSpPr>
        <p:spPr>
          <a:xfrm>
            <a:off x="6427367" y="6321038"/>
            <a:ext cx="235841" cy="18169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25" name="Bildobjekt 24"/>
          <p:cNvPicPr>
            <a:picLocks noChangeAspect="1"/>
          </p:cNvPicPr>
          <p:nvPr/>
        </p:nvPicPr>
        <p:blipFill>
          <a:blip r:embed="rId4"/>
          <a:stretch>
            <a:fillRect/>
          </a:stretch>
        </p:blipFill>
        <p:spPr>
          <a:xfrm>
            <a:off x="2326040" y="5075090"/>
            <a:ext cx="3010100" cy="534050"/>
          </a:xfrm>
          <a:prstGeom prst="rect">
            <a:avLst/>
          </a:prstGeom>
          <a:ln>
            <a:solidFill>
              <a:schemeClr val="accent1"/>
            </a:solidFill>
          </a:ln>
        </p:spPr>
      </p:pic>
      <p:sp>
        <p:nvSpPr>
          <p:cNvPr id="26" name="textruta 25"/>
          <p:cNvSpPr txBox="1"/>
          <p:nvPr/>
        </p:nvSpPr>
        <p:spPr>
          <a:xfrm>
            <a:off x="3831090" y="5263439"/>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Tree>
    <p:extLst>
      <p:ext uri="{BB962C8B-B14F-4D97-AF65-F5344CB8AC3E}">
        <p14:creationId xmlns:p14="http://schemas.microsoft.com/office/powerpoint/2010/main" val="832360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Ordinera ett vaccin</a:t>
            </a:r>
          </a:p>
        </p:txBody>
      </p:sp>
    </p:spTree>
    <p:extLst>
      <p:ext uri="{BB962C8B-B14F-4D97-AF65-F5344CB8AC3E}">
        <p14:creationId xmlns:p14="http://schemas.microsoft.com/office/powerpoint/2010/main" val="2400371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När </a:t>
            </a:r>
            <a:r>
              <a:rPr lang="sv-SE" i="1" dirty="0"/>
              <a:t>ett</a:t>
            </a:r>
            <a:r>
              <a:rPr lang="sv-SE" dirty="0"/>
              <a:t> vaccin ska ordineras används funktionen </a:t>
            </a:r>
            <a:r>
              <a:rPr lang="sv-SE" i="1" dirty="0"/>
              <a:t>Snabbvaccinering.</a:t>
            </a:r>
          </a:p>
          <a:p>
            <a:r>
              <a:rPr lang="sv-SE" dirty="0"/>
              <a:t>Ett vaccin </a:t>
            </a:r>
            <a:r>
              <a:rPr lang="sv-SE" i="1" dirty="0"/>
              <a:t>ordineras</a:t>
            </a:r>
            <a:r>
              <a:rPr lang="sv-SE" dirty="0"/>
              <a:t> när själva vaccinsprutan ska ges av en </a:t>
            </a:r>
            <a:r>
              <a:rPr lang="sv-SE" i="1" dirty="0"/>
              <a:t>annan </a:t>
            </a:r>
            <a:r>
              <a:rPr lang="sv-SE" dirty="0"/>
              <a:t>person. </a:t>
            </a:r>
          </a:p>
          <a:p>
            <a:r>
              <a:rPr lang="sv-SE" dirty="0"/>
              <a:t>Det är viktigt att hälsodeklarationen kontrolleras både vid ordination och vaccinering. </a:t>
            </a:r>
          </a:p>
        </p:txBody>
      </p:sp>
      <p:sp>
        <p:nvSpPr>
          <p:cNvPr id="3" name="Rubrik 2"/>
          <p:cNvSpPr>
            <a:spLocks noGrp="1"/>
          </p:cNvSpPr>
          <p:nvPr>
            <p:ph type="title"/>
          </p:nvPr>
        </p:nvSpPr>
        <p:spPr/>
        <p:txBody>
          <a:bodyPr/>
          <a:lstStyle/>
          <a:p>
            <a:r>
              <a:rPr lang="sv-SE" dirty="0"/>
              <a:t>Ordinera ett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48</a:t>
            </a:fld>
            <a:endParaRPr lang="sv-SE" dirty="0"/>
          </a:p>
        </p:txBody>
      </p:sp>
    </p:spTree>
    <p:extLst>
      <p:ext uri="{BB962C8B-B14F-4D97-AF65-F5344CB8AC3E}">
        <p14:creationId xmlns:p14="http://schemas.microsoft.com/office/powerpoint/2010/main" val="744370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Ordinera ett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49</a:t>
            </a:fld>
            <a:endParaRPr lang="sv-SE" dirty="0"/>
          </a:p>
        </p:txBody>
      </p:sp>
      <p:pic>
        <p:nvPicPr>
          <p:cNvPr id="5" name="Bildobjekt 4"/>
          <p:cNvPicPr>
            <a:picLocks noChangeAspect="1"/>
          </p:cNvPicPr>
          <p:nvPr/>
        </p:nvPicPr>
        <p:blipFill>
          <a:blip r:embed="rId2"/>
          <a:stretch>
            <a:fillRect/>
          </a:stretch>
        </p:blipFill>
        <p:spPr>
          <a:xfrm>
            <a:off x="319490" y="1842495"/>
            <a:ext cx="8654113" cy="3455837"/>
          </a:xfrm>
          <a:prstGeom prst="rect">
            <a:avLst/>
          </a:prstGeom>
        </p:spPr>
      </p:pic>
      <p:sp>
        <p:nvSpPr>
          <p:cNvPr id="6" name="textruta 5"/>
          <p:cNvSpPr txBox="1"/>
          <p:nvPr/>
        </p:nvSpPr>
        <p:spPr>
          <a:xfrm>
            <a:off x="2196548" y="5428295"/>
            <a:ext cx="2959761"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sv-SE" sz="1600" dirty="0"/>
              <a:t>När du valt patient - klicka på </a:t>
            </a:r>
            <a:r>
              <a:rPr lang="sv-SE" sz="1600" i="1" dirty="0"/>
              <a:t>Starta vaccination</a:t>
            </a:r>
            <a:r>
              <a:rPr lang="sv-SE" sz="1600" dirty="0"/>
              <a:t> i vänstermenyn</a:t>
            </a:r>
          </a:p>
          <a:p>
            <a:pPr marL="342900" indent="-342900">
              <a:buFont typeface="+mj-lt"/>
              <a:buAutoNum type="arabicPeriod"/>
            </a:pPr>
            <a:r>
              <a:rPr lang="sv-SE" sz="1600" dirty="0"/>
              <a:t>Klicka på </a:t>
            </a:r>
            <a:r>
              <a:rPr lang="sv-SE" sz="1600" i="1" dirty="0"/>
              <a:t>Snabbvaccinering</a:t>
            </a:r>
          </a:p>
        </p:txBody>
      </p:sp>
      <p:sp>
        <p:nvSpPr>
          <p:cNvPr id="7" name="Rektangel med rundade hörn 6"/>
          <p:cNvSpPr/>
          <p:nvPr/>
        </p:nvSpPr>
        <p:spPr>
          <a:xfrm>
            <a:off x="453491" y="2515610"/>
            <a:ext cx="1285858" cy="237531"/>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med rundade hörn 7"/>
          <p:cNvSpPr/>
          <p:nvPr/>
        </p:nvSpPr>
        <p:spPr>
          <a:xfrm>
            <a:off x="2077277" y="4711641"/>
            <a:ext cx="907775" cy="237531"/>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1765973" y="2449709"/>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10" name="textruta 9"/>
          <p:cNvSpPr txBox="1"/>
          <p:nvPr/>
        </p:nvSpPr>
        <p:spPr>
          <a:xfrm>
            <a:off x="1697118" y="4635080"/>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Tree>
    <p:extLst>
      <p:ext uri="{BB962C8B-B14F-4D97-AF65-F5344CB8AC3E}">
        <p14:creationId xmlns:p14="http://schemas.microsoft.com/office/powerpoint/2010/main" val="128163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Detta avsnitt innehåller allmän information för alla användare som använder MittVaccin.</a:t>
            </a:r>
          </a:p>
        </p:txBody>
      </p:sp>
      <p:sp>
        <p:nvSpPr>
          <p:cNvPr id="3" name="Rubrik 2"/>
          <p:cNvSpPr>
            <a:spLocks noGrp="1"/>
          </p:cNvSpPr>
          <p:nvPr>
            <p:ph type="title"/>
          </p:nvPr>
        </p:nvSpPr>
        <p:spPr>
          <a:noFill/>
        </p:spPr>
        <p:txBody>
          <a:bodyPr vert="horz" lIns="180000" tIns="45720" rIns="91440" bIns="45720" rtlCol="0" anchor="ctr" anchorCtr="0">
            <a:noAutofit/>
          </a:bodyPr>
          <a:lstStyle/>
          <a:p>
            <a:r>
              <a:rPr lang="sv-SE" sz="3600" dirty="0"/>
              <a:t>Allmän info om </a:t>
            </a:r>
            <a:br>
              <a:rPr lang="sv-SE" sz="3600" dirty="0"/>
            </a:br>
            <a:r>
              <a:rPr lang="sv-SE" sz="3600" dirty="0"/>
              <a:t>MittVaccin 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a:t>
            </a:fld>
            <a:endParaRPr lang="sv-SE" dirty="0"/>
          </a:p>
        </p:txBody>
      </p:sp>
    </p:spTree>
    <p:extLst>
      <p:ext uri="{BB962C8B-B14F-4D97-AF65-F5344CB8AC3E}">
        <p14:creationId xmlns:p14="http://schemas.microsoft.com/office/powerpoint/2010/main" val="546021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stretch>
            <a:fillRect/>
          </a:stretch>
        </p:blipFill>
        <p:spPr>
          <a:xfrm>
            <a:off x="1281864" y="1537152"/>
            <a:ext cx="7862136" cy="4946788"/>
          </a:xfrm>
          <a:prstGeom prst="rect">
            <a:avLst/>
          </a:prstGeom>
        </p:spPr>
      </p:pic>
      <p:sp>
        <p:nvSpPr>
          <p:cNvPr id="3" name="Rubrik 2"/>
          <p:cNvSpPr>
            <a:spLocks noGrp="1"/>
          </p:cNvSpPr>
          <p:nvPr>
            <p:ph type="title"/>
          </p:nvPr>
        </p:nvSpPr>
        <p:spPr/>
        <p:txBody>
          <a:bodyPr/>
          <a:lstStyle/>
          <a:p>
            <a:r>
              <a:rPr lang="sv-SE" dirty="0"/>
              <a:t>Ordinera ett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50</a:t>
            </a:fld>
            <a:endParaRPr lang="sv-SE" dirty="0"/>
          </a:p>
        </p:txBody>
      </p:sp>
      <p:sp>
        <p:nvSpPr>
          <p:cNvPr id="9" name="textruta 8"/>
          <p:cNvSpPr txBox="1"/>
          <p:nvPr/>
        </p:nvSpPr>
        <p:spPr>
          <a:xfrm>
            <a:off x="3012656" y="1796218"/>
            <a:ext cx="3839616"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Hälsodeklaration</a:t>
            </a:r>
          </a:p>
          <a:p>
            <a:r>
              <a:rPr lang="sv-SE" sz="1400" dirty="0"/>
              <a:t>3. Välj hälsodeklaration i listan </a:t>
            </a:r>
            <a:r>
              <a:rPr lang="sv-SE" sz="1400" i="1" dirty="0"/>
              <a:t>Definition</a:t>
            </a:r>
          </a:p>
          <a:p>
            <a:r>
              <a:rPr lang="sv-SE" sz="1400" dirty="0"/>
              <a:t>4. Fyll i svar eller kontrollera svaren och ändra vid behov i hälsodeklarationen. </a:t>
            </a:r>
          </a:p>
          <a:p>
            <a:r>
              <a:rPr lang="sv-SE" sz="1200" dirty="0"/>
              <a:t>Frågor som besvaras med ”avvikande” svar kan kommenteras. </a:t>
            </a:r>
          </a:p>
        </p:txBody>
      </p:sp>
      <p:sp>
        <p:nvSpPr>
          <p:cNvPr id="8" name="textruta 7"/>
          <p:cNvSpPr txBox="1"/>
          <p:nvPr/>
        </p:nvSpPr>
        <p:spPr>
          <a:xfrm>
            <a:off x="3545796" y="328335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11" name="textruta 10"/>
          <p:cNvSpPr txBox="1"/>
          <p:nvPr/>
        </p:nvSpPr>
        <p:spPr>
          <a:xfrm>
            <a:off x="7057622" y="458869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
        <p:nvSpPr>
          <p:cNvPr id="12" name="Rektangel med rundade hörn 11"/>
          <p:cNvSpPr/>
          <p:nvPr/>
        </p:nvSpPr>
        <p:spPr>
          <a:xfrm>
            <a:off x="1573600" y="3223891"/>
            <a:ext cx="5014979" cy="51535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2972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stretch>
            <a:fillRect/>
          </a:stretch>
        </p:blipFill>
        <p:spPr>
          <a:xfrm>
            <a:off x="1281864" y="1537152"/>
            <a:ext cx="7862136" cy="4946788"/>
          </a:xfrm>
          <a:prstGeom prst="rect">
            <a:avLst/>
          </a:prstGeom>
        </p:spPr>
      </p:pic>
      <p:sp>
        <p:nvSpPr>
          <p:cNvPr id="3" name="Rubrik 2"/>
          <p:cNvSpPr>
            <a:spLocks noGrp="1"/>
          </p:cNvSpPr>
          <p:nvPr>
            <p:ph type="title"/>
          </p:nvPr>
        </p:nvSpPr>
        <p:spPr/>
        <p:txBody>
          <a:bodyPr/>
          <a:lstStyle/>
          <a:p>
            <a:r>
              <a:rPr lang="sv-SE" dirty="0"/>
              <a:t>Ordinera ett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51</a:t>
            </a:fld>
            <a:endParaRPr lang="sv-SE" dirty="0"/>
          </a:p>
        </p:txBody>
      </p:sp>
      <p:sp>
        <p:nvSpPr>
          <p:cNvPr id="7" name="textruta 6"/>
          <p:cNvSpPr txBox="1"/>
          <p:nvPr/>
        </p:nvSpPr>
        <p:spPr>
          <a:xfrm>
            <a:off x="2453439" y="3771379"/>
            <a:ext cx="4494435"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5. </a:t>
            </a:r>
            <a:r>
              <a:rPr lang="sv-SE" sz="1400" b="1" dirty="0"/>
              <a:t>Kontrollera/ändra ordinationsinformationen: </a:t>
            </a:r>
          </a:p>
          <a:p>
            <a:pPr marL="342900" indent="-342900">
              <a:buAutoNum type="alphaLcPeriod"/>
            </a:pPr>
            <a:r>
              <a:rPr lang="sv-SE" sz="1400" dirty="0"/>
              <a:t>Vaccin</a:t>
            </a:r>
          </a:p>
          <a:p>
            <a:pPr marL="342900" indent="-342900">
              <a:buAutoNum type="alphaLcPeriod"/>
            </a:pPr>
            <a:r>
              <a:rPr lang="sv-SE" sz="1400" dirty="0"/>
              <a:t>Intervall </a:t>
            </a:r>
          </a:p>
          <a:p>
            <a:pPr marL="342900" indent="-342900">
              <a:buAutoNum type="alphaLcPeriod"/>
            </a:pPr>
            <a:r>
              <a:rPr lang="sv-SE" sz="1400" dirty="0"/>
              <a:t>Välj </a:t>
            </a:r>
            <a:r>
              <a:rPr lang="sv-SE" sz="1400" i="1" dirty="0"/>
              <a:t>dos</a:t>
            </a:r>
            <a:r>
              <a:rPr lang="sv-SE" sz="1400" dirty="0"/>
              <a:t> (ej förvalt)</a:t>
            </a:r>
          </a:p>
          <a:p>
            <a:pPr marL="342900" indent="-342900">
              <a:buAutoNum type="alphaLcPeriod"/>
            </a:pPr>
            <a:r>
              <a:rPr lang="sv-SE" sz="1400" dirty="0"/>
              <a:t>Dosering </a:t>
            </a:r>
          </a:p>
          <a:p>
            <a:pPr marL="342900" indent="-342900">
              <a:buAutoNum type="alphaLcPeriod"/>
            </a:pPr>
            <a:r>
              <a:rPr lang="sv-SE" sz="1400" dirty="0"/>
              <a:t>Administration </a:t>
            </a:r>
          </a:p>
          <a:p>
            <a:pPr marL="342900" indent="-342900">
              <a:buAutoNum type="alphaLcPeriod"/>
            </a:pPr>
            <a:r>
              <a:rPr lang="sv-SE" sz="1400" dirty="0"/>
              <a:t>Lokalisation</a:t>
            </a:r>
          </a:p>
          <a:p>
            <a:pPr marL="342900" indent="-342900">
              <a:buAutoNum type="alphaLcPeriod"/>
            </a:pPr>
            <a:r>
              <a:rPr lang="sv-SE" sz="1400" dirty="0"/>
              <a:t>SMS – bockas enbart i om patienten ska boka nästa dos själv</a:t>
            </a:r>
          </a:p>
        </p:txBody>
      </p:sp>
      <p:sp>
        <p:nvSpPr>
          <p:cNvPr id="11" name="textruta 10"/>
          <p:cNvSpPr txBox="1"/>
          <p:nvPr/>
        </p:nvSpPr>
        <p:spPr>
          <a:xfrm>
            <a:off x="1126212" y="247940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sp>
        <p:nvSpPr>
          <p:cNvPr id="12" name="Rektangel med rundade hörn 11"/>
          <p:cNvSpPr/>
          <p:nvPr/>
        </p:nvSpPr>
        <p:spPr>
          <a:xfrm>
            <a:off x="1557224" y="2505434"/>
            <a:ext cx="7278663" cy="31728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2620026" y="6022274"/>
            <a:ext cx="355083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6. Klicka på </a:t>
            </a:r>
            <a:r>
              <a:rPr lang="sv-SE" sz="1400" i="1" dirty="0"/>
              <a:t>Spara ordinering och Signera</a:t>
            </a:r>
            <a:endParaRPr lang="sv-SE" sz="1400" b="1" i="1" dirty="0"/>
          </a:p>
        </p:txBody>
      </p:sp>
      <p:sp>
        <p:nvSpPr>
          <p:cNvPr id="14" name="Rektangel med rundade hörn 13"/>
          <p:cNvSpPr/>
          <p:nvPr/>
        </p:nvSpPr>
        <p:spPr>
          <a:xfrm>
            <a:off x="6659217" y="6084965"/>
            <a:ext cx="1722783" cy="2562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p:cNvSpPr txBox="1"/>
          <p:nvPr/>
        </p:nvSpPr>
        <p:spPr>
          <a:xfrm>
            <a:off x="6256419" y="598086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6</a:t>
            </a:r>
          </a:p>
        </p:txBody>
      </p:sp>
    </p:spTree>
    <p:extLst>
      <p:ext uri="{BB962C8B-B14F-4D97-AF65-F5344CB8AC3E}">
        <p14:creationId xmlns:p14="http://schemas.microsoft.com/office/powerpoint/2010/main" val="1545580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Ordinera ett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52</a:t>
            </a:fld>
            <a:endParaRPr lang="sv-SE" dirty="0"/>
          </a:p>
        </p:txBody>
      </p:sp>
      <p:pic>
        <p:nvPicPr>
          <p:cNvPr id="5" name="Bildobjekt 4"/>
          <p:cNvPicPr>
            <a:picLocks noChangeAspect="1"/>
          </p:cNvPicPr>
          <p:nvPr/>
        </p:nvPicPr>
        <p:blipFill>
          <a:blip r:embed="rId2"/>
          <a:stretch>
            <a:fillRect/>
          </a:stretch>
        </p:blipFill>
        <p:spPr>
          <a:xfrm>
            <a:off x="404225" y="2231197"/>
            <a:ext cx="7680367" cy="3177858"/>
          </a:xfrm>
          <a:prstGeom prst="rect">
            <a:avLst/>
          </a:prstGeom>
        </p:spPr>
      </p:pic>
      <p:sp>
        <p:nvSpPr>
          <p:cNvPr id="6" name="textruta 5"/>
          <p:cNvSpPr txBox="1"/>
          <p:nvPr/>
        </p:nvSpPr>
        <p:spPr>
          <a:xfrm>
            <a:off x="2111631" y="5779916"/>
            <a:ext cx="355083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Ordinationen visas nu som en gul rad under rubrik </a:t>
            </a:r>
            <a:r>
              <a:rPr lang="sv-SE" sz="1400" i="1" dirty="0"/>
              <a:t>Ordinationer </a:t>
            </a:r>
            <a:r>
              <a:rPr lang="sv-SE" sz="1400" dirty="0"/>
              <a:t>i vyn </a:t>
            </a:r>
            <a:r>
              <a:rPr lang="sv-SE" sz="1400" i="1" dirty="0"/>
              <a:t>Visa kund</a:t>
            </a:r>
          </a:p>
        </p:txBody>
      </p:sp>
      <p:cxnSp>
        <p:nvCxnSpPr>
          <p:cNvPr id="7" name="Rak pilkoppling 6"/>
          <p:cNvCxnSpPr>
            <a:stCxn id="6" idx="0"/>
          </p:cNvCxnSpPr>
          <p:nvPr/>
        </p:nvCxnSpPr>
        <p:spPr>
          <a:xfrm flipH="1" flipV="1">
            <a:off x="3816626" y="5038194"/>
            <a:ext cx="70422" cy="741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352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2"/>
          </p:nvPr>
        </p:nvSpPr>
        <p:spPr>
          <a:xfrm>
            <a:off x="737118" y="1919078"/>
            <a:ext cx="7688426" cy="1763788"/>
          </a:xfrm>
        </p:spPr>
        <p:txBody>
          <a:bodyPr/>
          <a:lstStyle/>
          <a:p>
            <a:r>
              <a:rPr lang="sv-SE" dirty="0"/>
              <a:t>Ordinera och vaccinera med ett vaccin</a:t>
            </a:r>
          </a:p>
        </p:txBody>
      </p:sp>
      <p:sp>
        <p:nvSpPr>
          <p:cNvPr id="4" name="Platshållare för bildnummer 3"/>
          <p:cNvSpPr>
            <a:spLocks noGrp="1"/>
          </p:cNvSpPr>
          <p:nvPr>
            <p:ph type="sldNum" sz="quarter" idx="4294967295"/>
          </p:nvPr>
        </p:nvSpPr>
        <p:spPr>
          <a:xfrm>
            <a:off x="0" y="6300788"/>
            <a:ext cx="500063" cy="365125"/>
          </a:xfrm>
        </p:spPr>
        <p:txBody>
          <a:bodyPr/>
          <a:lstStyle/>
          <a:p>
            <a:fld id="{6D8CCFDF-DFA5-484F-9FF8-7212AEA69C48}" type="slidenum">
              <a:rPr lang="sv-SE" smtClean="0"/>
              <a:pPr/>
              <a:t>53</a:t>
            </a:fld>
            <a:endParaRPr lang="sv-SE" dirty="0"/>
          </a:p>
        </p:txBody>
      </p:sp>
    </p:spTree>
    <p:extLst>
      <p:ext uri="{BB962C8B-B14F-4D97-AF65-F5344CB8AC3E}">
        <p14:creationId xmlns:p14="http://schemas.microsoft.com/office/powerpoint/2010/main" val="3835367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406078"/>
            <a:ext cx="8024849" cy="3895300"/>
          </a:xfrm>
        </p:spPr>
        <p:txBody>
          <a:bodyPr>
            <a:normAutofit fontScale="77500" lnSpcReduction="20000"/>
          </a:bodyPr>
          <a:lstStyle/>
          <a:p>
            <a:pPr>
              <a:spcBef>
                <a:spcPts val="600"/>
              </a:spcBef>
              <a:spcAft>
                <a:spcPts val="600"/>
              </a:spcAft>
            </a:pPr>
            <a:r>
              <a:rPr lang="sv-SE" dirty="0"/>
              <a:t>När</a:t>
            </a:r>
            <a:r>
              <a:rPr lang="sv-SE" i="1" dirty="0"/>
              <a:t>ett</a:t>
            </a:r>
            <a:r>
              <a:rPr lang="sv-SE" dirty="0"/>
              <a:t> vaccin ska ges används funktionen </a:t>
            </a:r>
            <a:r>
              <a:rPr lang="sv-SE" i="1" dirty="0"/>
              <a:t>Snabbvaccinering.</a:t>
            </a:r>
          </a:p>
          <a:p>
            <a:pPr>
              <a:spcBef>
                <a:spcPts val="600"/>
              </a:spcBef>
              <a:spcAft>
                <a:spcPts val="600"/>
              </a:spcAft>
            </a:pPr>
            <a:r>
              <a:rPr lang="sv-SE" dirty="0"/>
              <a:t>När vaccin </a:t>
            </a:r>
            <a:r>
              <a:rPr lang="sv-SE" i="1" dirty="0"/>
              <a:t>ordineras</a:t>
            </a:r>
            <a:r>
              <a:rPr lang="sv-SE" dirty="0"/>
              <a:t> och </a:t>
            </a:r>
            <a:r>
              <a:rPr lang="sv-SE" i="1" dirty="0"/>
              <a:t>vaccineras</a:t>
            </a:r>
            <a:r>
              <a:rPr lang="sv-SE" dirty="0"/>
              <a:t> av en och </a:t>
            </a:r>
            <a:r>
              <a:rPr lang="sv-SE" i="1" dirty="0"/>
              <a:t>samma </a:t>
            </a:r>
            <a:r>
              <a:rPr lang="sv-SE" dirty="0"/>
              <a:t>person, journalförs hela flödet på en gång enligt beskrivningen i detta avsnitt. Läkare och sjuksköterskor med ordinationsrätt har behörighet att göra på detta sätt. </a:t>
            </a:r>
          </a:p>
          <a:p>
            <a:pPr>
              <a:spcBef>
                <a:spcPts val="600"/>
              </a:spcBef>
              <a:spcAft>
                <a:spcPts val="600"/>
              </a:spcAft>
            </a:pPr>
            <a:r>
              <a:rPr lang="sv-SE" dirty="0"/>
              <a:t>Om vaccin ordineras muntligen av en läkare kan det registreras av den sjuksköterska som också vaccinerar. Det görs i ett flöde på samma sätt som om sjuksköterskan hade haft ordinationsrätt, men ordinationen blir inte signerad. Läkaren som gav den muntliga ordinationen måste signera den i journalsystemet i efterhand, se avsnitt </a:t>
            </a:r>
            <a:r>
              <a:rPr lang="sv-SE" i="1" dirty="0"/>
              <a:t>Signera ordination som registrerats av annan användare utifrån muntlig ordination</a:t>
            </a:r>
            <a:r>
              <a:rPr lang="sv-SE" dirty="0"/>
              <a:t>. Om en verksamhet vill arbeta på detta sätt är det viktigt att det finns tydliga rutiner för kontroll av hälsodeklaration innan den muntliga ordinationen ges, samt för signering av ordinationen.</a:t>
            </a:r>
          </a:p>
          <a:p>
            <a:pPr marL="90488" indent="0">
              <a:buNone/>
            </a:pPr>
            <a:endParaRPr lang="sv-SE" dirty="0"/>
          </a:p>
        </p:txBody>
      </p:sp>
      <p:sp>
        <p:nvSpPr>
          <p:cNvPr id="3" name="Rubrik 2"/>
          <p:cNvSpPr>
            <a:spLocks noGrp="1"/>
          </p:cNvSpPr>
          <p:nvPr>
            <p:ph type="title"/>
          </p:nvPr>
        </p:nvSpPr>
        <p:spPr/>
        <p:txBody>
          <a:bodyPr/>
          <a:lstStyle/>
          <a:p>
            <a:r>
              <a:rPr lang="sv-SE" dirty="0"/>
              <a:t>Ordinera och vaccinera med ett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54</a:t>
            </a:fld>
            <a:endParaRPr lang="sv-SE" dirty="0"/>
          </a:p>
        </p:txBody>
      </p:sp>
    </p:spTree>
    <p:extLst>
      <p:ext uri="{BB962C8B-B14F-4D97-AF65-F5344CB8AC3E}">
        <p14:creationId xmlns:p14="http://schemas.microsoft.com/office/powerpoint/2010/main" val="579542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55</a:t>
            </a:fld>
            <a:endParaRPr lang="sv-SE" dirty="0"/>
          </a:p>
        </p:txBody>
      </p:sp>
      <p:pic>
        <p:nvPicPr>
          <p:cNvPr id="5" name="Bildobjekt 4"/>
          <p:cNvPicPr>
            <a:picLocks noChangeAspect="1"/>
          </p:cNvPicPr>
          <p:nvPr/>
        </p:nvPicPr>
        <p:blipFill>
          <a:blip r:embed="rId2"/>
          <a:stretch>
            <a:fillRect/>
          </a:stretch>
        </p:blipFill>
        <p:spPr>
          <a:xfrm>
            <a:off x="319490" y="1842495"/>
            <a:ext cx="8654113" cy="3455837"/>
          </a:xfrm>
          <a:prstGeom prst="rect">
            <a:avLst/>
          </a:prstGeom>
        </p:spPr>
      </p:pic>
      <p:sp>
        <p:nvSpPr>
          <p:cNvPr id="6" name="textruta 5"/>
          <p:cNvSpPr txBox="1"/>
          <p:nvPr/>
        </p:nvSpPr>
        <p:spPr>
          <a:xfrm>
            <a:off x="2196548" y="5428295"/>
            <a:ext cx="2959761"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sv-SE" sz="1600" dirty="0"/>
              <a:t>När du valt patient - klicka på </a:t>
            </a:r>
            <a:r>
              <a:rPr lang="sv-SE" sz="1600" i="1" dirty="0"/>
              <a:t>Starta vaccination</a:t>
            </a:r>
            <a:r>
              <a:rPr lang="sv-SE" sz="1600" dirty="0"/>
              <a:t> i vänstermenyn</a:t>
            </a:r>
          </a:p>
          <a:p>
            <a:pPr marL="342900" indent="-342900">
              <a:buFont typeface="+mj-lt"/>
              <a:buAutoNum type="arabicPeriod"/>
            </a:pPr>
            <a:r>
              <a:rPr lang="sv-SE" sz="1600" dirty="0"/>
              <a:t>Klicka på </a:t>
            </a:r>
            <a:r>
              <a:rPr lang="sv-SE" sz="1600" i="1" dirty="0"/>
              <a:t>Snabbvaccinering</a:t>
            </a:r>
          </a:p>
        </p:txBody>
      </p:sp>
      <p:sp>
        <p:nvSpPr>
          <p:cNvPr id="7" name="Rektangel med rundade hörn 6"/>
          <p:cNvSpPr/>
          <p:nvPr/>
        </p:nvSpPr>
        <p:spPr>
          <a:xfrm>
            <a:off x="453491" y="2515610"/>
            <a:ext cx="1285858" cy="237531"/>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med rundade hörn 7"/>
          <p:cNvSpPr/>
          <p:nvPr/>
        </p:nvSpPr>
        <p:spPr>
          <a:xfrm>
            <a:off x="2077277" y="4711641"/>
            <a:ext cx="907775" cy="237531"/>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1765973" y="2449709"/>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10" name="textruta 9"/>
          <p:cNvSpPr txBox="1"/>
          <p:nvPr/>
        </p:nvSpPr>
        <p:spPr>
          <a:xfrm>
            <a:off x="1697118" y="4635080"/>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11" name="Rubrik 2"/>
          <p:cNvSpPr>
            <a:spLocks noGrp="1"/>
          </p:cNvSpPr>
          <p:nvPr>
            <p:ph type="title"/>
          </p:nvPr>
        </p:nvSpPr>
        <p:spPr>
          <a:xfrm>
            <a:off x="1382879" y="524414"/>
            <a:ext cx="7099170" cy="1265447"/>
          </a:xfrm>
        </p:spPr>
        <p:txBody>
          <a:bodyPr/>
          <a:lstStyle/>
          <a:p>
            <a:r>
              <a:rPr lang="sv-SE" sz="3200" dirty="0"/>
              <a:t>Ordinera &amp; vaccinera med ett vaccin</a:t>
            </a:r>
          </a:p>
        </p:txBody>
      </p:sp>
    </p:spTree>
    <p:extLst>
      <p:ext uri="{BB962C8B-B14F-4D97-AF65-F5344CB8AC3E}">
        <p14:creationId xmlns:p14="http://schemas.microsoft.com/office/powerpoint/2010/main" val="1222697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stretch>
            <a:fillRect/>
          </a:stretch>
        </p:blipFill>
        <p:spPr>
          <a:xfrm>
            <a:off x="1281864" y="1537152"/>
            <a:ext cx="7862136" cy="4946788"/>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56</a:t>
            </a:fld>
            <a:endParaRPr lang="sv-SE" dirty="0"/>
          </a:p>
        </p:txBody>
      </p:sp>
      <p:sp>
        <p:nvSpPr>
          <p:cNvPr id="9" name="textruta 8"/>
          <p:cNvSpPr txBox="1"/>
          <p:nvPr/>
        </p:nvSpPr>
        <p:spPr>
          <a:xfrm>
            <a:off x="3012656" y="1796218"/>
            <a:ext cx="3839616"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Hälsodeklaration</a:t>
            </a:r>
          </a:p>
          <a:p>
            <a:r>
              <a:rPr lang="sv-SE" sz="1400" dirty="0"/>
              <a:t>3. Välj hälsodeklaration i listan </a:t>
            </a:r>
            <a:r>
              <a:rPr lang="sv-SE" sz="1400" i="1" dirty="0"/>
              <a:t>Definition</a:t>
            </a:r>
          </a:p>
          <a:p>
            <a:r>
              <a:rPr lang="sv-SE" sz="1400" dirty="0"/>
              <a:t>4. Fyll i svar eller kontrollera svaren och ändra vid behov i hälsodeklarationen. </a:t>
            </a:r>
          </a:p>
          <a:p>
            <a:r>
              <a:rPr lang="sv-SE" sz="1200" dirty="0"/>
              <a:t>Frågor som besvaras med ”avvikande” svar kan kommenteras. </a:t>
            </a:r>
          </a:p>
        </p:txBody>
      </p:sp>
      <p:sp>
        <p:nvSpPr>
          <p:cNvPr id="8" name="textruta 7"/>
          <p:cNvSpPr txBox="1"/>
          <p:nvPr/>
        </p:nvSpPr>
        <p:spPr>
          <a:xfrm>
            <a:off x="3545796" y="328335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sp>
        <p:nvSpPr>
          <p:cNvPr id="11" name="textruta 10"/>
          <p:cNvSpPr txBox="1"/>
          <p:nvPr/>
        </p:nvSpPr>
        <p:spPr>
          <a:xfrm>
            <a:off x="7057622" y="458869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
        <p:nvSpPr>
          <p:cNvPr id="12" name="Rubrik 2"/>
          <p:cNvSpPr>
            <a:spLocks noGrp="1"/>
          </p:cNvSpPr>
          <p:nvPr>
            <p:ph type="title"/>
          </p:nvPr>
        </p:nvSpPr>
        <p:spPr>
          <a:xfrm>
            <a:off x="1382879" y="524414"/>
            <a:ext cx="7099170" cy="1265447"/>
          </a:xfrm>
        </p:spPr>
        <p:txBody>
          <a:bodyPr/>
          <a:lstStyle/>
          <a:p>
            <a:r>
              <a:rPr lang="sv-SE" sz="3200" dirty="0"/>
              <a:t>Ordinera &amp; vaccinera med ett vaccin</a:t>
            </a:r>
          </a:p>
        </p:txBody>
      </p:sp>
      <p:sp>
        <p:nvSpPr>
          <p:cNvPr id="13" name="Rektangel med rundade hörn 12"/>
          <p:cNvSpPr/>
          <p:nvPr/>
        </p:nvSpPr>
        <p:spPr>
          <a:xfrm>
            <a:off x="1573600" y="3223891"/>
            <a:ext cx="5014979" cy="51535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2754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1382879" y="1607987"/>
            <a:ext cx="7437097" cy="4907644"/>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57</a:t>
            </a:fld>
            <a:endParaRPr lang="sv-SE" dirty="0"/>
          </a:p>
        </p:txBody>
      </p:sp>
      <p:sp>
        <p:nvSpPr>
          <p:cNvPr id="7" name="textruta 6"/>
          <p:cNvSpPr txBox="1"/>
          <p:nvPr/>
        </p:nvSpPr>
        <p:spPr>
          <a:xfrm>
            <a:off x="2453439" y="3771379"/>
            <a:ext cx="4494435"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5. Kontrollera/ändra ordinationsinformationen: </a:t>
            </a:r>
          </a:p>
          <a:p>
            <a:pPr marL="342900" indent="-342900">
              <a:buAutoNum type="alphaLcPeriod"/>
            </a:pPr>
            <a:r>
              <a:rPr lang="sv-SE" sz="1400" dirty="0"/>
              <a:t>Vaccin</a:t>
            </a:r>
          </a:p>
          <a:p>
            <a:pPr marL="342900" indent="-342900">
              <a:buAutoNum type="alphaLcPeriod"/>
            </a:pPr>
            <a:r>
              <a:rPr lang="sv-SE" sz="1400" dirty="0"/>
              <a:t>Intervall </a:t>
            </a:r>
          </a:p>
          <a:p>
            <a:pPr marL="342900" indent="-342900">
              <a:buAutoNum type="alphaLcPeriod"/>
            </a:pPr>
            <a:r>
              <a:rPr lang="sv-SE" sz="1400" dirty="0"/>
              <a:t>Välj </a:t>
            </a:r>
            <a:r>
              <a:rPr lang="sv-SE" sz="1400" i="1" dirty="0"/>
              <a:t>Dos</a:t>
            </a:r>
            <a:r>
              <a:rPr lang="sv-SE" sz="1400" dirty="0"/>
              <a:t> (ej förvalt)</a:t>
            </a:r>
          </a:p>
          <a:p>
            <a:pPr marL="342900" indent="-342900">
              <a:buAutoNum type="alphaLcPeriod"/>
            </a:pPr>
            <a:r>
              <a:rPr lang="sv-SE" sz="1400" dirty="0"/>
              <a:t>Dosering </a:t>
            </a:r>
          </a:p>
          <a:p>
            <a:pPr marL="342900" indent="-342900">
              <a:buAutoNum type="alphaLcPeriod"/>
            </a:pPr>
            <a:r>
              <a:rPr lang="sv-SE" sz="1400" dirty="0"/>
              <a:t>Administration </a:t>
            </a:r>
          </a:p>
          <a:p>
            <a:pPr marL="342900" indent="-342900">
              <a:buAutoNum type="alphaLcPeriod"/>
            </a:pPr>
            <a:r>
              <a:rPr lang="sv-SE" sz="1400" dirty="0"/>
              <a:t>Lokalisation</a:t>
            </a:r>
          </a:p>
          <a:p>
            <a:pPr marL="342900" indent="-342900">
              <a:buAutoNum type="alphaLcPeriod"/>
            </a:pPr>
            <a:r>
              <a:rPr lang="sv-SE" sz="1400" dirty="0"/>
              <a:t>SMS – bockas enbart i om patienten ska boka nästa dos själv</a:t>
            </a:r>
          </a:p>
        </p:txBody>
      </p:sp>
      <p:sp>
        <p:nvSpPr>
          <p:cNvPr id="11" name="textruta 10"/>
          <p:cNvSpPr txBox="1"/>
          <p:nvPr/>
        </p:nvSpPr>
        <p:spPr>
          <a:xfrm>
            <a:off x="1126212" y="247940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sp>
        <p:nvSpPr>
          <p:cNvPr id="12" name="Rektangel med rundade hörn 11"/>
          <p:cNvSpPr/>
          <p:nvPr/>
        </p:nvSpPr>
        <p:spPr>
          <a:xfrm>
            <a:off x="1557224" y="2505434"/>
            <a:ext cx="7278663" cy="31728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2453439" y="5882959"/>
            <a:ext cx="449443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6. Klicka på </a:t>
            </a:r>
            <a:r>
              <a:rPr lang="sv-SE" sz="1400" i="1" dirty="0"/>
              <a:t>Nästa</a:t>
            </a:r>
          </a:p>
        </p:txBody>
      </p:sp>
      <p:sp>
        <p:nvSpPr>
          <p:cNvPr id="14" name="Rektangel med rundade hörn 13"/>
          <p:cNvSpPr/>
          <p:nvPr/>
        </p:nvSpPr>
        <p:spPr>
          <a:xfrm>
            <a:off x="8074958" y="6173278"/>
            <a:ext cx="674914" cy="2562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p:cNvSpPr txBox="1"/>
          <p:nvPr/>
        </p:nvSpPr>
        <p:spPr>
          <a:xfrm>
            <a:off x="8101111" y="5725718"/>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6</a:t>
            </a:r>
          </a:p>
        </p:txBody>
      </p:sp>
      <p:sp>
        <p:nvSpPr>
          <p:cNvPr id="16" name="Rubrik 2"/>
          <p:cNvSpPr>
            <a:spLocks noGrp="1"/>
          </p:cNvSpPr>
          <p:nvPr>
            <p:ph type="title"/>
          </p:nvPr>
        </p:nvSpPr>
        <p:spPr>
          <a:xfrm>
            <a:off x="1382879" y="524414"/>
            <a:ext cx="7099170" cy="1265447"/>
          </a:xfrm>
        </p:spPr>
        <p:txBody>
          <a:bodyPr/>
          <a:lstStyle/>
          <a:p>
            <a:r>
              <a:rPr lang="sv-SE" sz="3200" dirty="0"/>
              <a:t>Ordinera &amp; vaccinera med ett vaccin</a:t>
            </a:r>
          </a:p>
        </p:txBody>
      </p:sp>
    </p:spTree>
    <p:extLst>
      <p:ext uri="{BB962C8B-B14F-4D97-AF65-F5344CB8AC3E}">
        <p14:creationId xmlns:p14="http://schemas.microsoft.com/office/powerpoint/2010/main" val="1149971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1582153" y="1447213"/>
            <a:ext cx="6700621" cy="5315916"/>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58</a:t>
            </a:fld>
            <a:endParaRPr lang="sv-SE" dirty="0"/>
          </a:p>
        </p:txBody>
      </p:sp>
      <p:sp>
        <p:nvSpPr>
          <p:cNvPr id="11" name="textruta 10"/>
          <p:cNvSpPr txBox="1"/>
          <p:nvPr/>
        </p:nvSpPr>
        <p:spPr>
          <a:xfrm>
            <a:off x="1158940" y="2201823"/>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7</a:t>
            </a:r>
          </a:p>
        </p:txBody>
      </p:sp>
      <p:sp>
        <p:nvSpPr>
          <p:cNvPr id="12" name="Rektangel med rundade hörn 11"/>
          <p:cNvSpPr/>
          <p:nvPr/>
        </p:nvSpPr>
        <p:spPr>
          <a:xfrm>
            <a:off x="1644954" y="2196194"/>
            <a:ext cx="2241246" cy="31052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med rundade hörn 13"/>
          <p:cNvSpPr/>
          <p:nvPr/>
        </p:nvSpPr>
        <p:spPr>
          <a:xfrm>
            <a:off x="7160558" y="6446885"/>
            <a:ext cx="1122216" cy="2562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p:cNvSpPr txBox="1"/>
          <p:nvPr/>
        </p:nvSpPr>
        <p:spPr>
          <a:xfrm>
            <a:off x="5496704" y="2763090"/>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8</a:t>
            </a:r>
          </a:p>
        </p:txBody>
      </p:sp>
      <p:sp>
        <p:nvSpPr>
          <p:cNvPr id="16" name="Rubrik 2"/>
          <p:cNvSpPr>
            <a:spLocks noGrp="1"/>
          </p:cNvSpPr>
          <p:nvPr>
            <p:ph type="title"/>
          </p:nvPr>
        </p:nvSpPr>
        <p:spPr>
          <a:xfrm>
            <a:off x="1382879" y="524414"/>
            <a:ext cx="7099170" cy="1265447"/>
          </a:xfrm>
        </p:spPr>
        <p:txBody>
          <a:bodyPr/>
          <a:lstStyle/>
          <a:p>
            <a:r>
              <a:rPr lang="sv-SE" sz="3200" dirty="0"/>
              <a:t>Ordinera &amp; vaccinera med ett vaccin</a:t>
            </a:r>
          </a:p>
        </p:txBody>
      </p:sp>
      <p:sp>
        <p:nvSpPr>
          <p:cNvPr id="17" name="textruta 16"/>
          <p:cNvSpPr txBox="1"/>
          <p:nvPr/>
        </p:nvSpPr>
        <p:spPr>
          <a:xfrm>
            <a:off x="2515230" y="4365073"/>
            <a:ext cx="3583491"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Datum och </a:t>
            </a:r>
            <a:r>
              <a:rPr lang="sv-SE" sz="1400" b="1" dirty="0" err="1"/>
              <a:t>batchnummer</a:t>
            </a:r>
            <a:endParaRPr lang="sv-SE" sz="1400" b="1" dirty="0"/>
          </a:p>
          <a:p>
            <a:r>
              <a:rPr lang="sv-SE" sz="1400" dirty="0"/>
              <a:t>7. Kontrollera datum (dagens datum är förvalt, ändras vid efterregistrering)</a:t>
            </a:r>
          </a:p>
          <a:p>
            <a:r>
              <a:rPr lang="sv-SE" sz="1400" dirty="0"/>
              <a:t>8. Välj </a:t>
            </a:r>
            <a:r>
              <a:rPr lang="sv-SE" sz="1400" dirty="0" err="1"/>
              <a:t>batchnummer</a:t>
            </a:r>
            <a:r>
              <a:rPr lang="sv-SE" sz="1400" dirty="0"/>
              <a:t>. </a:t>
            </a:r>
          </a:p>
          <a:p>
            <a:r>
              <a:rPr lang="sv-SE" sz="1400" dirty="0"/>
              <a:t>9. Klicka </a:t>
            </a:r>
            <a:r>
              <a:rPr lang="sv-SE" sz="1400" i="1" dirty="0"/>
              <a:t>på Slutför vaccination.</a:t>
            </a:r>
            <a:endParaRPr lang="sv-SE" sz="1400" b="1" i="1" dirty="0"/>
          </a:p>
        </p:txBody>
      </p:sp>
      <p:sp>
        <p:nvSpPr>
          <p:cNvPr id="18" name="textruta 17"/>
          <p:cNvSpPr txBox="1"/>
          <p:nvPr/>
        </p:nvSpPr>
        <p:spPr>
          <a:xfrm>
            <a:off x="6691610" y="631826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9</a:t>
            </a:r>
          </a:p>
        </p:txBody>
      </p:sp>
      <p:sp>
        <p:nvSpPr>
          <p:cNvPr id="19" name="Rektangel med rundade hörn 18"/>
          <p:cNvSpPr/>
          <p:nvPr/>
        </p:nvSpPr>
        <p:spPr>
          <a:xfrm>
            <a:off x="3616778" y="2792493"/>
            <a:ext cx="1823971" cy="78346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406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2"/>
          </p:nvPr>
        </p:nvSpPr>
        <p:spPr/>
        <p:txBody>
          <a:bodyPr/>
          <a:lstStyle/>
          <a:p>
            <a:r>
              <a:rPr lang="sv-SE" dirty="0"/>
              <a:t>Ordinera flera vaccin</a:t>
            </a:r>
          </a:p>
        </p:txBody>
      </p:sp>
      <p:sp>
        <p:nvSpPr>
          <p:cNvPr id="4" name="Platshållare för bildnummer 3"/>
          <p:cNvSpPr>
            <a:spLocks noGrp="1"/>
          </p:cNvSpPr>
          <p:nvPr>
            <p:ph type="sldNum" sz="quarter" idx="4294967295"/>
          </p:nvPr>
        </p:nvSpPr>
        <p:spPr>
          <a:xfrm>
            <a:off x="0" y="6300788"/>
            <a:ext cx="500063" cy="365125"/>
          </a:xfrm>
        </p:spPr>
        <p:txBody>
          <a:bodyPr/>
          <a:lstStyle/>
          <a:p>
            <a:fld id="{6D8CCFDF-DFA5-484F-9FF8-7212AEA69C48}" type="slidenum">
              <a:rPr lang="sv-SE" smtClean="0"/>
              <a:pPr/>
              <a:t>59</a:t>
            </a:fld>
            <a:endParaRPr lang="sv-SE" dirty="0"/>
          </a:p>
        </p:txBody>
      </p:sp>
    </p:spTree>
    <p:extLst>
      <p:ext uri="{BB962C8B-B14F-4D97-AF65-F5344CB8AC3E}">
        <p14:creationId xmlns:p14="http://schemas.microsoft.com/office/powerpoint/2010/main" val="278666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21008" y="1838501"/>
            <a:ext cx="8472196" cy="4343664"/>
          </a:xfrm>
        </p:spPr>
        <p:txBody>
          <a:bodyPr>
            <a:normAutofit/>
          </a:bodyPr>
          <a:lstStyle/>
          <a:p>
            <a:pPr>
              <a:spcBef>
                <a:spcPts val="1200"/>
              </a:spcBef>
            </a:pPr>
            <a:r>
              <a:rPr lang="sv-SE" sz="1800" dirty="0"/>
              <a:t>MittVaccin är ett journalsystem som är specifikt utformat för att stödja vaccinationsflöden.</a:t>
            </a:r>
          </a:p>
          <a:p>
            <a:pPr>
              <a:spcBef>
                <a:spcPts val="1200"/>
              </a:spcBef>
            </a:pPr>
            <a:r>
              <a:rPr lang="sv-SE" sz="1800" dirty="0"/>
              <a:t>MittVaccin uppfyller kraven på journalföring utifrån Patientdatalag (2008:355). Samtidig journalföring av vaccinationer i annat journalsystem, ex Cosmic Läkemedelsmodul, är därför inte nödvändig. Däremot kan samtidig annan information, ex medicinska ställningstaganden och diagnos/-er, behöva journalföras i annat journalsystem enligt journalföringsskyldigheten.</a:t>
            </a:r>
          </a:p>
          <a:p>
            <a:pPr>
              <a:spcBef>
                <a:spcPts val="1200"/>
              </a:spcBef>
            </a:pPr>
            <a:r>
              <a:rPr lang="sv-SE" sz="1800" dirty="0"/>
              <a:t>Under massvaccinationen mot covid-19 introducerades journalsystemet inom Region Östergötland. Användarna vittnar om att det är enkelt att använda och att registrering av en vaccination inte tar mycket längre tid än att skriva på papper. </a:t>
            </a:r>
          </a:p>
          <a:p>
            <a:pPr>
              <a:spcBef>
                <a:spcPts val="1200"/>
              </a:spcBef>
            </a:pPr>
            <a:r>
              <a:rPr lang="sv-SE" sz="1800" dirty="0"/>
              <a:t>MittVaccin används nu för journalföring av alla vaccinationstyper som ges på uppdrag av Region Östergötland.</a:t>
            </a:r>
          </a:p>
        </p:txBody>
      </p:sp>
      <p:sp>
        <p:nvSpPr>
          <p:cNvPr id="3" name="Rubrik 2"/>
          <p:cNvSpPr>
            <a:spLocks noGrp="1"/>
          </p:cNvSpPr>
          <p:nvPr>
            <p:ph type="title"/>
          </p:nvPr>
        </p:nvSpPr>
        <p:spPr>
          <a:noFill/>
        </p:spPr>
        <p:txBody>
          <a:bodyPr vert="horz" lIns="180000" tIns="45720" rIns="91440" bIns="45720" rtlCol="0" anchor="ctr" anchorCtr="0">
            <a:noAutofit/>
          </a:bodyPr>
          <a:lstStyle/>
          <a:p>
            <a:r>
              <a:rPr lang="sv-SE" sz="3600" dirty="0"/>
              <a:t>Om </a:t>
            </a:r>
            <a:r>
              <a:rPr lang="sv-SE" sz="3600" dirty="0" err="1"/>
              <a:t>MittVaccin</a:t>
            </a:r>
            <a:endParaRPr lang="sv-SE" sz="36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6</a:t>
            </a:fld>
            <a:endParaRPr lang="sv-SE" dirty="0"/>
          </a:p>
        </p:txBody>
      </p:sp>
    </p:spTree>
    <p:extLst>
      <p:ext uri="{BB962C8B-B14F-4D97-AF65-F5344CB8AC3E}">
        <p14:creationId xmlns:p14="http://schemas.microsoft.com/office/powerpoint/2010/main" val="2112333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spcBef>
                <a:spcPts val="600"/>
              </a:spcBef>
              <a:spcAft>
                <a:spcPts val="600"/>
              </a:spcAft>
            </a:pPr>
            <a:r>
              <a:rPr lang="sv-SE" dirty="0"/>
              <a:t>När </a:t>
            </a:r>
            <a:r>
              <a:rPr lang="sv-SE" i="1" dirty="0"/>
              <a:t>flera</a:t>
            </a:r>
            <a:r>
              <a:rPr lang="sv-SE" dirty="0"/>
              <a:t> vaccin ska ordineras och senare ges på en gång används det ”vanliga” vaccineringsflödet.</a:t>
            </a:r>
          </a:p>
          <a:p>
            <a:pPr>
              <a:spcBef>
                <a:spcPts val="600"/>
              </a:spcBef>
              <a:spcAft>
                <a:spcPts val="600"/>
              </a:spcAft>
            </a:pPr>
            <a:r>
              <a:rPr lang="sv-SE" dirty="0"/>
              <a:t>Ett vaccin </a:t>
            </a:r>
            <a:r>
              <a:rPr lang="sv-SE" i="1" dirty="0"/>
              <a:t>ordineras</a:t>
            </a:r>
            <a:r>
              <a:rPr lang="sv-SE" dirty="0"/>
              <a:t> när själva vaccinsprutan sedan ska ges av en annan person. </a:t>
            </a:r>
          </a:p>
          <a:p>
            <a:pPr>
              <a:spcBef>
                <a:spcPts val="600"/>
              </a:spcBef>
              <a:spcAft>
                <a:spcPts val="600"/>
              </a:spcAft>
            </a:pPr>
            <a:r>
              <a:rPr lang="sv-SE" dirty="0"/>
              <a:t>En och samma hälsodeklaration används för samtliga vacciner</a:t>
            </a:r>
          </a:p>
          <a:p>
            <a:pPr>
              <a:spcBef>
                <a:spcPts val="600"/>
              </a:spcBef>
              <a:spcAft>
                <a:spcPts val="600"/>
              </a:spcAft>
            </a:pPr>
            <a:r>
              <a:rPr lang="sv-SE" dirty="0"/>
              <a:t>Det är viktigt att hälsodeklarationen kontrolleras både vid ordination och vaccinering. </a:t>
            </a:r>
          </a:p>
          <a:p>
            <a:endParaRPr lang="sv-SE" dirty="0"/>
          </a:p>
        </p:txBody>
      </p:sp>
      <p:sp>
        <p:nvSpPr>
          <p:cNvPr id="3" name="Rubrik 2"/>
          <p:cNvSpPr>
            <a:spLocks noGrp="1"/>
          </p:cNvSpPr>
          <p:nvPr>
            <p:ph type="title"/>
          </p:nvPr>
        </p:nvSpPr>
        <p:spPr/>
        <p:txBody>
          <a:bodyPr/>
          <a:lstStyle/>
          <a:p>
            <a:r>
              <a:rPr lang="sv-SE" dirty="0"/>
              <a:t>Ordinera flera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60</a:t>
            </a:fld>
            <a:endParaRPr lang="sv-SE" dirty="0"/>
          </a:p>
        </p:txBody>
      </p:sp>
    </p:spTree>
    <p:extLst>
      <p:ext uri="{BB962C8B-B14F-4D97-AF65-F5344CB8AC3E}">
        <p14:creationId xmlns:p14="http://schemas.microsoft.com/office/powerpoint/2010/main" val="3816461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stretch>
            <a:fillRect/>
          </a:stretch>
        </p:blipFill>
        <p:spPr>
          <a:xfrm>
            <a:off x="2839301" y="1482840"/>
            <a:ext cx="6164715" cy="4441371"/>
          </a:xfrm>
          <a:prstGeom prst="rect">
            <a:avLst/>
          </a:prstGeom>
          <a:ln>
            <a:solidFill>
              <a:schemeClr val="dk1"/>
            </a:solidFill>
          </a:ln>
        </p:spPr>
      </p:pic>
      <p:sp>
        <p:nvSpPr>
          <p:cNvPr id="3" name="Rubrik 2"/>
          <p:cNvSpPr>
            <a:spLocks noGrp="1"/>
          </p:cNvSpPr>
          <p:nvPr>
            <p:ph type="title"/>
          </p:nvPr>
        </p:nvSpPr>
        <p:spPr>
          <a:xfrm>
            <a:off x="1382878" y="524414"/>
            <a:ext cx="7474185" cy="1265447"/>
          </a:xfrm>
        </p:spPr>
        <p:txBody>
          <a:bodyPr/>
          <a:lstStyle/>
          <a:p>
            <a:r>
              <a:rPr lang="sv-SE" dirty="0"/>
              <a:t>Ordinera flera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61</a:t>
            </a:fld>
            <a:endParaRPr lang="sv-SE" dirty="0"/>
          </a:p>
        </p:txBody>
      </p:sp>
      <p:cxnSp>
        <p:nvCxnSpPr>
          <p:cNvPr id="9" name="Rak pilkoppling 8"/>
          <p:cNvCxnSpPr/>
          <p:nvPr/>
        </p:nvCxnSpPr>
        <p:spPr>
          <a:xfrm flipH="1">
            <a:off x="5506590" y="2525151"/>
            <a:ext cx="911907" cy="214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ruta 10"/>
          <p:cNvSpPr txBox="1"/>
          <p:nvPr/>
        </p:nvSpPr>
        <p:spPr>
          <a:xfrm>
            <a:off x="236160" y="1929708"/>
            <a:ext cx="2553383"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Fyll i/kontrollera hälsodeklaration </a:t>
            </a:r>
          </a:p>
          <a:p>
            <a:r>
              <a:rPr lang="sv-SE" sz="1400" dirty="0"/>
              <a:t>1. Klicka på </a:t>
            </a:r>
            <a:r>
              <a:rPr lang="sv-SE" sz="1400" i="1" dirty="0"/>
              <a:t>Starta vaccination </a:t>
            </a:r>
            <a:r>
              <a:rPr lang="sv-SE" sz="1400" dirty="0"/>
              <a:t>i vänstermenyn</a:t>
            </a:r>
          </a:p>
          <a:p>
            <a:r>
              <a:rPr lang="sv-SE" sz="1400" dirty="0"/>
              <a:t>2. Välj aktuell hälsodeklaration i rullistan</a:t>
            </a:r>
          </a:p>
          <a:p>
            <a:r>
              <a:rPr lang="sv-SE" sz="1400" dirty="0"/>
              <a:t>3. Om hälsodeklarationen är besvarad tidigare visas datum för ifyllnad samt namn på hälsodeklarationen ovanför frågorna när val gjorts. </a:t>
            </a:r>
            <a:br>
              <a:rPr lang="sv-SE" sz="1400" dirty="0"/>
            </a:br>
            <a:r>
              <a:rPr lang="sv-SE" sz="1400" dirty="0"/>
              <a:t>Datumet visas även i rullistan.</a:t>
            </a:r>
          </a:p>
          <a:p>
            <a:r>
              <a:rPr lang="sv-SE" sz="1400" dirty="0"/>
              <a:t>4. Fyll i svar eller kontrollera att svaren i hälso-deklarationen stämmer</a:t>
            </a:r>
          </a:p>
          <a:p>
            <a:r>
              <a:rPr lang="sv-SE" sz="1400" dirty="0"/>
              <a:t>5. Frågor som besvaras med ”avvikande” svar kan kommenteras. </a:t>
            </a:r>
          </a:p>
          <a:p>
            <a:r>
              <a:rPr lang="sv-SE" sz="1400" dirty="0"/>
              <a:t>6. Klicka på</a:t>
            </a:r>
            <a:r>
              <a:rPr lang="sv-SE" sz="1400" i="1" dirty="0"/>
              <a:t> Nästa</a:t>
            </a:r>
            <a:r>
              <a:rPr lang="sv-SE" sz="1400" dirty="0"/>
              <a:t>, längst ner till höger</a:t>
            </a:r>
          </a:p>
        </p:txBody>
      </p:sp>
      <p:cxnSp>
        <p:nvCxnSpPr>
          <p:cNvPr id="14" name="Rak pilkoppling 13"/>
          <p:cNvCxnSpPr/>
          <p:nvPr/>
        </p:nvCxnSpPr>
        <p:spPr>
          <a:xfrm>
            <a:off x="7086595" y="3174934"/>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ruta 14"/>
          <p:cNvSpPr txBox="1"/>
          <p:nvPr/>
        </p:nvSpPr>
        <p:spPr>
          <a:xfrm>
            <a:off x="6418497" y="2368758"/>
            <a:ext cx="24385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t>Den senast ifyllda </a:t>
            </a:r>
            <a:r>
              <a:rPr lang="sv-SE" sz="1200" dirty="0" err="1"/>
              <a:t>hälsodeklara-tionen</a:t>
            </a:r>
            <a:r>
              <a:rPr lang="sv-SE" sz="1200" dirty="0"/>
              <a:t> kan även visas via knapp </a:t>
            </a:r>
            <a:r>
              <a:rPr lang="sv-SE" sz="1200" i="1" dirty="0"/>
              <a:t>Hälsodeklaration</a:t>
            </a:r>
          </a:p>
        </p:txBody>
      </p:sp>
      <p:sp>
        <p:nvSpPr>
          <p:cNvPr id="19" name="textruta 18"/>
          <p:cNvSpPr txBox="1"/>
          <p:nvPr/>
        </p:nvSpPr>
        <p:spPr>
          <a:xfrm>
            <a:off x="7563452" y="4200760"/>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cxnSp>
        <p:nvCxnSpPr>
          <p:cNvPr id="22" name="Rak pilkoppling 21"/>
          <p:cNvCxnSpPr/>
          <p:nvPr/>
        </p:nvCxnSpPr>
        <p:spPr>
          <a:xfrm flipH="1">
            <a:off x="7086595" y="4385426"/>
            <a:ext cx="476858"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Rak pilkoppling 23"/>
          <p:cNvCxnSpPr/>
          <p:nvPr/>
        </p:nvCxnSpPr>
        <p:spPr>
          <a:xfrm flipH="1" flipV="1">
            <a:off x="7019617" y="4234390"/>
            <a:ext cx="543834" cy="140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ktangel med rundade hörn 24"/>
          <p:cNvSpPr/>
          <p:nvPr/>
        </p:nvSpPr>
        <p:spPr>
          <a:xfrm>
            <a:off x="3989658" y="4114176"/>
            <a:ext cx="3238403"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textruta 17"/>
          <p:cNvSpPr txBox="1"/>
          <p:nvPr/>
        </p:nvSpPr>
        <p:spPr>
          <a:xfrm>
            <a:off x="5453208" y="404972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26" name="Rektangel med rundade hörn 25"/>
          <p:cNvSpPr/>
          <p:nvPr/>
        </p:nvSpPr>
        <p:spPr>
          <a:xfrm>
            <a:off x="2839301" y="1669145"/>
            <a:ext cx="937893" cy="17787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textruta 16"/>
          <p:cNvSpPr txBox="1"/>
          <p:nvPr/>
        </p:nvSpPr>
        <p:spPr>
          <a:xfrm>
            <a:off x="2598259" y="1532085"/>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27" name="textruta 26"/>
          <p:cNvSpPr txBox="1"/>
          <p:nvPr/>
        </p:nvSpPr>
        <p:spPr>
          <a:xfrm>
            <a:off x="7679008" y="495731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
        <p:nvSpPr>
          <p:cNvPr id="29" name="textruta 28"/>
          <p:cNvSpPr txBox="1"/>
          <p:nvPr/>
        </p:nvSpPr>
        <p:spPr>
          <a:xfrm>
            <a:off x="5610354" y="5523979"/>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pic>
        <p:nvPicPr>
          <p:cNvPr id="30" name="Bildobjekt 29"/>
          <p:cNvPicPr>
            <a:picLocks noChangeAspect="1"/>
          </p:cNvPicPr>
          <p:nvPr/>
        </p:nvPicPr>
        <p:blipFill>
          <a:blip r:embed="rId3"/>
          <a:stretch>
            <a:fillRect/>
          </a:stretch>
        </p:blipFill>
        <p:spPr>
          <a:xfrm>
            <a:off x="2857500" y="6092809"/>
            <a:ext cx="6146517" cy="682270"/>
          </a:xfrm>
          <a:prstGeom prst="rect">
            <a:avLst/>
          </a:prstGeom>
          <a:ln>
            <a:solidFill>
              <a:schemeClr val="dk1"/>
            </a:solidFill>
          </a:ln>
        </p:spPr>
      </p:pic>
      <p:sp>
        <p:nvSpPr>
          <p:cNvPr id="31" name="textruta 30"/>
          <p:cNvSpPr txBox="1"/>
          <p:nvPr/>
        </p:nvSpPr>
        <p:spPr>
          <a:xfrm>
            <a:off x="8570251" y="610038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6</a:t>
            </a:r>
          </a:p>
        </p:txBody>
      </p:sp>
      <p:sp>
        <p:nvSpPr>
          <p:cNvPr id="32" name="Rektangel med rundade hörn 31"/>
          <p:cNvSpPr/>
          <p:nvPr/>
        </p:nvSpPr>
        <p:spPr>
          <a:xfrm>
            <a:off x="8537595" y="6512179"/>
            <a:ext cx="398466"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9913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Ordinera flera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62</a:t>
            </a:fld>
            <a:endParaRPr lang="sv-SE" dirty="0"/>
          </a:p>
        </p:txBody>
      </p:sp>
      <p:pic>
        <p:nvPicPr>
          <p:cNvPr id="5" name="Bildobjekt 4"/>
          <p:cNvPicPr>
            <a:picLocks noChangeAspect="1"/>
          </p:cNvPicPr>
          <p:nvPr/>
        </p:nvPicPr>
        <p:blipFill>
          <a:blip r:embed="rId2"/>
          <a:stretch>
            <a:fillRect/>
          </a:stretch>
        </p:blipFill>
        <p:spPr>
          <a:xfrm>
            <a:off x="273180" y="1969964"/>
            <a:ext cx="8719806" cy="3745420"/>
          </a:xfrm>
          <a:prstGeom prst="rect">
            <a:avLst/>
          </a:prstGeom>
        </p:spPr>
      </p:pic>
      <p:sp>
        <p:nvSpPr>
          <p:cNvPr id="6" name="textruta 5"/>
          <p:cNvSpPr txBox="1"/>
          <p:nvPr/>
        </p:nvSpPr>
        <p:spPr>
          <a:xfrm>
            <a:off x="4502427" y="5269717"/>
            <a:ext cx="341906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7. Om detta steg visas har ett avvikande svar givits i hälsodeklarationen. </a:t>
            </a:r>
            <a:br>
              <a:rPr lang="sv-SE" sz="1400" dirty="0"/>
            </a:br>
            <a:r>
              <a:rPr lang="sv-SE" sz="1400" dirty="0"/>
              <a:t>Om du vill gå vidare, klicka på</a:t>
            </a:r>
            <a:r>
              <a:rPr lang="sv-SE" sz="1400" i="1" dirty="0"/>
              <a:t> Nästa</a:t>
            </a:r>
            <a:endParaRPr lang="sv-SE" sz="1400" dirty="0"/>
          </a:p>
        </p:txBody>
      </p:sp>
      <p:sp>
        <p:nvSpPr>
          <p:cNvPr id="7" name="Rektangel med rundade hörn 6"/>
          <p:cNvSpPr/>
          <p:nvPr/>
        </p:nvSpPr>
        <p:spPr>
          <a:xfrm>
            <a:off x="8308995" y="5390750"/>
            <a:ext cx="565584"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94338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Ordinera flera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63</a:t>
            </a:fld>
            <a:endParaRPr lang="sv-SE" dirty="0"/>
          </a:p>
        </p:txBody>
      </p:sp>
      <p:pic>
        <p:nvPicPr>
          <p:cNvPr id="5" name="Bildobjekt 4"/>
          <p:cNvPicPr>
            <a:picLocks noChangeAspect="1"/>
          </p:cNvPicPr>
          <p:nvPr/>
        </p:nvPicPr>
        <p:blipFill>
          <a:blip r:embed="rId2"/>
          <a:stretch>
            <a:fillRect/>
          </a:stretch>
        </p:blipFill>
        <p:spPr>
          <a:xfrm>
            <a:off x="1887040" y="1432386"/>
            <a:ext cx="7124700" cy="5200650"/>
          </a:xfrm>
          <a:prstGeom prst="rect">
            <a:avLst/>
          </a:prstGeom>
        </p:spPr>
      </p:pic>
      <p:sp>
        <p:nvSpPr>
          <p:cNvPr id="6" name="textruta 5"/>
          <p:cNvSpPr txBox="1"/>
          <p:nvPr/>
        </p:nvSpPr>
        <p:spPr>
          <a:xfrm>
            <a:off x="154107" y="2734785"/>
            <a:ext cx="2613175"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För varje vaccin som ska ordineras:</a:t>
            </a:r>
          </a:p>
          <a:p>
            <a:r>
              <a:rPr lang="sv-SE" sz="1400" dirty="0"/>
              <a:t>8. Välj vaccinprodukt i rullistan </a:t>
            </a:r>
            <a:r>
              <a:rPr lang="sv-SE" sz="1400" i="1" dirty="0"/>
              <a:t>Lägg till vaccin</a:t>
            </a:r>
            <a:r>
              <a:rPr lang="sv-SE" sz="1400" dirty="0"/>
              <a:t>, under rubrik </a:t>
            </a:r>
            <a:r>
              <a:rPr lang="sv-SE" sz="1400" i="1" dirty="0"/>
              <a:t>Vacciner</a:t>
            </a:r>
          </a:p>
          <a:p>
            <a:r>
              <a:rPr lang="sv-SE" sz="1400" dirty="0"/>
              <a:t>9. Klicka på </a:t>
            </a:r>
            <a:r>
              <a:rPr lang="sv-SE" sz="1400" i="1" dirty="0"/>
              <a:t>Lägg till</a:t>
            </a:r>
          </a:p>
        </p:txBody>
      </p:sp>
      <p:sp>
        <p:nvSpPr>
          <p:cNvPr id="8" name="textruta 7"/>
          <p:cNvSpPr txBox="1"/>
          <p:nvPr/>
        </p:nvSpPr>
        <p:spPr>
          <a:xfrm>
            <a:off x="7487033" y="473188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9</a:t>
            </a:r>
          </a:p>
        </p:txBody>
      </p:sp>
      <p:sp>
        <p:nvSpPr>
          <p:cNvPr id="9" name="Rektangel med rundade hörn 8"/>
          <p:cNvSpPr/>
          <p:nvPr/>
        </p:nvSpPr>
        <p:spPr>
          <a:xfrm>
            <a:off x="6720758" y="4806335"/>
            <a:ext cx="683893"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ektangel med rundade hörn 9"/>
          <p:cNvSpPr/>
          <p:nvPr/>
        </p:nvSpPr>
        <p:spPr>
          <a:xfrm>
            <a:off x="2700363" y="4765750"/>
            <a:ext cx="3819707" cy="186728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5506512" y="486198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8</a:t>
            </a:r>
          </a:p>
        </p:txBody>
      </p:sp>
    </p:spTree>
    <p:extLst>
      <p:ext uri="{BB962C8B-B14F-4D97-AF65-F5344CB8AC3E}">
        <p14:creationId xmlns:p14="http://schemas.microsoft.com/office/powerpoint/2010/main" val="2709467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Ordinera flera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64</a:t>
            </a:fld>
            <a:endParaRPr lang="sv-SE" dirty="0"/>
          </a:p>
        </p:txBody>
      </p:sp>
      <p:pic>
        <p:nvPicPr>
          <p:cNvPr id="5" name="Bildobjekt 4"/>
          <p:cNvPicPr>
            <a:picLocks noChangeAspect="1"/>
          </p:cNvPicPr>
          <p:nvPr/>
        </p:nvPicPr>
        <p:blipFill>
          <a:blip r:embed="rId3"/>
          <a:stretch>
            <a:fillRect/>
          </a:stretch>
        </p:blipFill>
        <p:spPr>
          <a:xfrm>
            <a:off x="654344" y="2090057"/>
            <a:ext cx="7573736" cy="3786868"/>
          </a:xfrm>
          <a:prstGeom prst="rect">
            <a:avLst/>
          </a:prstGeom>
        </p:spPr>
      </p:pic>
      <p:sp>
        <p:nvSpPr>
          <p:cNvPr id="6" name="textruta 5"/>
          <p:cNvSpPr txBox="1"/>
          <p:nvPr/>
        </p:nvSpPr>
        <p:spPr>
          <a:xfrm>
            <a:off x="1902909" y="4110173"/>
            <a:ext cx="355083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10. Kontrollera/ändra ordinations-informationen för respektive vaccin: </a:t>
            </a:r>
          </a:p>
          <a:p>
            <a:pPr marL="342900" indent="-342900">
              <a:buAutoNum type="alphaLcPeriod"/>
            </a:pPr>
            <a:r>
              <a:rPr lang="sv-SE" sz="1400" dirty="0"/>
              <a:t>Intervall </a:t>
            </a:r>
          </a:p>
          <a:p>
            <a:pPr marL="342900" indent="-342900">
              <a:buAutoNum type="alphaLcPeriod"/>
            </a:pPr>
            <a:r>
              <a:rPr lang="sv-SE" sz="1400" dirty="0"/>
              <a:t>Välj </a:t>
            </a:r>
            <a:r>
              <a:rPr lang="sv-SE" sz="1400" i="1" dirty="0"/>
              <a:t>dos</a:t>
            </a:r>
            <a:r>
              <a:rPr lang="sv-SE" sz="1400" dirty="0"/>
              <a:t> (ej förvalt)</a:t>
            </a:r>
          </a:p>
          <a:p>
            <a:pPr marL="342900" indent="-342900">
              <a:buAutoNum type="alphaLcPeriod"/>
            </a:pPr>
            <a:r>
              <a:rPr lang="sv-SE" sz="1400" dirty="0"/>
              <a:t>Dosering </a:t>
            </a:r>
          </a:p>
          <a:p>
            <a:pPr marL="342900" indent="-342900">
              <a:buAutoNum type="alphaLcPeriod"/>
            </a:pPr>
            <a:r>
              <a:rPr lang="sv-SE" sz="1400" dirty="0"/>
              <a:t>Administration </a:t>
            </a:r>
          </a:p>
          <a:p>
            <a:pPr marL="342900" indent="-342900">
              <a:buAutoNum type="alphaLcPeriod"/>
            </a:pPr>
            <a:r>
              <a:rPr lang="sv-SE" sz="1400" dirty="0"/>
              <a:t>Välj </a:t>
            </a:r>
            <a:r>
              <a:rPr lang="sv-SE" sz="1400" i="1" dirty="0"/>
              <a:t>lokalisation</a:t>
            </a:r>
            <a:r>
              <a:rPr lang="sv-SE" sz="1400" dirty="0"/>
              <a:t> (ej förvalt)</a:t>
            </a:r>
          </a:p>
          <a:p>
            <a:pPr marL="342900" indent="-342900">
              <a:buAutoNum type="alphaLcPeriod"/>
            </a:pPr>
            <a:r>
              <a:rPr lang="sv-SE" sz="1400" dirty="0"/>
              <a:t>SMS – bockas enbart i om patienten ska boka nästa dos själv</a:t>
            </a:r>
          </a:p>
          <a:p>
            <a:r>
              <a:rPr lang="sv-SE" sz="1400" dirty="0"/>
              <a:t>11. Klicka på </a:t>
            </a:r>
            <a:r>
              <a:rPr lang="sv-SE" sz="1400" i="1" dirty="0"/>
              <a:t>Spara ordinering och Signera</a:t>
            </a:r>
            <a:endParaRPr lang="sv-SE" sz="1400" b="1" i="1" dirty="0"/>
          </a:p>
        </p:txBody>
      </p:sp>
      <p:sp>
        <p:nvSpPr>
          <p:cNvPr id="9" name="Rektangel med rundade hörn 8"/>
          <p:cNvSpPr/>
          <p:nvPr/>
        </p:nvSpPr>
        <p:spPr>
          <a:xfrm>
            <a:off x="654344" y="3019303"/>
            <a:ext cx="7573736" cy="30356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2327205" y="2672263"/>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10</a:t>
            </a:r>
          </a:p>
        </p:txBody>
      </p:sp>
      <p:sp>
        <p:nvSpPr>
          <p:cNvPr id="10" name="textruta 9"/>
          <p:cNvSpPr txBox="1"/>
          <p:nvPr/>
        </p:nvSpPr>
        <p:spPr>
          <a:xfrm>
            <a:off x="5957591" y="5504931"/>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11</a:t>
            </a:r>
          </a:p>
        </p:txBody>
      </p:sp>
      <p:sp>
        <p:nvSpPr>
          <p:cNvPr id="11" name="Rektangel med rundade hörn 10"/>
          <p:cNvSpPr/>
          <p:nvPr/>
        </p:nvSpPr>
        <p:spPr>
          <a:xfrm>
            <a:off x="654344" y="3442604"/>
            <a:ext cx="7573736" cy="30356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med rundade hörn 11"/>
          <p:cNvSpPr/>
          <p:nvPr/>
        </p:nvSpPr>
        <p:spPr>
          <a:xfrm>
            <a:off x="6428186" y="5578636"/>
            <a:ext cx="1250163" cy="22617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7572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Ordinera flera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65</a:t>
            </a:fld>
            <a:endParaRPr lang="sv-SE" dirty="0"/>
          </a:p>
        </p:txBody>
      </p:sp>
      <p:pic>
        <p:nvPicPr>
          <p:cNvPr id="2" name="Bildobjekt 1"/>
          <p:cNvPicPr>
            <a:picLocks noChangeAspect="1"/>
          </p:cNvPicPr>
          <p:nvPr/>
        </p:nvPicPr>
        <p:blipFill>
          <a:blip r:embed="rId2"/>
          <a:stretch>
            <a:fillRect/>
          </a:stretch>
        </p:blipFill>
        <p:spPr>
          <a:xfrm>
            <a:off x="956806" y="2127079"/>
            <a:ext cx="6828155" cy="2553337"/>
          </a:xfrm>
          <a:prstGeom prst="rect">
            <a:avLst/>
          </a:prstGeom>
        </p:spPr>
      </p:pic>
      <p:sp>
        <p:nvSpPr>
          <p:cNvPr id="6" name="textruta 5"/>
          <p:cNvSpPr txBox="1"/>
          <p:nvPr/>
        </p:nvSpPr>
        <p:spPr>
          <a:xfrm>
            <a:off x="2111631" y="5422138"/>
            <a:ext cx="355083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Ordinationen visas nu som en gul rad under rubrik </a:t>
            </a:r>
            <a:r>
              <a:rPr lang="sv-SE" sz="1400" i="1" dirty="0"/>
              <a:t>Ordinationer </a:t>
            </a:r>
            <a:r>
              <a:rPr lang="sv-SE" sz="1400" dirty="0"/>
              <a:t>i vyn </a:t>
            </a:r>
            <a:r>
              <a:rPr lang="sv-SE" sz="1400" i="1" dirty="0"/>
              <a:t>Visa kund</a:t>
            </a:r>
          </a:p>
        </p:txBody>
      </p:sp>
      <p:cxnSp>
        <p:nvCxnSpPr>
          <p:cNvPr id="7" name="Rak pilkoppling 6"/>
          <p:cNvCxnSpPr>
            <a:stCxn id="6" idx="0"/>
          </p:cNvCxnSpPr>
          <p:nvPr/>
        </p:nvCxnSpPr>
        <p:spPr>
          <a:xfrm flipH="1" flipV="1">
            <a:off x="3816626" y="4680416"/>
            <a:ext cx="70422" cy="741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78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7559" y="2009392"/>
            <a:ext cx="9144000" cy="1763788"/>
          </a:xfrm>
        </p:spPr>
        <p:txBody>
          <a:bodyPr/>
          <a:lstStyle/>
          <a:p>
            <a:r>
              <a:rPr lang="sv-SE" dirty="0"/>
              <a:t>Ordinera och vaccinera samtidigt med flera olika vaccin</a:t>
            </a:r>
          </a:p>
        </p:txBody>
      </p:sp>
    </p:spTree>
    <p:extLst>
      <p:ext uri="{BB962C8B-B14F-4D97-AF65-F5344CB8AC3E}">
        <p14:creationId xmlns:p14="http://schemas.microsoft.com/office/powerpoint/2010/main" val="1211934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15239"/>
            <a:ext cx="8024849" cy="3895300"/>
          </a:xfrm>
        </p:spPr>
        <p:txBody>
          <a:bodyPr>
            <a:normAutofit fontScale="77500" lnSpcReduction="20000"/>
          </a:bodyPr>
          <a:lstStyle/>
          <a:p>
            <a:r>
              <a:rPr lang="sv-SE" dirty="0"/>
              <a:t>När </a:t>
            </a:r>
            <a:r>
              <a:rPr lang="sv-SE" i="1" dirty="0"/>
              <a:t>flera</a:t>
            </a:r>
            <a:r>
              <a:rPr lang="sv-SE" dirty="0"/>
              <a:t> vaccin ska ordineras och senare ges på en gång används det ”vanliga” vaccineringsflödet.</a:t>
            </a:r>
          </a:p>
          <a:p>
            <a:r>
              <a:rPr lang="sv-SE" dirty="0"/>
              <a:t>En hälsodeklaration används för samtliga vacciner</a:t>
            </a:r>
          </a:p>
          <a:p>
            <a:r>
              <a:rPr lang="sv-SE" dirty="0"/>
              <a:t>När vaccin </a:t>
            </a:r>
            <a:r>
              <a:rPr lang="sv-SE" i="1" dirty="0"/>
              <a:t>ordineras</a:t>
            </a:r>
            <a:r>
              <a:rPr lang="sv-SE" dirty="0"/>
              <a:t> och </a:t>
            </a:r>
            <a:r>
              <a:rPr lang="sv-SE" i="1" dirty="0"/>
              <a:t>vaccineras</a:t>
            </a:r>
            <a:r>
              <a:rPr lang="sv-SE" dirty="0"/>
              <a:t> av en och samma person, journalförs hela flödet på en gång enligt beskrivningen i detta avsnitt. Läkare och sjuksköterskor med ordinationsrätt har behörighet att göra på detta sätt. </a:t>
            </a:r>
          </a:p>
          <a:p>
            <a:r>
              <a:rPr lang="sv-SE" dirty="0"/>
              <a:t>Om vaccin ordineras muntligen av en läkare, kan det registreras av den sjuksköterska som också vaccinerar. Det görs i ett flöde på samma sätt som om sjuksköterskan hade haft ordinationsrätt, men ordinationen blir inte signerad. Läkaren som gav den muntliga ordinationen måste signera den i journalsystemet i efterhand, se avsnitt Signera ordination som registrerats av annan användare utifrån muntlig ordination. Om en verksamhet vill arbeta på detta sätt är det viktigt att det finns tydliga rutiner för kontroll av hälsodeklaration innan den muntliga ordinationen ges och för signering av ordinationen.</a:t>
            </a:r>
          </a:p>
          <a:p>
            <a:endParaRPr lang="sv-SE" dirty="0"/>
          </a:p>
        </p:txBody>
      </p:sp>
      <p:sp>
        <p:nvSpPr>
          <p:cNvPr id="3" name="Rubrik 2"/>
          <p:cNvSpPr>
            <a:spLocks noGrp="1"/>
          </p:cNvSpPr>
          <p:nvPr>
            <p:ph type="title"/>
          </p:nvPr>
        </p:nvSpPr>
        <p:spPr/>
        <p:txBody>
          <a:bodyPr/>
          <a:lstStyle/>
          <a:p>
            <a:r>
              <a:rPr lang="sv-SE" sz="3600" dirty="0"/>
              <a:t>Ordinera och vaccinera samtidigt med flera olika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67</a:t>
            </a:fld>
            <a:endParaRPr lang="sv-SE" dirty="0"/>
          </a:p>
        </p:txBody>
      </p:sp>
    </p:spTree>
    <p:extLst>
      <p:ext uri="{BB962C8B-B14F-4D97-AF65-F5344CB8AC3E}">
        <p14:creationId xmlns:p14="http://schemas.microsoft.com/office/powerpoint/2010/main" val="229525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stretch>
            <a:fillRect/>
          </a:stretch>
        </p:blipFill>
        <p:spPr>
          <a:xfrm>
            <a:off x="2839301" y="1482840"/>
            <a:ext cx="6164715" cy="4441371"/>
          </a:xfrm>
          <a:prstGeom prst="rect">
            <a:avLst/>
          </a:prstGeom>
          <a:ln>
            <a:solidFill>
              <a:schemeClr val="dk1"/>
            </a:solidFill>
          </a:ln>
        </p:spPr>
      </p:pic>
      <p:sp>
        <p:nvSpPr>
          <p:cNvPr id="3" name="Rubrik 2"/>
          <p:cNvSpPr>
            <a:spLocks noGrp="1"/>
          </p:cNvSpPr>
          <p:nvPr>
            <p:ph type="title"/>
          </p:nvPr>
        </p:nvSpPr>
        <p:spPr>
          <a:xfrm>
            <a:off x="1382878" y="157286"/>
            <a:ext cx="7474185" cy="1265447"/>
          </a:xfrm>
        </p:spPr>
        <p:txBody>
          <a:bodyPr/>
          <a:lstStyle/>
          <a:p>
            <a:r>
              <a:rPr lang="sv-SE" sz="3600" dirty="0"/>
              <a:t>Ordinera &amp; vaccinera samtidigt med flera olika vaccin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68</a:t>
            </a:fld>
            <a:endParaRPr lang="sv-SE" dirty="0"/>
          </a:p>
        </p:txBody>
      </p:sp>
      <p:cxnSp>
        <p:nvCxnSpPr>
          <p:cNvPr id="9" name="Rak pilkoppling 8"/>
          <p:cNvCxnSpPr/>
          <p:nvPr/>
        </p:nvCxnSpPr>
        <p:spPr>
          <a:xfrm flipH="1">
            <a:off x="5506590" y="2525151"/>
            <a:ext cx="911907" cy="214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ruta 10"/>
          <p:cNvSpPr txBox="1"/>
          <p:nvPr/>
        </p:nvSpPr>
        <p:spPr>
          <a:xfrm>
            <a:off x="236161" y="2043159"/>
            <a:ext cx="247368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Fyll i/kontrollera hälsodeklaration </a:t>
            </a:r>
          </a:p>
          <a:p>
            <a:r>
              <a:rPr lang="sv-SE" sz="1400" dirty="0"/>
              <a:t>1. Klicka på </a:t>
            </a:r>
            <a:r>
              <a:rPr lang="sv-SE" sz="1400" i="1" dirty="0"/>
              <a:t>Starta vaccination </a:t>
            </a:r>
            <a:r>
              <a:rPr lang="sv-SE" sz="1400" dirty="0"/>
              <a:t>i vänstermenyn</a:t>
            </a:r>
          </a:p>
          <a:p>
            <a:r>
              <a:rPr lang="sv-SE" sz="1400" dirty="0"/>
              <a:t>2. Välj aktuell hälsodeklaration i rullistan</a:t>
            </a:r>
          </a:p>
          <a:p>
            <a:r>
              <a:rPr lang="sv-SE" sz="1400" dirty="0"/>
              <a:t>3. </a:t>
            </a:r>
            <a:r>
              <a:rPr lang="sv-SE" sz="1200" dirty="0"/>
              <a:t>Om hälsodeklarationen är besvarad tidigare så visas datum för ifyllnad samt namn på hälsodeklarationen ovanför frågorna när val gjorts. </a:t>
            </a:r>
            <a:br>
              <a:rPr lang="sv-SE" sz="1200" dirty="0"/>
            </a:br>
            <a:r>
              <a:rPr lang="sv-SE" sz="1200" dirty="0"/>
              <a:t>Datumet visas även i rullistan.</a:t>
            </a:r>
          </a:p>
          <a:p>
            <a:r>
              <a:rPr lang="sv-SE" sz="1400" dirty="0"/>
              <a:t>4. Fyll i svar eller kontrollera att svaren i hälso-deklarationen stämmer</a:t>
            </a:r>
          </a:p>
          <a:p>
            <a:r>
              <a:rPr lang="sv-SE" sz="1400" dirty="0"/>
              <a:t>5. Frågor som besvaras med ”avvikande” svar kan kommenteras. </a:t>
            </a:r>
          </a:p>
          <a:p>
            <a:r>
              <a:rPr lang="sv-SE" sz="1400" dirty="0"/>
              <a:t>6. Klicka på</a:t>
            </a:r>
            <a:r>
              <a:rPr lang="sv-SE" sz="1400" i="1" dirty="0"/>
              <a:t> Nästa</a:t>
            </a:r>
            <a:r>
              <a:rPr lang="sv-SE" sz="1400" dirty="0"/>
              <a:t>, längst ner till höger</a:t>
            </a:r>
          </a:p>
        </p:txBody>
      </p:sp>
      <p:cxnSp>
        <p:nvCxnSpPr>
          <p:cNvPr id="14" name="Rak pilkoppling 13"/>
          <p:cNvCxnSpPr/>
          <p:nvPr/>
        </p:nvCxnSpPr>
        <p:spPr>
          <a:xfrm>
            <a:off x="7086595" y="3174934"/>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ruta 14"/>
          <p:cNvSpPr txBox="1"/>
          <p:nvPr/>
        </p:nvSpPr>
        <p:spPr>
          <a:xfrm>
            <a:off x="6418497" y="2368758"/>
            <a:ext cx="182995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t>Den senast ifyllda hälsodeklarationen kan </a:t>
            </a:r>
          </a:p>
          <a:p>
            <a:r>
              <a:rPr lang="sv-SE" sz="1200" dirty="0"/>
              <a:t>även visas via knapp </a:t>
            </a:r>
            <a:r>
              <a:rPr lang="sv-SE" sz="1200" i="1" dirty="0"/>
              <a:t>Hälsodeklaration</a:t>
            </a:r>
          </a:p>
        </p:txBody>
      </p:sp>
      <p:sp>
        <p:nvSpPr>
          <p:cNvPr id="19" name="textruta 18"/>
          <p:cNvSpPr txBox="1"/>
          <p:nvPr/>
        </p:nvSpPr>
        <p:spPr>
          <a:xfrm>
            <a:off x="7563452" y="4200760"/>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3</a:t>
            </a:r>
          </a:p>
        </p:txBody>
      </p:sp>
      <p:cxnSp>
        <p:nvCxnSpPr>
          <p:cNvPr id="22" name="Rak pilkoppling 21"/>
          <p:cNvCxnSpPr/>
          <p:nvPr/>
        </p:nvCxnSpPr>
        <p:spPr>
          <a:xfrm flipH="1">
            <a:off x="7086595" y="4385426"/>
            <a:ext cx="476858"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Rak pilkoppling 23"/>
          <p:cNvCxnSpPr/>
          <p:nvPr/>
        </p:nvCxnSpPr>
        <p:spPr>
          <a:xfrm flipH="1" flipV="1">
            <a:off x="7019617" y="4234390"/>
            <a:ext cx="543834" cy="140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ktangel med rundade hörn 24"/>
          <p:cNvSpPr/>
          <p:nvPr/>
        </p:nvSpPr>
        <p:spPr>
          <a:xfrm>
            <a:off x="3989658" y="4114176"/>
            <a:ext cx="3238403"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textruta 17"/>
          <p:cNvSpPr txBox="1"/>
          <p:nvPr/>
        </p:nvSpPr>
        <p:spPr>
          <a:xfrm>
            <a:off x="5453208" y="404972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2</a:t>
            </a:r>
          </a:p>
        </p:txBody>
      </p:sp>
      <p:sp>
        <p:nvSpPr>
          <p:cNvPr id="26" name="Rektangel med rundade hörn 25"/>
          <p:cNvSpPr/>
          <p:nvPr/>
        </p:nvSpPr>
        <p:spPr>
          <a:xfrm>
            <a:off x="2839301" y="1669145"/>
            <a:ext cx="937893" cy="17787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textruta 16"/>
          <p:cNvSpPr txBox="1"/>
          <p:nvPr/>
        </p:nvSpPr>
        <p:spPr>
          <a:xfrm>
            <a:off x="2598259" y="1532085"/>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a:t>
            </a:r>
          </a:p>
        </p:txBody>
      </p:sp>
      <p:sp>
        <p:nvSpPr>
          <p:cNvPr id="27" name="textruta 26"/>
          <p:cNvSpPr txBox="1"/>
          <p:nvPr/>
        </p:nvSpPr>
        <p:spPr>
          <a:xfrm>
            <a:off x="7679008" y="4957317"/>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4</a:t>
            </a:r>
          </a:p>
        </p:txBody>
      </p:sp>
      <p:sp>
        <p:nvSpPr>
          <p:cNvPr id="29" name="textruta 28"/>
          <p:cNvSpPr txBox="1"/>
          <p:nvPr/>
        </p:nvSpPr>
        <p:spPr>
          <a:xfrm>
            <a:off x="5610354" y="5523979"/>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5</a:t>
            </a:r>
          </a:p>
        </p:txBody>
      </p:sp>
      <p:pic>
        <p:nvPicPr>
          <p:cNvPr id="30" name="Bildobjekt 29"/>
          <p:cNvPicPr>
            <a:picLocks noChangeAspect="1"/>
          </p:cNvPicPr>
          <p:nvPr/>
        </p:nvPicPr>
        <p:blipFill>
          <a:blip r:embed="rId3"/>
          <a:stretch>
            <a:fillRect/>
          </a:stretch>
        </p:blipFill>
        <p:spPr>
          <a:xfrm>
            <a:off x="2857500" y="6092809"/>
            <a:ext cx="6146517" cy="682270"/>
          </a:xfrm>
          <a:prstGeom prst="rect">
            <a:avLst/>
          </a:prstGeom>
          <a:ln>
            <a:solidFill>
              <a:schemeClr val="dk1"/>
            </a:solidFill>
          </a:ln>
        </p:spPr>
      </p:pic>
      <p:sp>
        <p:nvSpPr>
          <p:cNvPr id="31" name="textruta 30"/>
          <p:cNvSpPr txBox="1"/>
          <p:nvPr/>
        </p:nvSpPr>
        <p:spPr>
          <a:xfrm>
            <a:off x="8570251" y="6100384"/>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6</a:t>
            </a:r>
          </a:p>
        </p:txBody>
      </p:sp>
      <p:sp>
        <p:nvSpPr>
          <p:cNvPr id="32" name="Rektangel med rundade hörn 31"/>
          <p:cNvSpPr/>
          <p:nvPr/>
        </p:nvSpPr>
        <p:spPr>
          <a:xfrm>
            <a:off x="8537595" y="6512179"/>
            <a:ext cx="398466"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32916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69</a:t>
            </a:fld>
            <a:endParaRPr lang="sv-SE" dirty="0"/>
          </a:p>
        </p:txBody>
      </p:sp>
      <p:pic>
        <p:nvPicPr>
          <p:cNvPr id="5" name="Bildobjekt 4"/>
          <p:cNvPicPr>
            <a:picLocks noChangeAspect="1"/>
          </p:cNvPicPr>
          <p:nvPr/>
        </p:nvPicPr>
        <p:blipFill>
          <a:blip r:embed="rId2"/>
          <a:stretch>
            <a:fillRect/>
          </a:stretch>
        </p:blipFill>
        <p:spPr>
          <a:xfrm>
            <a:off x="273180" y="1969964"/>
            <a:ext cx="8719806" cy="3745420"/>
          </a:xfrm>
          <a:prstGeom prst="rect">
            <a:avLst/>
          </a:prstGeom>
        </p:spPr>
      </p:pic>
      <p:sp>
        <p:nvSpPr>
          <p:cNvPr id="7" name="Rektangel med rundade hörn 6"/>
          <p:cNvSpPr/>
          <p:nvPr/>
        </p:nvSpPr>
        <p:spPr>
          <a:xfrm>
            <a:off x="8308995" y="5390750"/>
            <a:ext cx="565584"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2"/>
          <p:cNvSpPr>
            <a:spLocks noGrp="1"/>
          </p:cNvSpPr>
          <p:nvPr>
            <p:ph type="title"/>
          </p:nvPr>
        </p:nvSpPr>
        <p:spPr>
          <a:xfrm>
            <a:off x="1400394" y="594373"/>
            <a:ext cx="7474185" cy="1265447"/>
          </a:xfrm>
        </p:spPr>
        <p:txBody>
          <a:bodyPr/>
          <a:lstStyle/>
          <a:p>
            <a:r>
              <a:rPr lang="sv-SE" sz="3600" dirty="0"/>
              <a:t>Ordinera &amp; vaccinera samtidigt med flera olika vaccin</a:t>
            </a:r>
          </a:p>
        </p:txBody>
      </p:sp>
      <p:sp>
        <p:nvSpPr>
          <p:cNvPr id="8" name="textruta 7"/>
          <p:cNvSpPr txBox="1"/>
          <p:nvPr/>
        </p:nvSpPr>
        <p:spPr>
          <a:xfrm>
            <a:off x="4771528" y="5241855"/>
            <a:ext cx="341906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7. Om detta steg visas har ett avvikande svar givits i hälsodeklarationen. </a:t>
            </a:r>
            <a:br>
              <a:rPr lang="sv-SE" sz="1400" dirty="0"/>
            </a:br>
            <a:r>
              <a:rPr lang="sv-SE" sz="1400" dirty="0"/>
              <a:t>Om du vill gå vidare, klicka på</a:t>
            </a:r>
            <a:r>
              <a:rPr lang="sv-SE" sz="1400" i="1" dirty="0"/>
              <a:t> Nästa</a:t>
            </a:r>
            <a:endParaRPr lang="sv-SE" sz="1400" dirty="0"/>
          </a:p>
        </p:txBody>
      </p:sp>
    </p:spTree>
    <p:extLst>
      <p:ext uri="{BB962C8B-B14F-4D97-AF65-F5344CB8AC3E}">
        <p14:creationId xmlns:p14="http://schemas.microsoft.com/office/powerpoint/2010/main" val="302442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42925" y="2020014"/>
            <a:ext cx="8024849" cy="3600000"/>
          </a:xfrm>
        </p:spPr>
        <p:txBody>
          <a:bodyPr>
            <a:normAutofit/>
          </a:bodyPr>
          <a:lstStyle/>
          <a:p>
            <a:pPr>
              <a:spcBef>
                <a:spcPts val="600"/>
              </a:spcBef>
              <a:spcAft>
                <a:spcPts val="600"/>
              </a:spcAft>
            </a:pPr>
            <a:r>
              <a:rPr lang="sv-SE" sz="1800" dirty="0"/>
              <a:t>MittVaccin erbjuder stöd både för arbetssätt där sjuksköterskor har ordinationsrätt och ordinerar samt vaccinerar i ett flöde, och för arbetssätt där läkare först ordinerar och sjuksköterska sedan vaccinerar. </a:t>
            </a:r>
          </a:p>
          <a:p>
            <a:pPr>
              <a:spcBef>
                <a:spcPts val="600"/>
              </a:spcBef>
              <a:spcAft>
                <a:spcPts val="600"/>
              </a:spcAft>
            </a:pPr>
            <a:r>
              <a:rPr lang="sv-SE" sz="1800" dirty="0"/>
              <a:t>MittVaccin hanterar hälsodeklaration digitalt så hälsodeklarationer på papper inte behöver hanteras. Hälsodeklarationen kan fyllas i av patienten inför vaccination via en länk eller registreras direkt i MittVaccin innan eller i samband med ordinationen. </a:t>
            </a:r>
          </a:p>
          <a:p>
            <a:pPr>
              <a:spcBef>
                <a:spcPts val="600"/>
              </a:spcBef>
              <a:spcAft>
                <a:spcPts val="600"/>
              </a:spcAft>
            </a:pPr>
            <a:r>
              <a:rPr lang="sv-SE" sz="1800" dirty="0"/>
              <a:t>Vaccinsaldo hanteras i MittVaccin.</a:t>
            </a:r>
          </a:p>
          <a:p>
            <a:pPr>
              <a:spcBef>
                <a:spcPts val="600"/>
              </a:spcBef>
              <a:spcAft>
                <a:spcPts val="600"/>
              </a:spcAft>
            </a:pPr>
            <a:r>
              <a:rPr lang="sv-SE" sz="1800" dirty="0"/>
              <a:t>MittVaccin kan användas för bokning av besök. Detta används inom vissa verksamheter, men inte alla.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a:t>
            </a:fld>
            <a:endParaRPr lang="sv-SE" dirty="0"/>
          </a:p>
        </p:txBody>
      </p:sp>
      <p:sp>
        <p:nvSpPr>
          <p:cNvPr id="6" name="Rubrik 2"/>
          <p:cNvSpPr>
            <a:spLocks noGrp="1"/>
          </p:cNvSpPr>
          <p:nvPr>
            <p:ph type="title"/>
          </p:nvPr>
        </p:nvSpPr>
        <p:spPr>
          <a:noFill/>
        </p:spPr>
        <p:txBody>
          <a:bodyPr vert="horz" lIns="180000" tIns="45720" rIns="91440" bIns="45720" rtlCol="0" anchor="ctr" anchorCtr="0">
            <a:noAutofit/>
          </a:bodyPr>
          <a:lstStyle/>
          <a:p>
            <a:r>
              <a:rPr lang="sv-SE" sz="3600" dirty="0"/>
              <a:t>Om MittVaccin Journal</a:t>
            </a:r>
          </a:p>
        </p:txBody>
      </p:sp>
    </p:spTree>
    <p:extLst>
      <p:ext uri="{BB962C8B-B14F-4D97-AF65-F5344CB8AC3E}">
        <p14:creationId xmlns:p14="http://schemas.microsoft.com/office/powerpoint/2010/main" val="709742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70</a:t>
            </a:fld>
            <a:endParaRPr lang="sv-SE" dirty="0"/>
          </a:p>
        </p:txBody>
      </p:sp>
      <p:pic>
        <p:nvPicPr>
          <p:cNvPr id="5" name="Bildobjekt 4"/>
          <p:cNvPicPr>
            <a:picLocks noChangeAspect="1"/>
          </p:cNvPicPr>
          <p:nvPr/>
        </p:nvPicPr>
        <p:blipFill>
          <a:blip r:embed="rId2"/>
          <a:stretch>
            <a:fillRect/>
          </a:stretch>
        </p:blipFill>
        <p:spPr>
          <a:xfrm>
            <a:off x="3377203" y="2041071"/>
            <a:ext cx="5295989" cy="3865789"/>
          </a:xfrm>
          <a:prstGeom prst="rect">
            <a:avLst/>
          </a:prstGeom>
        </p:spPr>
      </p:pic>
      <p:sp>
        <p:nvSpPr>
          <p:cNvPr id="6" name="textruta 5"/>
          <p:cNvSpPr txBox="1"/>
          <p:nvPr/>
        </p:nvSpPr>
        <p:spPr>
          <a:xfrm>
            <a:off x="521910" y="2735656"/>
            <a:ext cx="2613175"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För varje vaccin som ska ordineras:</a:t>
            </a:r>
          </a:p>
          <a:p>
            <a:r>
              <a:rPr lang="sv-SE" sz="1400" dirty="0"/>
              <a:t>8. Välj vaccinprodukt i rullistan </a:t>
            </a:r>
            <a:r>
              <a:rPr lang="sv-SE" sz="1400" i="1" dirty="0"/>
              <a:t>Lägg till vaccin</a:t>
            </a:r>
            <a:r>
              <a:rPr lang="sv-SE" sz="1400" dirty="0"/>
              <a:t>, under rubrik </a:t>
            </a:r>
            <a:r>
              <a:rPr lang="sv-SE" sz="1400" i="1" dirty="0"/>
              <a:t>Vacciner</a:t>
            </a:r>
          </a:p>
          <a:p>
            <a:r>
              <a:rPr lang="sv-SE" sz="1400" dirty="0"/>
              <a:t>9. Klicka på </a:t>
            </a:r>
            <a:r>
              <a:rPr lang="sv-SE" sz="1400" i="1" dirty="0"/>
              <a:t>Lägg till</a:t>
            </a:r>
          </a:p>
        </p:txBody>
      </p:sp>
      <p:sp>
        <p:nvSpPr>
          <p:cNvPr id="8" name="textruta 7"/>
          <p:cNvSpPr txBox="1"/>
          <p:nvPr/>
        </p:nvSpPr>
        <p:spPr>
          <a:xfrm>
            <a:off x="7487033" y="446024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9</a:t>
            </a:r>
          </a:p>
        </p:txBody>
      </p:sp>
      <p:sp>
        <p:nvSpPr>
          <p:cNvPr id="9" name="Rektangel med rundade hörn 8"/>
          <p:cNvSpPr/>
          <p:nvPr/>
        </p:nvSpPr>
        <p:spPr>
          <a:xfrm>
            <a:off x="6907841" y="4533809"/>
            <a:ext cx="565584" cy="22043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ektangel med rundade hörn 9"/>
          <p:cNvSpPr/>
          <p:nvPr/>
        </p:nvSpPr>
        <p:spPr>
          <a:xfrm>
            <a:off x="3984671" y="4533808"/>
            <a:ext cx="2889683" cy="137305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5877334" y="4460242"/>
            <a:ext cx="3113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8</a:t>
            </a:r>
          </a:p>
        </p:txBody>
      </p:sp>
      <p:sp>
        <p:nvSpPr>
          <p:cNvPr id="11" name="Rubrik 2"/>
          <p:cNvSpPr>
            <a:spLocks noGrp="1"/>
          </p:cNvSpPr>
          <p:nvPr>
            <p:ph type="title"/>
          </p:nvPr>
        </p:nvSpPr>
        <p:spPr>
          <a:xfrm>
            <a:off x="1382878" y="549171"/>
            <a:ext cx="7474185" cy="1265447"/>
          </a:xfrm>
        </p:spPr>
        <p:txBody>
          <a:bodyPr/>
          <a:lstStyle/>
          <a:p>
            <a:r>
              <a:rPr lang="sv-SE" sz="3600" dirty="0"/>
              <a:t>Ordinera &amp; vaccinera samtidigt med flera olika vaccin</a:t>
            </a:r>
          </a:p>
        </p:txBody>
      </p:sp>
    </p:spTree>
    <p:extLst>
      <p:ext uri="{BB962C8B-B14F-4D97-AF65-F5344CB8AC3E}">
        <p14:creationId xmlns:p14="http://schemas.microsoft.com/office/powerpoint/2010/main" val="1289246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71</a:t>
            </a:fld>
            <a:endParaRPr lang="sv-SE" dirty="0"/>
          </a:p>
        </p:txBody>
      </p:sp>
      <p:pic>
        <p:nvPicPr>
          <p:cNvPr id="5" name="Bildobjekt 4"/>
          <p:cNvPicPr>
            <a:picLocks noChangeAspect="1"/>
          </p:cNvPicPr>
          <p:nvPr/>
        </p:nvPicPr>
        <p:blipFill>
          <a:blip r:embed="rId3"/>
          <a:stretch>
            <a:fillRect/>
          </a:stretch>
        </p:blipFill>
        <p:spPr>
          <a:xfrm>
            <a:off x="654344" y="2090057"/>
            <a:ext cx="7573736" cy="3786868"/>
          </a:xfrm>
          <a:prstGeom prst="rect">
            <a:avLst/>
          </a:prstGeom>
        </p:spPr>
      </p:pic>
      <p:sp>
        <p:nvSpPr>
          <p:cNvPr id="6" name="textruta 5"/>
          <p:cNvSpPr txBox="1"/>
          <p:nvPr/>
        </p:nvSpPr>
        <p:spPr>
          <a:xfrm>
            <a:off x="1902909" y="4110173"/>
            <a:ext cx="355083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10. Kontrollera/ändra ordinations-informationen för respektive vaccin: </a:t>
            </a:r>
          </a:p>
          <a:p>
            <a:pPr marL="342900" indent="-342900">
              <a:buAutoNum type="alphaLcPeriod"/>
            </a:pPr>
            <a:r>
              <a:rPr lang="sv-SE" sz="1400" dirty="0"/>
              <a:t>Intervall </a:t>
            </a:r>
          </a:p>
          <a:p>
            <a:pPr marL="342900" indent="-342900">
              <a:buAutoNum type="alphaLcPeriod"/>
            </a:pPr>
            <a:r>
              <a:rPr lang="sv-SE" sz="1400" dirty="0"/>
              <a:t>Välj </a:t>
            </a:r>
            <a:r>
              <a:rPr lang="sv-SE" sz="1400" i="1" dirty="0"/>
              <a:t>dos</a:t>
            </a:r>
            <a:r>
              <a:rPr lang="sv-SE" sz="1400" dirty="0"/>
              <a:t> (ej förvalt)</a:t>
            </a:r>
          </a:p>
          <a:p>
            <a:pPr marL="342900" indent="-342900">
              <a:buAutoNum type="alphaLcPeriod"/>
            </a:pPr>
            <a:r>
              <a:rPr lang="sv-SE" sz="1400" dirty="0"/>
              <a:t>Dosering </a:t>
            </a:r>
          </a:p>
          <a:p>
            <a:pPr marL="342900" indent="-342900">
              <a:buAutoNum type="alphaLcPeriod"/>
            </a:pPr>
            <a:r>
              <a:rPr lang="sv-SE" sz="1400" dirty="0"/>
              <a:t>Administration </a:t>
            </a:r>
          </a:p>
          <a:p>
            <a:pPr marL="342900" indent="-342900">
              <a:buAutoNum type="alphaLcPeriod"/>
            </a:pPr>
            <a:r>
              <a:rPr lang="sv-SE" sz="1400" dirty="0"/>
              <a:t>Välj </a:t>
            </a:r>
            <a:r>
              <a:rPr lang="sv-SE" sz="1400" i="1" dirty="0"/>
              <a:t>lokalisation</a:t>
            </a:r>
            <a:r>
              <a:rPr lang="sv-SE" sz="1400" dirty="0"/>
              <a:t> (ej förvalt)</a:t>
            </a:r>
          </a:p>
          <a:p>
            <a:pPr marL="342900" indent="-342900">
              <a:buAutoNum type="alphaLcPeriod"/>
            </a:pPr>
            <a:r>
              <a:rPr lang="sv-SE" sz="1400" dirty="0"/>
              <a:t>SMS – bockas enbart i om patienten ska boka nästa dos själv</a:t>
            </a:r>
          </a:p>
          <a:p>
            <a:r>
              <a:rPr lang="sv-SE" sz="1400" dirty="0"/>
              <a:t>11. Klicka på </a:t>
            </a:r>
            <a:r>
              <a:rPr lang="sv-SE" sz="1400" i="1" dirty="0"/>
              <a:t>Nästa</a:t>
            </a:r>
          </a:p>
        </p:txBody>
      </p:sp>
      <p:sp>
        <p:nvSpPr>
          <p:cNvPr id="9" name="Rektangel med rundade hörn 8"/>
          <p:cNvSpPr/>
          <p:nvPr/>
        </p:nvSpPr>
        <p:spPr>
          <a:xfrm>
            <a:off x="654344" y="3019303"/>
            <a:ext cx="7573736" cy="30356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2327205" y="2672263"/>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10</a:t>
            </a:r>
          </a:p>
        </p:txBody>
      </p:sp>
      <p:sp>
        <p:nvSpPr>
          <p:cNvPr id="10" name="textruta 9"/>
          <p:cNvSpPr txBox="1"/>
          <p:nvPr/>
        </p:nvSpPr>
        <p:spPr>
          <a:xfrm>
            <a:off x="8153784" y="5445399"/>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11</a:t>
            </a:r>
          </a:p>
        </p:txBody>
      </p:sp>
      <p:sp>
        <p:nvSpPr>
          <p:cNvPr id="11" name="Rektangel med rundade hörn 10"/>
          <p:cNvSpPr/>
          <p:nvPr/>
        </p:nvSpPr>
        <p:spPr>
          <a:xfrm>
            <a:off x="654344" y="3442604"/>
            <a:ext cx="7573736" cy="30356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ubrik 2"/>
          <p:cNvSpPr>
            <a:spLocks noGrp="1"/>
          </p:cNvSpPr>
          <p:nvPr>
            <p:ph type="title"/>
          </p:nvPr>
        </p:nvSpPr>
        <p:spPr>
          <a:xfrm>
            <a:off x="1382878" y="533507"/>
            <a:ext cx="7474185" cy="1265447"/>
          </a:xfrm>
        </p:spPr>
        <p:txBody>
          <a:bodyPr/>
          <a:lstStyle/>
          <a:p>
            <a:r>
              <a:rPr lang="sv-SE" sz="3600" dirty="0"/>
              <a:t>Ordinera &amp; vaccinera samtidigt med flera olika vaccin</a:t>
            </a:r>
          </a:p>
        </p:txBody>
      </p:sp>
      <p:sp>
        <p:nvSpPr>
          <p:cNvPr id="13" name="Rektangel med rundade hörn 12"/>
          <p:cNvSpPr/>
          <p:nvPr/>
        </p:nvSpPr>
        <p:spPr>
          <a:xfrm>
            <a:off x="7617279" y="5570472"/>
            <a:ext cx="501941" cy="22617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47319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72</a:t>
            </a:fld>
            <a:endParaRPr lang="sv-SE" dirty="0"/>
          </a:p>
        </p:txBody>
      </p:sp>
      <p:pic>
        <p:nvPicPr>
          <p:cNvPr id="5" name="Bildobjekt 4"/>
          <p:cNvPicPr>
            <a:picLocks noChangeAspect="1"/>
          </p:cNvPicPr>
          <p:nvPr/>
        </p:nvPicPr>
        <p:blipFill>
          <a:blip r:embed="rId2"/>
          <a:stretch>
            <a:fillRect/>
          </a:stretch>
        </p:blipFill>
        <p:spPr>
          <a:xfrm>
            <a:off x="1110342" y="1861538"/>
            <a:ext cx="7187973" cy="4439840"/>
          </a:xfrm>
          <a:prstGeom prst="rect">
            <a:avLst/>
          </a:prstGeom>
        </p:spPr>
      </p:pic>
      <p:sp>
        <p:nvSpPr>
          <p:cNvPr id="6" name="textruta 5"/>
          <p:cNvSpPr txBox="1"/>
          <p:nvPr/>
        </p:nvSpPr>
        <p:spPr>
          <a:xfrm>
            <a:off x="2825473" y="4412252"/>
            <a:ext cx="3815195"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Datum och </a:t>
            </a:r>
            <a:r>
              <a:rPr lang="sv-SE" sz="1400" b="1" dirty="0" err="1"/>
              <a:t>batchnummer</a:t>
            </a:r>
            <a:endParaRPr lang="sv-SE" sz="1400" b="1" dirty="0"/>
          </a:p>
          <a:p>
            <a:r>
              <a:rPr lang="sv-SE" sz="1400" dirty="0"/>
              <a:t>12. Kontrollera datum (dagens datum är förvalt, ändras vid efterregistrering)</a:t>
            </a:r>
          </a:p>
          <a:p>
            <a:r>
              <a:rPr lang="sv-SE" sz="1400" dirty="0"/>
              <a:t>11. Välj </a:t>
            </a:r>
            <a:r>
              <a:rPr lang="sv-SE" sz="1400" dirty="0" err="1"/>
              <a:t>batchnummer</a:t>
            </a:r>
            <a:r>
              <a:rPr lang="sv-SE" sz="1400" dirty="0"/>
              <a:t> för respektive vaccin. </a:t>
            </a:r>
          </a:p>
          <a:p>
            <a:r>
              <a:rPr lang="sv-SE" sz="1400" dirty="0"/>
              <a:t>12. Klicka </a:t>
            </a:r>
            <a:r>
              <a:rPr lang="sv-SE" sz="1400" i="1" dirty="0"/>
              <a:t>på Slutför vaccination.</a:t>
            </a:r>
            <a:endParaRPr lang="sv-SE" sz="1400" b="1" i="1" dirty="0"/>
          </a:p>
        </p:txBody>
      </p:sp>
      <p:sp>
        <p:nvSpPr>
          <p:cNvPr id="7" name="textruta 6"/>
          <p:cNvSpPr txBox="1"/>
          <p:nvPr/>
        </p:nvSpPr>
        <p:spPr>
          <a:xfrm>
            <a:off x="3165406" y="1972967"/>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12</a:t>
            </a:r>
          </a:p>
        </p:txBody>
      </p:sp>
      <p:sp>
        <p:nvSpPr>
          <p:cNvPr id="8" name="textruta 7"/>
          <p:cNvSpPr txBox="1"/>
          <p:nvPr/>
        </p:nvSpPr>
        <p:spPr>
          <a:xfrm>
            <a:off x="6640669" y="2574403"/>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13</a:t>
            </a:r>
          </a:p>
        </p:txBody>
      </p:sp>
      <p:sp>
        <p:nvSpPr>
          <p:cNvPr id="9" name="textruta 8"/>
          <p:cNvSpPr txBox="1"/>
          <p:nvPr/>
        </p:nvSpPr>
        <p:spPr>
          <a:xfrm>
            <a:off x="6776914" y="5861888"/>
            <a:ext cx="4379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sv-SE" dirty="0"/>
              <a:t>14</a:t>
            </a:r>
          </a:p>
        </p:txBody>
      </p:sp>
      <p:sp>
        <p:nvSpPr>
          <p:cNvPr id="10" name="Rektangel med rundade hörn 9"/>
          <p:cNvSpPr/>
          <p:nvPr/>
        </p:nvSpPr>
        <p:spPr>
          <a:xfrm>
            <a:off x="7290708" y="6040089"/>
            <a:ext cx="912880" cy="23824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ubrik 2"/>
          <p:cNvSpPr>
            <a:spLocks noGrp="1"/>
          </p:cNvSpPr>
          <p:nvPr>
            <p:ph type="title"/>
          </p:nvPr>
        </p:nvSpPr>
        <p:spPr>
          <a:xfrm>
            <a:off x="1382878" y="525933"/>
            <a:ext cx="7474185" cy="1265447"/>
          </a:xfrm>
        </p:spPr>
        <p:txBody>
          <a:bodyPr/>
          <a:lstStyle/>
          <a:p>
            <a:r>
              <a:rPr lang="sv-SE" sz="3600" dirty="0"/>
              <a:t>Ordinera &amp; vaccinera samtidigt med flera olika vaccin</a:t>
            </a:r>
          </a:p>
        </p:txBody>
      </p:sp>
    </p:spTree>
    <p:extLst>
      <p:ext uri="{BB962C8B-B14F-4D97-AF65-F5344CB8AC3E}">
        <p14:creationId xmlns:p14="http://schemas.microsoft.com/office/powerpoint/2010/main" val="1143685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Vaccinera utifrån befintlig ordination</a:t>
            </a:r>
          </a:p>
        </p:txBody>
      </p:sp>
    </p:spTree>
    <p:extLst>
      <p:ext uri="{BB962C8B-B14F-4D97-AF65-F5344CB8AC3E}">
        <p14:creationId xmlns:p14="http://schemas.microsoft.com/office/powerpoint/2010/main" val="34449440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Detta flöde används när ett </a:t>
            </a:r>
            <a:r>
              <a:rPr lang="sv-SE" dirty="0">
                <a:solidFill>
                  <a:srgbClr val="FF0000"/>
                </a:solidFill>
              </a:rPr>
              <a:t>eller flera </a:t>
            </a:r>
            <a:r>
              <a:rPr lang="sv-SE" dirty="0"/>
              <a:t>vaccin ordinerats i förväg och en sjuksköterska endast vaccinerar.</a:t>
            </a:r>
          </a:p>
          <a:p>
            <a:r>
              <a:rPr lang="sv-SE" dirty="0"/>
              <a:t>Det är viktigt att hälsodeklarationen kontrolleras både vid ordination och vaccinering. </a:t>
            </a:r>
          </a:p>
        </p:txBody>
      </p:sp>
      <p:sp>
        <p:nvSpPr>
          <p:cNvPr id="3" name="Rubrik 2"/>
          <p:cNvSpPr>
            <a:spLocks noGrp="1"/>
          </p:cNvSpPr>
          <p:nvPr>
            <p:ph type="title"/>
          </p:nvPr>
        </p:nvSpPr>
        <p:spPr/>
        <p:txBody>
          <a:bodyPr/>
          <a:lstStyle/>
          <a:p>
            <a:r>
              <a:rPr lang="sv-SE" dirty="0"/>
              <a:t>Vaccinera utifrån befintlig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74</a:t>
            </a:fld>
            <a:endParaRPr lang="sv-SE" dirty="0"/>
          </a:p>
        </p:txBody>
      </p:sp>
    </p:spTree>
    <p:extLst>
      <p:ext uri="{BB962C8B-B14F-4D97-AF65-F5344CB8AC3E}">
        <p14:creationId xmlns:p14="http://schemas.microsoft.com/office/powerpoint/2010/main" val="591449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Vaccinera utifrån befintlig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75</a:t>
            </a:fld>
            <a:endParaRPr lang="sv-SE" dirty="0"/>
          </a:p>
        </p:txBody>
      </p:sp>
      <p:pic>
        <p:nvPicPr>
          <p:cNvPr id="5" name="Bildobjekt 4"/>
          <p:cNvPicPr>
            <a:picLocks noChangeAspect="1"/>
          </p:cNvPicPr>
          <p:nvPr/>
        </p:nvPicPr>
        <p:blipFill>
          <a:blip r:embed="rId2"/>
          <a:stretch>
            <a:fillRect/>
          </a:stretch>
        </p:blipFill>
        <p:spPr>
          <a:xfrm>
            <a:off x="404225" y="2231197"/>
            <a:ext cx="7680367" cy="3177858"/>
          </a:xfrm>
          <a:prstGeom prst="rect">
            <a:avLst/>
          </a:prstGeom>
        </p:spPr>
      </p:pic>
      <p:sp>
        <p:nvSpPr>
          <p:cNvPr id="6" name="textruta 5"/>
          <p:cNvSpPr txBox="1"/>
          <p:nvPr/>
        </p:nvSpPr>
        <p:spPr>
          <a:xfrm>
            <a:off x="5003918" y="3272370"/>
            <a:ext cx="285793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Ordinationer visas som en gul rad under rubrik </a:t>
            </a:r>
            <a:r>
              <a:rPr lang="sv-SE" sz="1400" i="1" dirty="0"/>
              <a:t>Ordinationer </a:t>
            </a:r>
            <a:r>
              <a:rPr lang="sv-SE" sz="1400" dirty="0"/>
              <a:t>i vyn </a:t>
            </a:r>
            <a:r>
              <a:rPr lang="sv-SE" sz="1400" i="1" dirty="0"/>
              <a:t>Visa kund</a:t>
            </a:r>
          </a:p>
        </p:txBody>
      </p:sp>
      <p:cxnSp>
        <p:nvCxnSpPr>
          <p:cNvPr id="7" name="Rak pilkoppling 6"/>
          <p:cNvCxnSpPr/>
          <p:nvPr/>
        </p:nvCxnSpPr>
        <p:spPr>
          <a:xfrm flipH="1">
            <a:off x="5565913" y="4011034"/>
            <a:ext cx="844827" cy="809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ruta 8"/>
          <p:cNvSpPr txBox="1"/>
          <p:nvPr/>
        </p:nvSpPr>
        <p:spPr>
          <a:xfrm>
            <a:off x="2336810" y="5624499"/>
            <a:ext cx="433234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 Klicka på ordinationen för att starta vaccinationen</a:t>
            </a:r>
            <a:endParaRPr lang="sv-SE" sz="1400" i="1" dirty="0"/>
          </a:p>
        </p:txBody>
      </p:sp>
      <p:sp>
        <p:nvSpPr>
          <p:cNvPr id="10" name="textruta 9"/>
          <p:cNvSpPr txBox="1"/>
          <p:nvPr/>
        </p:nvSpPr>
        <p:spPr>
          <a:xfrm>
            <a:off x="1461765" y="4820478"/>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1</a:t>
            </a:r>
          </a:p>
        </p:txBody>
      </p:sp>
      <p:sp>
        <p:nvSpPr>
          <p:cNvPr id="11" name="Rektangel med rundade hörn 10"/>
          <p:cNvSpPr/>
          <p:nvPr/>
        </p:nvSpPr>
        <p:spPr>
          <a:xfrm>
            <a:off x="1880369" y="4827515"/>
            <a:ext cx="6110691" cy="30107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4398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382879" y="352862"/>
            <a:ext cx="7099170" cy="1265447"/>
          </a:xfrm>
        </p:spPr>
        <p:txBody>
          <a:bodyPr/>
          <a:lstStyle/>
          <a:p>
            <a:r>
              <a:rPr lang="sv-SE" dirty="0"/>
              <a:t>Vaccinera utifrån befintlig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76</a:t>
            </a:fld>
            <a:endParaRPr lang="sv-SE" dirty="0"/>
          </a:p>
        </p:txBody>
      </p:sp>
      <p:pic>
        <p:nvPicPr>
          <p:cNvPr id="5" name="Bildobjekt 4"/>
          <p:cNvPicPr>
            <a:picLocks noChangeAspect="1"/>
          </p:cNvPicPr>
          <p:nvPr/>
        </p:nvPicPr>
        <p:blipFill>
          <a:blip r:embed="rId2"/>
          <a:stretch>
            <a:fillRect/>
          </a:stretch>
        </p:blipFill>
        <p:spPr>
          <a:xfrm>
            <a:off x="2219013" y="1618309"/>
            <a:ext cx="6800021" cy="4442871"/>
          </a:xfrm>
          <a:prstGeom prst="rect">
            <a:avLst/>
          </a:prstGeom>
          <a:ln>
            <a:solidFill>
              <a:srgbClr val="005BA1"/>
            </a:solidFill>
          </a:ln>
        </p:spPr>
      </p:pic>
      <p:sp>
        <p:nvSpPr>
          <p:cNvPr id="6" name="textruta 5"/>
          <p:cNvSpPr txBox="1"/>
          <p:nvPr/>
        </p:nvSpPr>
        <p:spPr>
          <a:xfrm>
            <a:off x="113850" y="2043159"/>
            <a:ext cx="1984169"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200" dirty="0"/>
              <a:t>2. Hälsodeklarationens namn och datum för när den besvarats visas ovanför frågorna. Datumet visas även i rullistan.</a:t>
            </a:r>
          </a:p>
          <a:p>
            <a:endParaRPr lang="sv-SE" sz="1200" dirty="0"/>
          </a:p>
          <a:p>
            <a:r>
              <a:rPr lang="sv-SE" sz="1400" dirty="0"/>
              <a:t>3. Kontrollera att svaren i hälso-deklarationen stämmer, ändra vid behov</a:t>
            </a:r>
          </a:p>
          <a:p>
            <a:endParaRPr lang="sv-SE" sz="1200" dirty="0"/>
          </a:p>
          <a:p>
            <a:r>
              <a:rPr lang="sv-SE" sz="1200" dirty="0"/>
              <a:t>4. Frågor som besvaras med ”avvikande” svar kan kommenteras. </a:t>
            </a:r>
          </a:p>
          <a:p>
            <a:endParaRPr lang="sv-SE" sz="1200" dirty="0"/>
          </a:p>
          <a:p>
            <a:r>
              <a:rPr lang="sv-SE" sz="1400" dirty="0"/>
              <a:t>5. Klicka på </a:t>
            </a:r>
            <a:r>
              <a:rPr lang="sv-SE" sz="1400" i="1" dirty="0"/>
              <a:t>Nästa</a:t>
            </a:r>
          </a:p>
        </p:txBody>
      </p:sp>
      <p:pic>
        <p:nvPicPr>
          <p:cNvPr id="7" name="Bildobjekt 6"/>
          <p:cNvPicPr>
            <a:picLocks noChangeAspect="1"/>
          </p:cNvPicPr>
          <p:nvPr/>
        </p:nvPicPr>
        <p:blipFill>
          <a:blip r:embed="rId3"/>
          <a:stretch>
            <a:fillRect/>
          </a:stretch>
        </p:blipFill>
        <p:spPr>
          <a:xfrm>
            <a:off x="2280825" y="6136336"/>
            <a:ext cx="6738419" cy="640399"/>
          </a:xfrm>
          <a:prstGeom prst="rect">
            <a:avLst/>
          </a:prstGeom>
          <a:ln>
            <a:solidFill>
              <a:srgbClr val="005BA1"/>
            </a:solidFill>
          </a:ln>
        </p:spPr>
      </p:pic>
      <p:sp>
        <p:nvSpPr>
          <p:cNvPr id="9" name="Rektangel med rundade hörn 8"/>
          <p:cNvSpPr/>
          <p:nvPr/>
        </p:nvSpPr>
        <p:spPr>
          <a:xfrm>
            <a:off x="8328991" y="6441301"/>
            <a:ext cx="606287" cy="30107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8482049" y="5951670"/>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5</a:t>
            </a:r>
          </a:p>
        </p:txBody>
      </p:sp>
      <p:sp>
        <p:nvSpPr>
          <p:cNvPr id="11" name="textruta 10"/>
          <p:cNvSpPr txBox="1"/>
          <p:nvPr/>
        </p:nvSpPr>
        <p:spPr>
          <a:xfrm>
            <a:off x="7401997" y="4393522"/>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3</a:t>
            </a:r>
          </a:p>
        </p:txBody>
      </p:sp>
      <p:sp>
        <p:nvSpPr>
          <p:cNvPr id="12" name="textruta 11"/>
          <p:cNvSpPr txBox="1"/>
          <p:nvPr/>
        </p:nvSpPr>
        <p:spPr>
          <a:xfrm>
            <a:off x="3925219" y="5135675"/>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4</a:t>
            </a:r>
          </a:p>
        </p:txBody>
      </p:sp>
      <p:sp>
        <p:nvSpPr>
          <p:cNvPr id="13" name="textruta 12"/>
          <p:cNvSpPr txBox="1"/>
          <p:nvPr/>
        </p:nvSpPr>
        <p:spPr>
          <a:xfrm>
            <a:off x="6835467" y="3556188"/>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2</a:t>
            </a:r>
          </a:p>
        </p:txBody>
      </p:sp>
      <p:cxnSp>
        <p:nvCxnSpPr>
          <p:cNvPr id="15" name="Rak pilkoppling 14"/>
          <p:cNvCxnSpPr/>
          <p:nvPr/>
        </p:nvCxnSpPr>
        <p:spPr>
          <a:xfrm flipH="1" flipV="1">
            <a:off x="6470373" y="3556188"/>
            <a:ext cx="357809"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ak pilkoppling 16"/>
          <p:cNvCxnSpPr/>
          <p:nvPr/>
        </p:nvCxnSpPr>
        <p:spPr>
          <a:xfrm flipH="1">
            <a:off x="6238496" y="3778432"/>
            <a:ext cx="589686" cy="2369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106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Vaccinera utifrån befintlig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77</a:t>
            </a:fld>
            <a:endParaRPr lang="sv-SE" dirty="0"/>
          </a:p>
        </p:txBody>
      </p:sp>
      <p:pic>
        <p:nvPicPr>
          <p:cNvPr id="5" name="Bildobjekt 4"/>
          <p:cNvPicPr>
            <a:picLocks noChangeAspect="1"/>
          </p:cNvPicPr>
          <p:nvPr/>
        </p:nvPicPr>
        <p:blipFill>
          <a:blip r:embed="rId2"/>
          <a:stretch>
            <a:fillRect/>
          </a:stretch>
        </p:blipFill>
        <p:spPr>
          <a:xfrm>
            <a:off x="904460" y="2032162"/>
            <a:ext cx="7034834" cy="4068600"/>
          </a:xfrm>
          <a:prstGeom prst="rect">
            <a:avLst/>
          </a:prstGeom>
        </p:spPr>
      </p:pic>
      <p:sp>
        <p:nvSpPr>
          <p:cNvPr id="6" name="Rektangel med rundade hörn 5"/>
          <p:cNvSpPr/>
          <p:nvPr/>
        </p:nvSpPr>
        <p:spPr>
          <a:xfrm>
            <a:off x="7156056" y="5730265"/>
            <a:ext cx="636222" cy="28290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3628528" y="5611187"/>
            <a:ext cx="341906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6. Om detta steg visas har ett avvikande svar givits i hälsodeklarationen. </a:t>
            </a:r>
            <a:br>
              <a:rPr lang="sv-SE" sz="1400" dirty="0"/>
            </a:br>
            <a:r>
              <a:rPr lang="sv-SE" sz="1400" dirty="0"/>
              <a:t>Om du vill gå vidare, klicka på</a:t>
            </a:r>
            <a:r>
              <a:rPr lang="sv-SE" sz="1400" i="1" dirty="0"/>
              <a:t> Nästa</a:t>
            </a:r>
            <a:endParaRPr lang="sv-SE" sz="1400" dirty="0"/>
          </a:p>
        </p:txBody>
      </p:sp>
      <p:sp>
        <p:nvSpPr>
          <p:cNvPr id="8" name="textruta 7"/>
          <p:cNvSpPr txBox="1"/>
          <p:nvPr/>
        </p:nvSpPr>
        <p:spPr>
          <a:xfrm>
            <a:off x="7318515" y="5241855"/>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6</a:t>
            </a:r>
          </a:p>
        </p:txBody>
      </p:sp>
    </p:spTree>
    <p:extLst>
      <p:ext uri="{BB962C8B-B14F-4D97-AF65-F5344CB8AC3E}">
        <p14:creationId xmlns:p14="http://schemas.microsoft.com/office/powerpoint/2010/main" val="2509036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382879" y="411906"/>
            <a:ext cx="7099170" cy="1265447"/>
          </a:xfrm>
        </p:spPr>
        <p:txBody>
          <a:bodyPr/>
          <a:lstStyle/>
          <a:p>
            <a:r>
              <a:rPr lang="sv-SE" dirty="0"/>
              <a:t>Vaccinera utifrån befintlig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78</a:t>
            </a:fld>
            <a:endParaRPr lang="sv-SE" dirty="0"/>
          </a:p>
        </p:txBody>
      </p:sp>
      <p:pic>
        <p:nvPicPr>
          <p:cNvPr id="5" name="Bildobjekt 4"/>
          <p:cNvPicPr>
            <a:picLocks noChangeAspect="1"/>
          </p:cNvPicPr>
          <p:nvPr/>
        </p:nvPicPr>
        <p:blipFill>
          <a:blip r:embed="rId2"/>
          <a:stretch>
            <a:fillRect/>
          </a:stretch>
        </p:blipFill>
        <p:spPr>
          <a:xfrm>
            <a:off x="2978126" y="1659835"/>
            <a:ext cx="6020758" cy="5006668"/>
          </a:xfrm>
          <a:prstGeom prst="rect">
            <a:avLst/>
          </a:prstGeom>
        </p:spPr>
      </p:pic>
      <p:sp>
        <p:nvSpPr>
          <p:cNvPr id="6" name="textruta 5"/>
          <p:cNvSpPr txBox="1"/>
          <p:nvPr/>
        </p:nvSpPr>
        <p:spPr>
          <a:xfrm>
            <a:off x="213742" y="2349178"/>
            <a:ext cx="2559276"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Ordinationsinformation</a:t>
            </a:r>
          </a:p>
          <a:p>
            <a:r>
              <a:rPr lang="sv-SE" sz="1400" dirty="0"/>
              <a:t>7. Vid behov, justera val för respektive ordinerat vaccin </a:t>
            </a:r>
            <a:endParaRPr lang="sv-SE" sz="1600" dirty="0"/>
          </a:p>
          <a:p>
            <a:pPr marL="342900" indent="-342900">
              <a:buAutoNum type="alphaLcPeriod"/>
            </a:pPr>
            <a:r>
              <a:rPr lang="sv-SE" sz="1400" dirty="0"/>
              <a:t>Intervall </a:t>
            </a:r>
          </a:p>
          <a:p>
            <a:pPr marL="342900" indent="-342900">
              <a:buAutoNum type="alphaLcPeriod"/>
            </a:pPr>
            <a:r>
              <a:rPr lang="sv-SE" sz="1400" dirty="0"/>
              <a:t>Dos</a:t>
            </a:r>
          </a:p>
          <a:p>
            <a:pPr marL="342900" indent="-342900">
              <a:buAutoNum type="alphaLcPeriod"/>
            </a:pPr>
            <a:r>
              <a:rPr lang="sv-SE" sz="1400" dirty="0"/>
              <a:t>Dosering </a:t>
            </a:r>
          </a:p>
          <a:p>
            <a:pPr marL="342900" indent="-342900">
              <a:buAutoNum type="alphaLcPeriod"/>
            </a:pPr>
            <a:r>
              <a:rPr lang="sv-SE" sz="1400" dirty="0"/>
              <a:t>Administration </a:t>
            </a:r>
          </a:p>
          <a:p>
            <a:pPr marL="342900" indent="-342900">
              <a:buAutoNum type="alphaLcPeriod"/>
            </a:pPr>
            <a:r>
              <a:rPr lang="sv-SE" sz="1400" i="1" dirty="0"/>
              <a:t>Lokalisation</a:t>
            </a:r>
            <a:r>
              <a:rPr lang="sv-SE" sz="1400" dirty="0"/>
              <a:t> </a:t>
            </a:r>
          </a:p>
          <a:p>
            <a:pPr marL="342900" indent="-342900">
              <a:buAutoNum type="alphaLcPeriod"/>
            </a:pPr>
            <a:r>
              <a:rPr lang="sv-SE" sz="1400" dirty="0"/>
              <a:t>SMS – bockas enbart i om patienten ska boka nästa dos själv. </a:t>
            </a:r>
          </a:p>
          <a:p>
            <a:pPr marL="342900" indent="-342900">
              <a:buAutoNum type="alphaLcPeriod"/>
            </a:pPr>
            <a:endParaRPr lang="sv-SE" sz="1400" dirty="0"/>
          </a:p>
          <a:p>
            <a:r>
              <a:rPr lang="sv-SE" sz="1400" dirty="0"/>
              <a:t>8. Klicka på </a:t>
            </a:r>
            <a:r>
              <a:rPr lang="sv-SE" sz="1400" i="1" dirty="0"/>
              <a:t>Nästa</a:t>
            </a:r>
          </a:p>
        </p:txBody>
      </p:sp>
      <p:sp>
        <p:nvSpPr>
          <p:cNvPr id="7" name="Rektangel med rundade hörn 6"/>
          <p:cNvSpPr/>
          <p:nvPr/>
        </p:nvSpPr>
        <p:spPr>
          <a:xfrm>
            <a:off x="2978126" y="3677478"/>
            <a:ext cx="5142144" cy="46713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textruta 7"/>
          <p:cNvSpPr txBox="1"/>
          <p:nvPr/>
        </p:nvSpPr>
        <p:spPr>
          <a:xfrm>
            <a:off x="8248273" y="3726381"/>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7</a:t>
            </a:r>
          </a:p>
        </p:txBody>
      </p:sp>
      <p:sp>
        <p:nvSpPr>
          <p:cNvPr id="9" name="textruta 8"/>
          <p:cNvSpPr txBox="1"/>
          <p:nvPr/>
        </p:nvSpPr>
        <p:spPr>
          <a:xfrm>
            <a:off x="8336337" y="5932046"/>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8</a:t>
            </a:r>
          </a:p>
        </p:txBody>
      </p:sp>
    </p:spTree>
    <p:extLst>
      <p:ext uri="{BB962C8B-B14F-4D97-AF65-F5344CB8AC3E}">
        <p14:creationId xmlns:p14="http://schemas.microsoft.com/office/powerpoint/2010/main" val="27918550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Vaccinera utifrån befintlig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79</a:t>
            </a:fld>
            <a:endParaRPr lang="sv-SE" dirty="0"/>
          </a:p>
        </p:txBody>
      </p:sp>
      <p:pic>
        <p:nvPicPr>
          <p:cNvPr id="7" name="Bildobjekt 6"/>
          <p:cNvPicPr>
            <a:picLocks noChangeAspect="1"/>
          </p:cNvPicPr>
          <p:nvPr/>
        </p:nvPicPr>
        <p:blipFill>
          <a:blip r:embed="rId2"/>
          <a:stretch>
            <a:fillRect/>
          </a:stretch>
        </p:blipFill>
        <p:spPr>
          <a:xfrm>
            <a:off x="402776" y="6083918"/>
            <a:ext cx="6116638" cy="645215"/>
          </a:xfrm>
          <a:prstGeom prst="rect">
            <a:avLst/>
          </a:prstGeom>
          <a:ln>
            <a:solidFill>
              <a:srgbClr val="00478A"/>
            </a:solidFill>
          </a:ln>
        </p:spPr>
      </p:pic>
      <p:pic>
        <p:nvPicPr>
          <p:cNvPr id="8" name="Bildobjekt 7"/>
          <p:cNvPicPr>
            <a:picLocks noChangeAspect="1"/>
          </p:cNvPicPr>
          <p:nvPr/>
        </p:nvPicPr>
        <p:blipFill>
          <a:blip r:embed="rId3"/>
          <a:stretch>
            <a:fillRect/>
          </a:stretch>
        </p:blipFill>
        <p:spPr>
          <a:xfrm>
            <a:off x="404225" y="1789860"/>
            <a:ext cx="6332882" cy="4204182"/>
          </a:xfrm>
          <a:prstGeom prst="rect">
            <a:avLst/>
          </a:prstGeom>
          <a:ln>
            <a:solidFill>
              <a:srgbClr val="00478A"/>
            </a:solidFill>
          </a:ln>
        </p:spPr>
      </p:pic>
      <p:sp>
        <p:nvSpPr>
          <p:cNvPr id="9" name="textruta 8"/>
          <p:cNvSpPr txBox="1"/>
          <p:nvPr/>
        </p:nvSpPr>
        <p:spPr>
          <a:xfrm>
            <a:off x="6041340" y="2680884"/>
            <a:ext cx="2943823"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Datum och </a:t>
            </a:r>
            <a:r>
              <a:rPr lang="sv-SE" sz="1400" b="1" dirty="0" err="1"/>
              <a:t>batchnummer</a:t>
            </a:r>
            <a:endParaRPr lang="sv-SE" sz="1400" b="1" dirty="0"/>
          </a:p>
          <a:p>
            <a:r>
              <a:rPr lang="sv-SE" sz="1400" dirty="0"/>
              <a:t>9. Kontrollera datum </a:t>
            </a:r>
          </a:p>
          <a:p>
            <a:r>
              <a:rPr lang="sv-SE" sz="1400" dirty="0"/>
              <a:t>(dagens datum är förvalt, ändras vid efterregistrering)</a:t>
            </a:r>
          </a:p>
          <a:p>
            <a:r>
              <a:rPr lang="sv-SE" sz="1400" dirty="0"/>
              <a:t>10. Välj </a:t>
            </a:r>
            <a:r>
              <a:rPr lang="sv-SE" sz="1400" dirty="0" err="1"/>
              <a:t>batchnummer</a:t>
            </a:r>
            <a:r>
              <a:rPr lang="sv-SE" sz="1400" dirty="0"/>
              <a:t> för respektive vaccin (ett eller flera)</a:t>
            </a:r>
          </a:p>
          <a:p>
            <a:r>
              <a:rPr lang="sv-SE" sz="1400" dirty="0"/>
              <a:t>11. Klicka </a:t>
            </a:r>
            <a:r>
              <a:rPr lang="sv-SE" sz="1400" i="1" dirty="0"/>
              <a:t>på Slutför vaccination.</a:t>
            </a:r>
            <a:endParaRPr lang="sv-SE" sz="1400" b="1" i="1" dirty="0"/>
          </a:p>
        </p:txBody>
      </p:sp>
      <p:sp>
        <p:nvSpPr>
          <p:cNvPr id="10" name="textruta 9"/>
          <p:cNvSpPr txBox="1"/>
          <p:nvPr/>
        </p:nvSpPr>
        <p:spPr>
          <a:xfrm>
            <a:off x="2911479" y="3337953"/>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9</a:t>
            </a:r>
          </a:p>
        </p:txBody>
      </p:sp>
      <p:sp>
        <p:nvSpPr>
          <p:cNvPr id="11" name="textruta 10"/>
          <p:cNvSpPr txBox="1"/>
          <p:nvPr/>
        </p:nvSpPr>
        <p:spPr>
          <a:xfrm>
            <a:off x="4782534" y="3923038"/>
            <a:ext cx="44081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10</a:t>
            </a:r>
          </a:p>
        </p:txBody>
      </p:sp>
      <p:sp>
        <p:nvSpPr>
          <p:cNvPr id="12" name="textruta 11"/>
          <p:cNvSpPr txBox="1"/>
          <p:nvPr/>
        </p:nvSpPr>
        <p:spPr>
          <a:xfrm>
            <a:off x="4714524" y="6240881"/>
            <a:ext cx="44081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11</a:t>
            </a:r>
          </a:p>
        </p:txBody>
      </p:sp>
      <p:sp>
        <p:nvSpPr>
          <p:cNvPr id="13" name="Rektangel med rundade hörn 12"/>
          <p:cNvSpPr/>
          <p:nvPr/>
        </p:nvSpPr>
        <p:spPr>
          <a:xfrm>
            <a:off x="2652281" y="3988783"/>
            <a:ext cx="2062243" cy="87131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med rundade hörn 13"/>
          <p:cNvSpPr/>
          <p:nvPr/>
        </p:nvSpPr>
        <p:spPr>
          <a:xfrm>
            <a:off x="5336088" y="6350696"/>
            <a:ext cx="1086312" cy="29488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524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382879" y="524414"/>
            <a:ext cx="7062414" cy="1265447"/>
          </a:xfrm>
          <a:noFill/>
        </p:spPr>
        <p:txBody>
          <a:bodyPr vert="horz" lIns="180000" tIns="45720" rIns="91440" bIns="45720" rtlCol="0" anchor="ctr" anchorCtr="0">
            <a:noAutofit/>
          </a:bodyPr>
          <a:lstStyle/>
          <a:p>
            <a:r>
              <a:rPr lang="sv-SE" sz="3600" dirty="0"/>
              <a:t>Roller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a:t>
            </a:fld>
            <a:endParaRPr lang="sv-SE" dirty="0"/>
          </a:p>
        </p:txBody>
      </p:sp>
      <p:graphicFrame>
        <p:nvGraphicFramePr>
          <p:cNvPr id="5" name="Tabell 4"/>
          <p:cNvGraphicFramePr>
            <a:graphicFrameLocks noGrp="1"/>
          </p:cNvGraphicFramePr>
          <p:nvPr>
            <p:extLst>
              <p:ext uri="{D42A27DB-BD31-4B8C-83A1-F6EECF244321}">
                <p14:modId xmlns:p14="http://schemas.microsoft.com/office/powerpoint/2010/main" val="960001614"/>
              </p:ext>
            </p:extLst>
          </p:nvPr>
        </p:nvGraphicFramePr>
        <p:xfrm>
          <a:off x="698707" y="1982454"/>
          <a:ext cx="7746586" cy="4134099"/>
        </p:xfrm>
        <a:graphic>
          <a:graphicData uri="http://schemas.openxmlformats.org/drawingml/2006/table">
            <a:tbl>
              <a:tblPr firstRow="1" firstCol="1" bandRow="1">
                <a:tableStyleId>{5C22544A-7EE6-4342-B048-85BDC9FD1C3A}</a:tableStyleId>
              </a:tblPr>
              <a:tblGrid>
                <a:gridCol w="1624520">
                  <a:extLst>
                    <a:ext uri="{9D8B030D-6E8A-4147-A177-3AD203B41FA5}">
                      <a16:colId xmlns:a16="http://schemas.microsoft.com/office/drawing/2014/main" val="1805033837"/>
                    </a:ext>
                  </a:extLst>
                </a:gridCol>
                <a:gridCol w="2120629">
                  <a:extLst>
                    <a:ext uri="{9D8B030D-6E8A-4147-A177-3AD203B41FA5}">
                      <a16:colId xmlns:a16="http://schemas.microsoft.com/office/drawing/2014/main" val="2457896423"/>
                    </a:ext>
                  </a:extLst>
                </a:gridCol>
                <a:gridCol w="4001437">
                  <a:extLst>
                    <a:ext uri="{9D8B030D-6E8A-4147-A177-3AD203B41FA5}">
                      <a16:colId xmlns:a16="http://schemas.microsoft.com/office/drawing/2014/main" val="991212725"/>
                    </a:ext>
                  </a:extLst>
                </a:gridCol>
              </a:tblGrid>
              <a:tr h="53917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dirty="0">
                          <a:effectLst/>
                          <a:latin typeface="+mn-lt"/>
                        </a:rPr>
                        <a:t>Profession</a:t>
                      </a:r>
                    </a:p>
                  </a:txBody>
                  <a:tcPr marL="72000" marR="72000" marT="72000" marB="720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dirty="0">
                          <a:effectLst/>
                          <a:latin typeface="+mn-lt"/>
                        </a:rPr>
                        <a:t>Namn på roll i MittVaccin</a:t>
                      </a:r>
                    </a:p>
                  </a:txBody>
                  <a:tcPr marL="72000" marR="72000" marT="72000" marB="720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b="1" kern="1200" dirty="0">
                          <a:solidFill>
                            <a:schemeClr val="lt1"/>
                          </a:solidFill>
                          <a:effectLst/>
                          <a:latin typeface="+mn-lt"/>
                          <a:ea typeface="+mn-ea"/>
                          <a:cs typeface="+mn-cs"/>
                        </a:rPr>
                        <a:t>Beskrivning</a:t>
                      </a:r>
                    </a:p>
                  </a:txBody>
                  <a:tcPr marL="72000" marR="72000" marT="72000" marB="72000"/>
                </a:tc>
                <a:extLst>
                  <a:ext uri="{0D108BD9-81ED-4DB2-BD59-A6C34878D82A}">
                    <a16:rowId xmlns:a16="http://schemas.microsoft.com/office/drawing/2014/main" val="437235407"/>
                  </a:ext>
                </a:extLst>
              </a:tr>
              <a:tr h="1227829">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dirty="0">
                          <a:effectLst/>
                          <a:latin typeface="+mn-lt"/>
                        </a:rPr>
                        <a:t>Sjuksköterska med ordinationsrätt</a:t>
                      </a:r>
                    </a:p>
                  </a:txBody>
                  <a:tcPr marL="72000" marR="72000" marT="72000" marB="720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dirty="0">
                          <a:effectLst/>
                          <a:latin typeface="+mn-lt"/>
                        </a:rPr>
                        <a:t>Sköterska med delegering</a:t>
                      </a:r>
                    </a:p>
                  </a:txBody>
                  <a:tcPr marL="72000" marR="72000" marT="72000" marB="720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b="0" kern="1200" dirty="0">
                          <a:solidFill>
                            <a:schemeClr val="dk1"/>
                          </a:solidFill>
                          <a:effectLst/>
                          <a:latin typeface="+mn-lt"/>
                          <a:ea typeface="+mn-ea"/>
                          <a:cs typeface="+mn-cs"/>
                        </a:rPr>
                        <a:t>Ordinerar och slutför vaccination.</a:t>
                      </a:r>
                    </a:p>
                    <a:p>
                      <a:pPr marL="0" marR="0" lvl="0" indent="0" algn="l" defTabSz="457200" rtl="0" eaLnBrk="1" fontAlgn="auto" latinLnBrk="0" hangingPunct="1">
                        <a:lnSpc>
                          <a:spcPct val="107000"/>
                        </a:lnSpc>
                        <a:spcBef>
                          <a:spcPts val="0"/>
                        </a:spcBef>
                        <a:spcAft>
                          <a:spcPts val="0"/>
                        </a:spcAft>
                        <a:buClrTx/>
                        <a:buSzTx/>
                        <a:buFontTx/>
                        <a:buNone/>
                        <a:tabLst/>
                        <a:defRPr/>
                      </a:pPr>
                      <a:r>
                        <a:rPr lang="sv-SE" sz="1100" b="0" kern="1200" dirty="0">
                          <a:solidFill>
                            <a:schemeClr val="dk1"/>
                          </a:solidFill>
                          <a:effectLst/>
                          <a:latin typeface="+mn-lt"/>
                          <a:ea typeface="+mn-ea"/>
                          <a:cs typeface="+mn-cs"/>
                        </a:rPr>
                        <a:t>Vilken/vilka produkter som ordinationsrätten omfattar kan vara olika för olika personer och styrs av utbildning och verksamhet.</a:t>
                      </a:r>
                    </a:p>
                    <a:p>
                      <a:pPr marL="0" marR="0" lvl="0" indent="0" algn="l" defTabSz="457200" rtl="0" eaLnBrk="1" fontAlgn="auto" latinLnBrk="0" hangingPunct="1">
                        <a:lnSpc>
                          <a:spcPct val="107000"/>
                        </a:lnSpc>
                        <a:spcBef>
                          <a:spcPts val="0"/>
                        </a:spcBef>
                        <a:spcAft>
                          <a:spcPts val="0"/>
                        </a:spcAft>
                        <a:buClrTx/>
                        <a:buSzTx/>
                        <a:buFontTx/>
                        <a:buNone/>
                        <a:tabLst/>
                        <a:defRPr/>
                      </a:pPr>
                      <a:r>
                        <a:rPr lang="sv-SE" sz="1100" b="0" kern="1200" baseline="0" dirty="0">
                          <a:solidFill>
                            <a:schemeClr val="tx1"/>
                          </a:solidFill>
                          <a:effectLst/>
                          <a:latin typeface="+mn-lt"/>
                          <a:ea typeface="+mn-ea"/>
                          <a:cs typeface="+mn-cs"/>
                          <a:hlinkClick r:id="rId3"/>
                        </a:rPr>
                        <a:t>Se Folkhälsomyndighetens vägledning för vaccinationer.</a:t>
                      </a:r>
                      <a:endParaRPr lang="sv-SE" sz="1100" b="0" kern="1200" baseline="0" dirty="0">
                        <a:solidFill>
                          <a:schemeClr val="tx1"/>
                        </a:solidFill>
                        <a:effectLst/>
                        <a:latin typeface="+mn-lt"/>
                        <a:ea typeface="+mn-ea"/>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sv-SE" sz="1100" b="0" i="0" kern="1200" baseline="0" dirty="0">
                          <a:solidFill>
                            <a:schemeClr val="tx1"/>
                          </a:solidFill>
                          <a:effectLst/>
                          <a:latin typeface="+mn-lt"/>
                          <a:ea typeface="+mn-ea"/>
                          <a:cs typeface="+mn-cs"/>
                        </a:rPr>
                        <a:t>Kan administrera vaccinsaldo</a:t>
                      </a:r>
                      <a:endParaRPr lang="sv-SE" sz="1100" i="0" kern="1200" dirty="0">
                        <a:solidFill>
                          <a:schemeClr val="tx1"/>
                        </a:solidFill>
                        <a:effectLst/>
                        <a:latin typeface="+mn-lt"/>
                        <a:ea typeface="+mn-ea"/>
                        <a:cs typeface="+mn-cs"/>
                      </a:endParaRPr>
                    </a:p>
                  </a:txBody>
                  <a:tcPr marL="72000" marR="72000" marT="72000" marB="72000"/>
                </a:tc>
                <a:extLst>
                  <a:ext uri="{0D108BD9-81ED-4DB2-BD59-A6C34878D82A}">
                    <a16:rowId xmlns:a16="http://schemas.microsoft.com/office/drawing/2014/main" val="563802351"/>
                  </a:ext>
                </a:extLst>
              </a:tr>
              <a:tr h="1134082">
                <a:tc>
                  <a:txBody>
                    <a:bodyPr/>
                    <a:lstStyle/>
                    <a:p>
                      <a:pPr>
                        <a:lnSpc>
                          <a:spcPct val="107000"/>
                        </a:lnSpc>
                        <a:spcAft>
                          <a:spcPts val="0"/>
                        </a:spcAft>
                      </a:pPr>
                      <a:r>
                        <a:rPr lang="sv-SE" sz="1100" dirty="0">
                          <a:effectLst/>
                          <a:latin typeface="+mn-lt"/>
                          <a:ea typeface="Calibri" panose="020F0502020204030204" pitchFamily="34" charset="0"/>
                          <a:cs typeface="Times New Roman" panose="02020603050405020304" pitchFamily="18" charset="0"/>
                        </a:rPr>
                        <a:t>Läkare</a:t>
                      </a:r>
                    </a:p>
                  </a:txBody>
                  <a:tcPr marL="72000" marR="72000" marT="72000" marB="72000"/>
                </a:tc>
                <a:tc>
                  <a:txBody>
                    <a:bodyPr/>
                    <a:lstStyle/>
                    <a:p>
                      <a:pPr>
                        <a:lnSpc>
                          <a:spcPct val="107000"/>
                        </a:lnSpc>
                        <a:spcAft>
                          <a:spcPts val="0"/>
                        </a:spcAft>
                      </a:pPr>
                      <a:r>
                        <a:rPr lang="sv-SE" sz="1100" dirty="0">
                          <a:effectLst/>
                          <a:latin typeface="+mn-lt"/>
                        </a:rPr>
                        <a:t>Läkare</a:t>
                      </a:r>
                      <a:endParaRPr lang="sv-SE" sz="1100" dirty="0">
                        <a:effectLst/>
                        <a:latin typeface="+mn-lt"/>
                        <a:ea typeface="Calibri" panose="020F0502020204030204" pitchFamily="34" charset="0"/>
                        <a:cs typeface="Times New Roman" panose="02020603050405020304" pitchFamily="18" charset="0"/>
                      </a:endParaRPr>
                    </a:p>
                  </a:txBody>
                  <a:tcPr marL="72000" marR="72000" marT="72000" marB="720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kern="1200" dirty="0">
                          <a:solidFill>
                            <a:schemeClr val="dk1"/>
                          </a:solidFill>
                          <a:effectLst/>
                          <a:latin typeface="+mn-lt"/>
                          <a:ea typeface="+mn-ea"/>
                          <a:cs typeface="+mn-cs"/>
                        </a:rPr>
                        <a:t>Ordinerar och slutför vaccination. </a:t>
                      </a:r>
                    </a:p>
                    <a:p>
                      <a:pPr marL="0" marR="0" lvl="0" indent="0" algn="l" defTabSz="457200" rtl="0" eaLnBrk="1" fontAlgn="auto" latinLnBrk="0" hangingPunct="1">
                        <a:lnSpc>
                          <a:spcPct val="107000"/>
                        </a:lnSpc>
                        <a:spcBef>
                          <a:spcPts val="0"/>
                        </a:spcBef>
                        <a:spcAft>
                          <a:spcPts val="0"/>
                        </a:spcAft>
                        <a:buClrTx/>
                        <a:buSzTx/>
                        <a:buFontTx/>
                        <a:buNone/>
                        <a:tabLst/>
                        <a:defRPr/>
                      </a:pPr>
                      <a:r>
                        <a:rPr lang="sv-SE" sz="1100" i="0" kern="1200" baseline="0" dirty="0">
                          <a:solidFill>
                            <a:schemeClr val="dk1"/>
                          </a:solidFill>
                          <a:effectLst/>
                          <a:latin typeface="+mn-lt"/>
                          <a:ea typeface="+mn-ea"/>
                          <a:cs typeface="+mn-cs"/>
                        </a:rPr>
                        <a:t>Kan även ordinera en vaccination som slutförs av en sjuksköterska. </a:t>
                      </a:r>
                    </a:p>
                    <a:p>
                      <a:pPr marL="0" marR="0" lvl="0" indent="0" algn="l" defTabSz="457200" rtl="0" eaLnBrk="1" fontAlgn="auto" latinLnBrk="0" hangingPunct="1">
                        <a:lnSpc>
                          <a:spcPct val="107000"/>
                        </a:lnSpc>
                        <a:spcBef>
                          <a:spcPts val="0"/>
                        </a:spcBef>
                        <a:spcAft>
                          <a:spcPts val="0"/>
                        </a:spcAft>
                        <a:buClrTx/>
                        <a:buSzTx/>
                        <a:buFontTx/>
                        <a:buNone/>
                        <a:tabLst/>
                        <a:defRPr/>
                      </a:pPr>
                      <a:r>
                        <a:rPr lang="sv-SE" sz="1100" b="0" i="0" kern="1200" baseline="0" dirty="0">
                          <a:solidFill>
                            <a:schemeClr val="tx1"/>
                          </a:solidFill>
                          <a:effectLst/>
                          <a:latin typeface="+mn-lt"/>
                          <a:ea typeface="+mn-ea"/>
                          <a:cs typeface="+mn-cs"/>
                        </a:rPr>
                        <a:t>Kan administrera vaccinsaldo</a:t>
                      </a:r>
                      <a:endParaRPr lang="sv-SE" sz="1100" i="0" kern="1200" dirty="0">
                        <a:solidFill>
                          <a:schemeClr val="tx1"/>
                        </a:solidFill>
                        <a:effectLst/>
                        <a:latin typeface="+mn-lt"/>
                        <a:ea typeface="+mn-ea"/>
                        <a:cs typeface="+mn-cs"/>
                      </a:endParaRPr>
                    </a:p>
                  </a:txBody>
                  <a:tcPr marL="72000" marR="72000" marT="72000" marB="72000"/>
                </a:tc>
                <a:extLst>
                  <a:ext uri="{0D108BD9-81ED-4DB2-BD59-A6C34878D82A}">
                    <a16:rowId xmlns:a16="http://schemas.microsoft.com/office/drawing/2014/main" val="680509276"/>
                  </a:ext>
                </a:extLst>
              </a:tr>
              <a:tr h="567040">
                <a:tc>
                  <a:txBody>
                    <a:bodyPr/>
                    <a:lstStyle/>
                    <a:p>
                      <a:pPr>
                        <a:lnSpc>
                          <a:spcPct val="107000"/>
                        </a:lnSpc>
                        <a:spcAft>
                          <a:spcPts val="0"/>
                        </a:spcAft>
                      </a:pPr>
                      <a:r>
                        <a:rPr lang="sv-SE" sz="1100" dirty="0">
                          <a:effectLst/>
                          <a:latin typeface="+mn-lt"/>
                          <a:ea typeface="Calibri" panose="020F0502020204030204" pitchFamily="34" charset="0"/>
                          <a:cs typeface="Times New Roman" panose="02020603050405020304" pitchFamily="18" charset="0"/>
                        </a:rPr>
                        <a:t>Sjuksköterska</a:t>
                      </a:r>
                    </a:p>
                  </a:txBody>
                  <a:tcPr marL="72000" marR="72000" marT="72000" marB="72000"/>
                </a:tc>
                <a:tc>
                  <a:txBody>
                    <a:bodyPr/>
                    <a:lstStyle/>
                    <a:p>
                      <a:pPr>
                        <a:lnSpc>
                          <a:spcPct val="107000"/>
                        </a:lnSpc>
                        <a:spcAft>
                          <a:spcPts val="0"/>
                        </a:spcAft>
                      </a:pPr>
                      <a:r>
                        <a:rPr lang="sv-SE" sz="1100" dirty="0">
                          <a:effectLst/>
                          <a:latin typeface="+mn-lt"/>
                          <a:ea typeface="Calibri" panose="020F0502020204030204" pitchFamily="34" charset="0"/>
                          <a:cs typeface="Times New Roman" panose="02020603050405020304" pitchFamily="18" charset="0"/>
                        </a:rPr>
                        <a:t>Sköterska</a:t>
                      </a:r>
                    </a:p>
                    <a:p>
                      <a:pPr>
                        <a:lnSpc>
                          <a:spcPct val="107000"/>
                        </a:lnSpc>
                        <a:spcAft>
                          <a:spcPts val="0"/>
                        </a:spcAft>
                      </a:pPr>
                      <a:endParaRPr lang="sv-SE" sz="1100" dirty="0">
                        <a:effectLst/>
                        <a:latin typeface="+mn-lt"/>
                        <a:ea typeface="Calibri" panose="020F0502020204030204" pitchFamily="34" charset="0"/>
                        <a:cs typeface="Times New Roman" panose="02020603050405020304" pitchFamily="18" charset="0"/>
                      </a:endParaRPr>
                    </a:p>
                  </a:txBody>
                  <a:tcPr marL="72000" marR="72000" marT="72000" marB="720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sv-SE" sz="1100" kern="1200" dirty="0">
                          <a:solidFill>
                            <a:schemeClr val="dk1"/>
                          </a:solidFill>
                          <a:effectLst/>
                          <a:latin typeface="+mn-lt"/>
                          <a:ea typeface="+mn-ea"/>
                          <a:cs typeface="+mn-cs"/>
                        </a:rPr>
                        <a:t>Administrerar och slutför vaccination som ordinerats</a:t>
                      </a:r>
                      <a:r>
                        <a:rPr lang="sv-SE" sz="1100" kern="1200" baseline="0" dirty="0">
                          <a:solidFill>
                            <a:schemeClr val="dk1"/>
                          </a:solidFill>
                          <a:effectLst/>
                          <a:latin typeface="+mn-lt"/>
                          <a:ea typeface="+mn-ea"/>
                          <a:cs typeface="+mn-cs"/>
                        </a:rPr>
                        <a:t> av läkare</a:t>
                      </a:r>
                      <a:r>
                        <a:rPr lang="sv-SE" sz="1100" kern="1200" dirty="0">
                          <a:solidFill>
                            <a:schemeClr val="dk1"/>
                          </a:solidFill>
                          <a:effectLst/>
                          <a:latin typeface="+mn-lt"/>
                          <a:ea typeface="+mn-ea"/>
                          <a:cs typeface="+mn-cs"/>
                        </a:rPr>
                        <a:t>. </a:t>
                      </a:r>
                    </a:p>
                    <a:p>
                      <a:pPr marL="0" marR="0" lvl="0" indent="0" algn="l" defTabSz="457200" rtl="0" eaLnBrk="1" fontAlgn="auto" latinLnBrk="0" hangingPunct="1">
                        <a:lnSpc>
                          <a:spcPct val="107000"/>
                        </a:lnSpc>
                        <a:spcBef>
                          <a:spcPts val="0"/>
                        </a:spcBef>
                        <a:spcAft>
                          <a:spcPts val="0"/>
                        </a:spcAft>
                        <a:buClrTx/>
                        <a:buSzTx/>
                        <a:buFontTx/>
                        <a:buNone/>
                        <a:tabLst/>
                        <a:defRPr/>
                      </a:pPr>
                      <a:r>
                        <a:rPr lang="sv-SE" sz="1100" b="0" i="0" kern="1200" baseline="0" dirty="0">
                          <a:solidFill>
                            <a:schemeClr val="tx1"/>
                          </a:solidFill>
                          <a:effectLst/>
                          <a:latin typeface="+mn-lt"/>
                          <a:ea typeface="+mn-ea"/>
                          <a:cs typeface="+mn-cs"/>
                        </a:rPr>
                        <a:t>Kan administrera vaccinsaldo</a:t>
                      </a:r>
                      <a:endParaRPr lang="sv-SE" sz="1100" kern="1200" dirty="0">
                        <a:solidFill>
                          <a:schemeClr val="dk1"/>
                        </a:solidFill>
                        <a:effectLst/>
                        <a:latin typeface="+mn-lt"/>
                        <a:ea typeface="+mn-ea"/>
                        <a:cs typeface="+mn-cs"/>
                      </a:endParaRPr>
                    </a:p>
                  </a:txBody>
                  <a:tcPr marL="72000" marR="72000" marT="72000" marB="72000"/>
                </a:tc>
                <a:extLst>
                  <a:ext uri="{0D108BD9-81ED-4DB2-BD59-A6C34878D82A}">
                    <a16:rowId xmlns:a16="http://schemas.microsoft.com/office/drawing/2014/main" val="1075873487"/>
                  </a:ext>
                </a:extLst>
              </a:tr>
              <a:tr h="567040">
                <a:tc>
                  <a:txBody>
                    <a:bodyPr/>
                    <a:lstStyle/>
                    <a:p>
                      <a:pPr>
                        <a:lnSpc>
                          <a:spcPct val="107000"/>
                        </a:lnSpc>
                        <a:spcAft>
                          <a:spcPts val="0"/>
                        </a:spcAft>
                      </a:pPr>
                      <a:r>
                        <a:rPr lang="sv-SE" sz="1100" dirty="0">
                          <a:effectLst/>
                          <a:latin typeface="+mn-lt"/>
                          <a:ea typeface="Calibri" panose="020F0502020204030204" pitchFamily="34" charset="0"/>
                          <a:cs typeface="Times New Roman" panose="02020603050405020304" pitchFamily="18" charset="0"/>
                        </a:rPr>
                        <a:t>Kan användas av alla professioner</a:t>
                      </a:r>
                    </a:p>
                  </a:txBody>
                  <a:tcPr marL="72000" marR="72000" marT="72000" marB="72000"/>
                </a:tc>
                <a:tc>
                  <a:txBody>
                    <a:bodyPr/>
                    <a:lstStyle/>
                    <a:p>
                      <a:pPr>
                        <a:lnSpc>
                          <a:spcPct val="107000"/>
                        </a:lnSpc>
                        <a:spcAft>
                          <a:spcPts val="0"/>
                        </a:spcAft>
                      </a:pPr>
                      <a:r>
                        <a:rPr lang="sv-SE" sz="1100" dirty="0">
                          <a:effectLst/>
                          <a:latin typeface="+mn-lt"/>
                          <a:ea typeface="Calibri" panose="020F0502020204030204" pitchFamily="34" charset="0"/>
                          <a:cs typeface="Times New Roman" panose="02020603050405020304" pitchFamily="18" charset="0"/>
                        </a:rPr>
                        <a:t>Endast bokning</a:t>
                      </a:r>
                    </a:p>
                  </a:txBody>
                  <a:tcPr marL="72000" marR="72000" marT="72000" marB="72000"/>
                </a:tc>
                <a:tc>
                  <a:txBody>
                    <a:bodyPr/>
                    <a:lstStyle/>
                    <a:p>
                      <a:pPr>
                        <a:lnSpc>
                          <a:spcPct val="107000"/>
                        </a:lnSpc>
                        <a:spcAft>
                          <a:spcPts val="0"/>
                        </a:spcAft>
                      </a:pPr>
                      <a:r>
                        <a:rPr lang="sv-SE" sz="1100" dirty="0">
                          <a:effectLst/>
                          <a:latin typeface="+mn-lt"/>
                          <a:ea typeface="Calibri" panose="020F0502020204030204" pitchFamily="34" charset="0"/>
                          <a:cs typeface="Times New Roman" panose="02020603050405020304" pitchFamily="18" charset="0"/>
                        </a:rPr>
                        <a:t>Kan boka, av- och omboka besök.</a:t>
                      </a:r>
                    </a:p>
                  </a:txBody>
                  <a:tcPr marL="72000" marR="72000" marT="72000" marB="72000"/>
                </a:tc>
                <a:extLst>
                  <a:ext uri="{0D108BD9-81ED-4DB2-BD59-A6C34878D82A}">
                    <a16:rowId xmlns:a16="http://schemas.microsoft.com/office/drawing/2014/main" val="3885181122"/>
                  </a:ext>
                </a:extLst>
              </a:tr>
            </a:tbl>
          </a:graphicData>
        </a:graphic>
      </p:graphicFrame>
    </p:spTree>
    <p:extLst>
      <p:ext uri="{BB962C8B-B14F-4D97-AF65-F5344CB8AC3E}">
        <p14:creationId xmlns:p14="http://schemas.microsoft.com/office/powerpoint/2010/main" val="8797568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583163" y="1366575"/>
            <a:ext cx="7977673" cy="3014505"/>
          </a:xfrm>
        </p:spPr>
        <p:txBody>
          <a:bodyPr/>
          <a:lstStyle/>
          <a:p>
            <a:r>
              <a:rPr lang="sv-SE" sz="4400" dirty="0"/>
              <a:t>Signera ordination som registrerats av annan användare utifrån muntlig ordination</a:t>
            </a:r>
          </a:p>
        </p:txBody>
      </p:sp>
    </p:spTree>
    <p:extLst>
      <p:ext uri="{BB962C8B-B14F-4D97-AF65-F5344CB8AC3E}">
        <p14:creationId xmlns:p14="http://schemas.microsoft.com/office/powerpoint/2010/main" val="6739072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90488" indent="0">
              <a:buNone/>
            </a:pPr>
            <a:r>
              <a:rPr lang="sv-SE" dirty="0"/>
              <a:t>Om vaccin ordineras muntligen av en läkare, kan det registreras av den sjuksköterska som också vaccinerar. Det görs i ett flöde på samma sätt som om sjuksköterskan hade haft ordinationsrätt, men ordinationen blir inte signerad. Läkaren som gav den muntliga ordinationen måste signera den i journalsystemet i efterhand. Om en verksamhet vill arbeta på detta sätt är det viktigt att det finns tydliga rutiner för kontroll av hälsodeklaration innan den muntliga ordinationen ges och för signering av ordinationen.</a:t>
            </a:r>
          </a:p>
          <a:p>
            <a:pPr marL="90488" indent="0">
              <a:buNone/>
            </a:pPr>
            <a:endParaRPr lang="sv-SE" dirty="0"/>
          </a:p>
        </p:txBody>
      </p:sp>
      <p:sp>
        <p:nvSpPr>
          <p:cNvPr id="3" name="Rubrik 2"/>
          <p:cNvSpPr>
            <a:spLocks noGrp="1"/>
          </p:cNvSpPr>
          <p:nvPr>
            <p:ph type="title"/>
          </p:nvPr>
        </p:nvSpPr>
        <p:spPr/>
        <p:txBody>
          <a:bodyPr/>
          <a:lstStyle/>
          <a:p>
            <a:r>
              <a:rPr lang="sv-SE" sz="3200" dirty="0"/>
              <a:t>Signera ordination som registrerats av annan användare utifrån muntlig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81</a:t>
            </a:fld>
            <a:endParaRPr lang="sv-SE" dirty="0"/>
          </a:p>
        </p:txBody>
      </p:sp>
    </p:spTree>
    <p:extLst>
      <p:ext uri="{BB962C8B-B14F-4D97-AF65-F5344CB8AC3E}">
        <p14:creationId xmlns:p14="http://schemas.microsoft.com/office/powerpoint/2010/main" val="1058870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2400" dirty="0"/>
              <a:t>Signera ordination som registrerats av annan användare utifrån muntlig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82</a:t>
            </a:fld>
            <a:endParaRPr lang="sv-SE" dirty="0"/>
          </a:p>
        </p:txBody>
      </p:sp>
      <p:pic>
        <p:nvPicPr>
          <p:cNvPr id="5" name="Bildobjekt 4"/>
          <p:cNvPicPr>
            <a:picLocks noChangeAspect="1"/>
          </p:cNvPicPr>
          <p:nvPr/>
        </p:nvPicPr>
        <p:blipFill>
          <a:blip r:embed="rId2"/>
          <a:stretch>
            <a:fillRect/>
          </a:stretch>
        </p:blipFill>
        <p:spPr>
          <a:xfrm>
            <a:off x="760317" y="1786499"/>
            <a:ext cx="7418614" cy="3697494"/>
          </a:xfrm>
          <a:prstGeom prst="rect">
            <a:avLst/>
          </a:prstGeom>
        </p:spPr>
      </p:pic>
      <p:sp>
        <p:nvSpPr>
          <p:cNvPr id="6" name="textruta 5"/>
          <p:cNvSpPr txBox="1"/>
          <p:nvPr/>
        </p:nvSpPr>
        <p:spPr>
          <a:xfrm>
            <a:off x="1752442" y="5667948"/>
            <a:ext cx="562807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sv-SE" sz="1400" dirty="0"/>
              <a:t>Välj menyval </a:t>
            </a:r>
            <a:r>
              <a:rPr lang="sv-SE" sz="1400" i="1" dirty="0"/>
              <a:t>Signera</a:t>
            </a:r>
          </a:p>
          <a:p>
            <a:pPr marL="342900" indent="-342900">
              <a:buAutoNum type="arabicPeriod"/>
            </a:pPr>
            <a:r>
              <a:rPr lang="sv-SE" sz="1400" dirty="0"/>
              <a:t>Menyval </a:t>
            </a:r>
            <a:r>
              <a:rPr lang="sv-SE" sz="1400" i="1" dirty="0"/>
              <a:t>Signera vaccinationer </a:t>
            </a:r>
            <a:r>
              <a:rPr lang="sv-SE" sz="1400" dirty="0"/>
              <a:t>är förvalt – här finns vaccinationer som registrerats av användare utan ordinationsrätt</a:t>
            </a:r>
            <a:endParaRPr lang="sv-SE" sz="1400" b="1" dirty="0"/>
          </a:p>
        </p:txBody>
      </p:sp>
      <p:sp>
        <p:nvSpPr>
          <p:cNvPr id="7" name="Rektangel med rundade hörn 6"/>
          <p:cNvSpPr/>
          <p:nvPr/>
        </p:nvSpPr>
        <p:spPr>
          <a:xfrm>
            <a:off x="6155871" y="1722710"/>
            <a:ext cx="489858" cy="31019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med rundade hörn 7"/>
          <p:cNvSpPr/>
          <p:nvPr/>
        </p:nvSpPr>
        <p:spPr>
          <a:xfrm>
            <a:off x="928006" y="2343148"/>
            <a:ext cx="1023257" cy="18455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532858" y="2250758"/>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2</a:t>
            </a:r>
          </a:p>
        </p:txBody>
      </p:sp>
      <p:sp>
        <p:nvSpPr>
          <p:cNvPr id="11" name="textruta 10"/>
          <p:cNvSpPr txBox="1"/>
          <p:nvPr/>
        </p:nvSpPr>
        <p:spPr>
          <a:xfrm>
            <a:off x="5730838" y="1722710"/>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1</a:t>
            </a:r>
          </a:p>
        </p:txBody>
      </p:sp>
    </p:spTree>
    <p:extLst>
      <p:ext uri="{BB962C8B-B14F-4D97-AF65-F5344CB8AC3E}">
        <p14:creationId xmlns:p14="http://schemas.microsoft.com/office/powerpoint/2010/main" val="42791724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59367" y="1682175"/>
            <a:ext cx="8222682" cy="3178629"/>
          </a:xfrm>
          <a:prstGeom prst="rect">
            <a:avLst/>
          </a:prstGeom>
        </p:spPr>
      </p:pic>
      <p:sp>
        <p:nvSpPr>
          <p:cNvPr id="3" name="Rubrik 2"/>
          <p:cNvSpPr>
            <a:spLocks noGrp="1"/>
          </p:cNvSpPr>
          <p:nvPr>
            <p:ph type="title"/>
          </p:nvPr>
        </p:nvSpPr>
        <p:spPr/>
        <p:txBody>
          <a:bodyPr/>
          <a:lstStyle/>
          <a:p>
            <a:r>
              <a:rPr lang="sv-SE" sz="2400" dirty="0"/>
              <a:t>Signera ordination som registrerats av annan användare utifrån muntlig ordination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83</a:t>
            </a:fld>
            <a:endParaRPr lang="sv-SE" dirty="0"/>
          </a:p>
        </p:txBody>
      </p:sp>
      <p:sp>
        <p:nvSpPr>
          <p:cNvPr id="6" name="textruta 5"/>
          <p:cNvSpPr txBox="1"/>
          <p:nvPr/>
        </p:nvSpPr>
        <p:spPr>
          <a:xfrm>
            <a:off x="259367" y="4715212"/>
            <a:ext cx="374113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3"/>
            </a:pPr>
            <a:r>
              <a:rPr lang="sv-SE" sz="1400" dirty="0"/>
              <a:t>Markera vaccinationer som ska signeras – antingen via checkboxarna eller knappen </a:t>
            </a:r>
            <a:r>
              <a:rPr lang="sv-SE" sz="1400" i="1" dirty="0"/>
              <a:t>Markera alla </a:t>
            </a:r>
            <a:r>
              <a:rPr lang="sv-SE" sz="1400" dirty="0"/>
              <a:t>ovanför listan.</a:t>
            </a:r>
          </a:p>
          <a:p>
            <a:pPr marL="342900" indent="-342900">
              <a:buAutoNum type="arabicPeriod" startAt="3"/>
            </a:pPr>
            <a:r>
              <a:rPr lang="sv-SE" sz="1400" dirty="0"/>
              <a:t>Klicka på </a:t>
            </a:r>
            <a:r>
              <a:rPr lang="sv-SE" sz="1400" i="1" dirty="0"/>
              <a:t>Signera markerade.</a:t>
            </a:r>
            <a:endParaRPr lang="sv-SE" sz="1400" dirty="0"/>
          </a:p>
          <a:p>
            <a:endParaRPr lang="sv-SE" sz="1400" dirty="0"/>
          </a:p>
          <a:p>
            <a:pPr marL="342900" indent="-342900">
              <a:buFont typeface="+mj-lt"/>
              <a:buAutoNum type="arabicPeriod" startAt="5"/>
            </a:pPr>
            <a:r>
              <a:rPr lang="sv-SE" sz="1400" dirty="0"/>
              <a:t>Varje rad är klickbar och öppnar vaccinationens </a:t>
            </a:r>
            <a:r>
              <a:rPr lang="sv-SE" sz="1400" dirty="0" err="1"/>
              <a:t>detaljvy</a:t>
            </a:r>
            <a:r>
              <a:rPr lang="sv-SE" sz="1400" dirty="0"/>
              <a:t>. Därifrån kan man också utföra signeringen. </a:t>
            </a:r>
          </a:p>
        </p:txBody>
      </p:sp>
      <p:sp>
        <p:nvSpPr>
          <p:cNvPr id="7" name="Rektangel med rundade hörn 6"/>
          <p:cNvSpPr/>
          <p:nvPr/>
        </p:nvSpPr>
        <p:spPr>
          <a:xfrm>
            <a:off x="1818818" y="2522764"/>
            <a:ext cx="997858" cy="23004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1442199" y="2453122"/>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4</a:t>
            </a:r>
          </a:p>
        </p:txBody>
      </p:sp>
      <p:sp>
        <p:nvSpPr>
          <p:cNvPr id="11" name="textruta 10"/>
          <p:cNvSpPr txBox="1"/>
          <p:nvPr/>
        </p:nvSpPr>
        <p:spPr>
          <a:xfrm>
            <a:off x="1507513" y="3584167"/>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3</a:t>
            </a:r>
          </a:p>
        </p:txBody>
      </p:sp>
      <p:pic>
        <p:nvPicPr>
          <p:cNvPr id="9" name="Bildobjekt 8"/>
          <p:cNvPicPr>
            <a:picLocks noChangeAspect="1"/>
          </p:cNvPicPr>
          <p:nvPr/>
        </p:nvPicPr>
        <p:blipFill>
          <a:blip r:embed="rId3"/>
          <a:stretch>
            <a:fillRect/>
          </a:stretch>
        </p:blipFill>
        <p:spPr>
          <a:xfrm>
            <a:off x="4177996" y="5083254"/>
            <a:ext cx="4779586" cy="1277711"/>
          </a:xfrm>
          <a:prstGeom prst="rect">
            <a:avLst/>
          </a:prstGeom>
          <a:ln>
            <a:solidFill>
              <a:schemeClr val="accent1"/>
            </a:solidFill>
          </a:ln>
        </p:spPr>
      </p:pic>
      <p:sp>
        <p:nvSpPr>
          <p:cNvPr id="12" name="textruta 11"/>
          <p:cNvSpPr txBox="1"/>
          <p:nvPr/>
        </p:nvSpPr>
        <p:spPr>
          <a:xfrm>
            <a:off x="7211628" y="5391724"/>
            <a:ext cx="311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5</a:t>
            </a:r>
          </a:p>
        </p:txBody>
      </p:sp>
      <p:sp>
        <p:nvSpPr>
          <p:cNvPr id="13" name="Rektangel med rundade hörn 12"/>
          <p:cNvSpPr/>
          <p:nvPr/>
        </p:nvSpPr>
        <p:spPr>
          <a:xfrm>
            <a:off x="4235224" y="5657851"/>
            <a:ext cx="630690" cy="16295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36450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Översikt tidboken</a:t>
            </a:r>
          </a:p>
        </p:txBody>
      </p:sp>
      <p:sp>
        <p:nvSpPr>
          <p:cNvPr id="3" name="Platshållare för text 2"/>
          <p:cNvSpPr>
            <a:spLocks noGrp="1"/>
          </p:cNvSpPr>
          <p:nvPr>
            <p:ph type="body" sz="quarter" idx="13"/>
          </p:nvPr>
        </p:nvSpPr>
        <p:spPr/>
        <p:txBody>
          <a:bodyPr/>
          <a:lstStyle/>
          <a:p>
            <a:r>
              <a:rPr lang="sv-SE" dirty="0"/>
              <a:t>Allmän information</a:t>
            </a:r>
          </a:p>
        </p:txBody>
      </p:sp>
    </p:spTree>
    <p:extLst>
      <p:ext uri="{BB962C8B-B14F-4D97-AF65-F5344CB8AC3E}">
        <p14:creationId xmlns:p14="http://schemas.microsoft.com/office/powerpoint/2010/main" val="2166228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Avsnittet innehåller information om hur tidboken är uppbyggd och bör gås igenom av alla användare inom verksamheter som använder tidboken i MittVaccin.</a:t>
            </a:r>
          </a:p>
        </p:txBody>
      </p:sp>
      <p:sp>
        <p:nvSpPr>
          <p:cNvPr id="3" name="Rubrik 2"/>
          <p:cNvSpPr>
            <a:spLocks noGrp="1"/>
          </p:cNvSpPr>
          <p:nvPr>
            <p:ph type="title"/>
          </p:nvPr>
        </p:nvSpPr>
        <p:spPr/>
        <p:txBody>
          <a:bodyPr/>
          <a:lstStyle/>
          <a:p>
            <a:r>
              <a:rPr lang="sv-SE" dirty="0"/>
              <a:t>Översikt tidboken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85</a:t>
            </a:fld>
            <a:endParaRPr lang="sv-SE" dirty="0"/>
          </a:p>
        </p:txBody>
      </p:sp>
    </p:spTree>
    <p:extLst>
      <p:ext uri="{BB962C8B-B14F-4D97-AF65-F5344CB8AC3E}">
        <p14:creationId xmlns:p14="http://schemas.microsoft.com/office/powerpoint/2010/main" val="28435125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671995" y="1723604"/>
            <a:ext cx="7308759" cy="4959083"/>
          </a:xfrm>
          <a:prstGeom prst="rect">
            <a:avLst/>
          </a:prstGeom>
        </p:spPr>
      </p:pic>
      <p:sp>
        <p:nvSpPr>
          <p:cNvPr id="3" name="Rubrik 2"/>
          <p:cNvSpPr>
            <a:spLocks noGrp="1"/>
          </p:cNvSpPr>
          <p:nvPr>
            <p:ph type="title"/>
          </p:nvPr>
        </p:nvSpPr>
        <p:spPr/>
        <p:txBody>
          <a:bodyPr/>
          <a:lstStyle/>
          <a:p>
            <a:r>
              <a:rPr lang="sv-SE" dirty="0"/>
              <a:t>Bokningar – Visa bokningar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86</a:t>
            </a:fld>
            <a:endParaRPr lang="sv-SE" dirty="0"/>
          </a:p>
        </p:txBody>
      </p:sp>
      <p:sp>
        <p:nvSpPr>
          <p:cNvPr id="7" name="textruta 6"/>
          <p:cNvSpPr txBox="1"/>
          <p:nvPr/>
        </p:nvSpPr>
        <p:spPr>
          <a:xfrm>
            <a:off x="2371344" y="1505583"/>
            <a:ext cx="197522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 Fliken </a:t>
            </a:r>
            <a:r>
              <a:rPr lang="sv-SE" sz="1400" b="1" dirty="0"/>
              <a:t>Bokningar </a:t>
            </a:r>
            <a:r>
              <a:rPr lang="sv-SE" sz="1400" dirty="0"/>
              <a:t>innehåller enhetens schema och bokningar </a:t>
            </a:r>
          </a:p>
        </p:txBody>
      </p:sp>
      <p:sp>
        <p:nvSpPr>
          <p:cNvPr id="10" name="Rektangel 9"/>
          <p:cNvSpPr/>
          <p:nvPr/>
        </p:nvSpPr>
        <p:spPr>
          <a:xfrm>
            <a:off x="5001030" y="1707384"/>
            <a:ext cx="525982" cy="2347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10"/>
          <p:cNvSpPr/>
          <p:nvPr/>
        </p:nvSpPr>
        <p:spPr>
          <a:xfrm>
            <a:off x="775485" y="2312913"/>
            <a:ext cx="940024" cy="1632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80920" y="3007307"/>
            <a:ext cx="1796432"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 Menyval </a:t>
            </a:r>
            <a:r>
              <a:rPr lang="sv-SE" sz="1400" b="1" dirty="0"/>
              <a:t>Visa bokningar </a:t>
            </a:r>
            <a:r>
              <a:rPr lang="sv-SE" sz="1400" dirty="0"/>
              <a:t>består av två delar:</a:t>
            </a:r>
          </a:p>
          <a:p>
            <a:pPr marL="285750" indent="-285750">
              <a:buFont typeface="Arial" panose="020B0604020202020204" pitchFamily="34" charset="0"/>
              <a:buChar char="•"/>
            </a:pPr>
            <a:r>
              <a:rPr lang="sv-SE" sz="1400" dirty="0"/>
              <a:t>Överblick över veckans bokningar</a:t>
            </a:r>
          </a:p>
          <a:p>
            <a:pPr marL="285750" indent="-285750">
              <a:buFont typeface="Arial" panose="020B0604020202020204" pitchFamily="34" charset="0"/>
              <a:buChar char="•"/>
            </a:pPr>
            <a:r>
              <a:rPr lang="sv-SE" sz="1400" dirty="0"/>
              <a:t>Schema för </a:t>
            </a:r>
            <a:br>
              <a:rPr lang="sv-SE" sz="1400" dirty="0"/>
            </a:br>
            <a:r>
              <a:rPr lang="sv-SE" sz="1400" dirty="0"/>
              <a:t>vald dag</a:t>
            </a:r>
          </a:p>
        </p:txBody>
      </p:sp>
      <p:cxnSp>
        <p:nvCxnSpPr>
          <p:cNvPr id="20" name="Rak pilkoppling 19"/>
          <p:cNvCxnSpPr/>
          <p:nvPr/>
        </p:nvCxnSpPr>
        <p:spPr>
          <a:xfrm>
            <a:off x="1298121" y="4596493"/>
            <a:ext cx="830084" cy="490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ruta 20"/>
          <p:cNvSpPr txBox="1"/>
          <p:nvPr/>
        </p:nvSpPr>
        <p:spPr>
          <a:xfrm>
            <a:off x="452863" y="2227751"/>
            <a:ext cx="2595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a:t>
            </a:r>
          </a:p>
        </p:txBody>
      </p:sp>
      <p:sp>
        <p:nvSpPr>
          <p:cNvPr id="22" name="textruta 21"/>
          <p:cNvSpPr txBox="1"/>
          <p:nvPr/>
        </p:nvSpPr>
        <p:spPr>
          <a:xfrm>
            <a:off x="4647310" y="1652192"/>
            <a:ext cx="2595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a:t>
            </a:r>
          </a:p>
        </p:txBody>
      </p:sp>
      <p:cxnSp>
        <p:nvCxnSpPr>
          <p:cNvPr id="32" name="Rak pilkoppling 31"/>
          <p:cNvCxnSpPr/>
          <p:nvPr/>
        </p:nvCxnSpPr>
        <p:spPr>
          <a:xfrm flipV="1">
            <a:off x="4346571" y="1959969"/>
            <a:ext cx="654459" cy="1682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ruta 32"/>
          <p:cNvSpPr txBox="1"/>
          <p:nvPr/>
        </p:nvSpPr>
        <p:spPr>
          <a:xfrm>
            <a:off x="7453993" y="2726152"/>
            <a:ext cx="155274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 Genom att klicka på Veckodag/datum väljer man vilken dags schema som ska visas.</a:t>
            </a:r>
          </a:p>
        </p:txBody>
      </p:sp>
      <p:sp>
        <p:nvSpPr>
          <p:cNvPr id="34" name="Rektangel 33"/>
          <p:cNvSpPr/>
          <p:nvPr/>
        </p:nvSpPr>
        <p:spPr>
          <a:xfrm>
            <a:off x="6230867" y="2539092"/>
            <a:ext cx="774090" cy="18705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35" name="Rak pilkoppling 34"/>
          <p:cNvCxnSpPr>
            <a:endCxn id="34" idx="2"/>
          </p:cNvCxnSpPr>
          <p:nvPr/>
        </p:nvCxnSpPr>
        <p:spPr>
          <a:xfrm flipH="1" flipV="1">
            <a:off x="6617912" y="2726151"/>
            <a:ext cx="836081" cy="5858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Rak pilkoppling 35"/>
          <p:cNvCxnSpPr/>
          <p:nvPr/>
        </p:nvCxnSpPr>
        <p:spPr>
          <a:xfrm flipH="1">
            <a:off x="6680119" y="4130887"/>
            <a:ext cx="796125" cy="8274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ruta 36"/>
          <p:cNvSpPr txBox="1"/>
          <p:nvPr/>
        </p:nvSpPr>
        <p:spPr>
          <a:xfrm>
            <a:off x="5846489" y="2463253"/>
            <a:ext cx="2595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a:t>
            </a:r>
          </a:p>
        </p:txBody>
      </p:sp>
      <p:cxnSp>
        <p:nvCxnSpPr>
          <p:cNvPr id="44" name="Rak pilkoppling 43"/>
          <p:cNvCxnSpPr/>
          <p:nvPr/>
        </p:nvCxnSpPr>
        <p:spPr>
          <a:xfrm flipV="1">
            <a:off x="1298121" y="3577861"/>
            <a:ext cx="3224893" cy="4308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6639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Tidböcker &amp; resurser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87</a:t>
            </a:fld>
            <a:endParaRPr lang="sv-SE" dirty="0"/>
          </a:p>
        </p:txBody>
      </p:sp>
      <p:pic>
        <p:nvPicPr>
          <p:cNvPr id="7" name="Bildobjekt 6"/>
          <p:cNvPicPr>
            <a:picLocks noChangeAspect="1"/>
          </p:cNvPicPr>
          <p:nvPr/>
        </p:nvPicPr>
        <p:blipFill>
          <a:blip r:embed="rId2"/>
          <a:stretch>
            <a:fillRect/>
          </a:stretch>
        </p:blipFill>
        <p:spPr>
          <a:xfrm>
            <a:off x="461370" y="3357409"/>
            <a:ext cx="5868080" cy="2954355"/>
          </a:xfrm>
          <a:prstGeom prst="rect">
            <a:avLst/>
          </a:prstGeom>
        </p:spPr>
      </p:pic>
      <p:sp>
        <p:nvSpPr>
          <p:cNvPr id="8" name="textruta 7"/>
          <p:cNvSpPr txBox="1"/>
          <p:nvPr/>
        </p:nvSpPr>
        <p:spPr>
          <a:xfrm>
            <a:off x="526234" y="2096581"/>
            <a:ext cx="492750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I MittVaccin finns två tidböcker – </a:t>
            </a:r>
            <a:r>
              <a:rPr lang="sv-SE" sz="1400" b="1" dirty="0"/>
              <a:t>Läkare</a:t>
            </a:r>
            <a:r>
              <a:rPr lang="sv-SE" sz="1400" dirty="0"/>
              <a:t> och </a:t>
            </a:r>
            <a:r>
              <a:rPr lang="sv-SE" sz="1400" b="1" dirty="0"/>
              <a:t>Sköterska</a:t>
            </a:r>
            <a:endParaRPr lang="sv-SE" sz="1400" dirty="0"/>
          </a:p>
          <a:p>
            <a:r>
              <a:rPr lang="sv-SE" sz="1400" dirty="0"/>
              <a:t>Tidböckerna är inte kopplade till någon särskild roll, utan både sjuksköterskor och läkare kan vaccinera de personer som är bokade</a:t>
            </a:r>
          </a:p>
        </p:txBody>
      </p:sp>
      <p:sp>
        <p:nvSpPr>
          <p:cNvPr id="9" name="textruta 8"/>
          <p:cNvSpPr txBox="1"/>
          <p:nvPr/>
        </p:nvSpPr>
        <p:spPr>
          <a:xfrm>
            <a:off x="6479436" y="2937090"/>
            <a:ext cx="2240017"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Tidböckerna delas in i </a:t>
            </a:r>
            <a:r>
              <a:rPr lang="sv-SE" sz="1400" b="1" dirty="0"/>
              <a:t>resurser </a:t>
            </a:r>
            <a:r>
              <a:rPr lang="sv-SE" sz="1400" dirty="0"/>
              <a:t>som visas som rader respektive kolumner/”slipsar” – ex </a:t>
            </a:r>
            <a:r>
              <a:rPr lang="sv-SE" sz="1400" i="1" dirty="0"/>
              <a:t>Sköterska 1, Sköterska 2. </a:t>
            </a:r>
          </a:p>
        </p:txBody>
      </p:sp>
      <p:sp>
        <p:nvSpPr>
          <p:cNvPr id="11" name="textruta 10"/>
          <p:cNvSpPr txBox="1"/>
          <p:nvPr/>
        </p:nvSpPr>
        <p:spPr>
          <a:xfrm>
            <a:off x="6479436" y="4256812"/>
            <a:ext cx="224001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Utsedd person/funktion öppnar tider de datum som ska vara boknings-bara.</a:t>
            </a:r>
          </a:p>
          <a:p>
            <a:r>
              <a:rPr lang="sv-SE" sz="1400" dirty="0"/>
              <a:t>När bokningar skapas fördelas de automatiskt till resurser som har lediga tider.</a:t>
            </a:r>
          </a:p>
        </p:txBody>
      </p:sp>
      <p:cxnSp>
        <p:nvCxnSpPr>
          <p:cNvPr id="13" name="Rak pilkoppling 12"/>
          <p:cNvCxnSpPr/>
          <p:nvPr/>
        </p:nvCxnSpPr>
        <p:spPr>
          <a:xfrm flipH="1">
            <a:off x="5746140" y="3530034"/>
            <a:ext cx="739948" cy="436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ak pilkoppling 14"/>
          <p:cNvCxnSpPr/>
          <p:nvPr/>
        </p:nvCxnSpPr>
        <p:spPr>
          <a:xfrm flipH="1">
            <a:off x="5265964" y="3754355"/>
            <a:ext cx="1213473" cy="20177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7083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Bokningar – Visa bokningar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88</a:t>
            </a:fld>
            <a:endParaRPr lang="sv-SE" dirty="0"/>
          </a:p>
        </p:txBody>
      </p:sp>
      <p:sp>
        <p:nvSpPr>
          <p:cNvPr id="22" name="textruta 21"/>
          <p:cNvSpPr txBox="1"/>
          <p:nvPr/>
        </p:nvSpPr>
        <p:spPr>
          <a:xfrm>
            <a:off x="6462413" y="2791473"/>
            <a:ext cx="25952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a:t>
            </a:r>
          </a:p>
        </p:txBody>
      </p:sp>
      <p:sp>
        <p:nvSpPr>
          <p:cNvPr id="23" name="textruta 22"/>
          <p:cNvSpPr txBox="1"/>
          <p:nvPr/>
        </p:nvSpPr>
        <p:spPr>
          <a:xfrm>
            <a:off x="3252199" y="2828556"/>
            <a:ext cx="221092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 Genom att klicka på Veckodag/datum väljer man vilken dags schema som ska visas nedanför.</a:t>
            </a:r>
          </a:p>
        </p:txBody>
      </p:sp>
      <p:sp>
        <p:nvSpPr>
          <p:cNvPr id="27" name="Rektangel 26"/>
          <p:cNvSpPr/>
          <p:nvPr/>
        </p:nvSpPr>
        <p:spPr>
          <a:xfrm>
            <a:off x="6230867" y="2491422"/>
            <a:ext cx="768743" cy="2347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30" name="Rak pilkoppling 29"/>
          <p:cNvCxnSpPr/>
          <p:nvPr/>
        </p:nvCxnSpPr>
        <p:spPr>
          <a:xfrm flipV="1">
            <a:off x="5463127" y="2726152"/>
            <a:ext cx="937673" cy="3730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ktangel 16"/>
          <p:cNvSpPr/>
          <p:nvPr/>
        </p:nvSpPr>
        <p:spPr>
          <a:xfrm>
            <a:off x="1851727" y="4367426"/>
            <a:ext cx="768743" cy="2347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9" name="Rak pilkoppling 18"/>
          <p:cNvCxnSpPr/>
          <p:nvPr/>
        </p:nvCxnSpPr>
        <p:spPr>
          <a:xfrm flipH="1">
            <a:off x="2620470" y="3782663"/>
            <a:ext cx="1595135" cy="584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Bildobjekt 1"/>
          <p:cNvPicPr>
            <a:picLocks noChangeAspect="1"/>
          </p:cNvPicPr>
          <p:nvPr/>
        </p:nvPicPr>
        <p:blipFill>
          <a:blip r:embed="rId2"/>
          <a:stretch>
            <a:fillRect/>
          </a:stretch>
        </p:blipFill>
        <p:spPr>
          <a:xfrm>
            <a:off x="314464" y="1604689"/>
            <a:ext cx="7466022" cy="5061814"/>
          </a:xfrm>
          <a:prstGeom prst="rect">
            <a:avLst/>
          </a:prstGeom>
        </p:spPr>
      </p:pic>
      <p:sp>
        <p:nvSpPr>
          <p:cNvPr id="13" name="Rektangel 12"/>
          <p:cNvSpPr/>
          <p:nvPr/>
        </p:nvSpPr>
        <p:spPr>
          <a:xfrm>
            <a:off x="7464495" y="2428005"/>
            <a:ext cx="231494" cy="2347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13"/>
          <p:cNvSpPr/>
          <p:nvPr/>
        </p:nvSpPr>
        <p:spPr>
          <a:xfrm>
            <a:off x="2087470" y="2415837"/>
            <a:ext cx="231494" cy="2347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p:cNvSpPr txBox="1"/>
          <p:nvPr/>
        </p:nvSpPr>
        <p:spPr>
          <a:xfrm>
            <a:off x="2072079" y="2791473"/>
            <a:ext cx="172851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Vänsterpil bläddrar en vecka bakåt</a:t>
            </a:r>
          </a:p>
        </p:txBody>
      </p:sp>
      <p:sp>
        <p:nvSpPr>
          <p:cNvPr id="16" name="textruta 15"/>
          <p:cNvSpPr txBox="1"/>
          <p:nvPr/>
        </p:nvSpPr>
        <p:spPr>
          <a:xfrm>
            <a:off x="7606283" y="2791473"/>
            <a:ext cx="128608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Högerpil öppnar en datumväljare</a:t>
            </a:r>
          </a:p>
        </p:txBody>
      </p:sp>
      <p:cxnSp>
        <p:nvCxnSpPr>
          <p:cNvPr id="6" name="Rak pilkoppling 5"/>
          <p:cNvCxnSpPr>
            <a:stCxn id="16" idx="1"/>
          </p:cNvCxnSpPr>
          <p:nvPr/>
        </p:nvCxnSpPr>
        <p:spPr>
          <a:xfrm flipH="1" flipV="1">
            <a:off x="7282543" y="3053083"/>
            <a:ext cx="323740" cy="107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ruta 17"/>
          <p:cNvSpPr txBox="1"/>
          <p:nvPr/>
        </p:nvSpPr>
        <p:spPr>
          <a:xfrm>
            <a:off x="3252199" y="3547933"/>
            <a:ext cx="15829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För varje resurs visas summan för antal bokningar</a:t>
            </a:r>
          </a:p>
        </p:txBody>
      </p:sp>
      <p:cxnSp>
        <p:nvCxnSpPr>
          <p:cNvPr id="7" name="Rak pilkoppling 6"/>
          <p:cNvCxnSpPr/>
          <p:nvPr/>
        </p:nvCxnSpPr>
        <p:spPr>
          <a:xfrm flipV="1">
            <a:off x="4847334" y="3782663"/>
            <a:ext cx="462282" cy="1675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2351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2"/>
          <a:stretch>
            <a:fillRect/>
          </a:stretch>
        </p:blipFill>
        <p:spPr>
          <a:xfrm>
            <a:off x="1241375" y="1469468"/>
            <a:ext cx="7717103" cy="5211152"/>
          </a:xfrm>
          <a:prstGeom prst="rect">
            <a:avLst/>
          </a:prstGeom>
        </p:spPr>
      </p:pic>
      <p:sp>
        <p:nvSpPr>
          <p:cNvPr id="3" name="Rubrik 2"/>
          <p:cNvSpPr>
            <a:spLocks noGrp="1"/>
          </p:cNvSpPr>
          <p:nvPr>
            <p:ph type="title"/>
          </p:nvPr>
        </p:nvSpPr>
        <p:spPr/>
        <p:txBody>
          <a:bodyPr/>
          <a:lstStyle/>
          <a:p>
            <a:r>
              <a:rPr lang="sv-SE" dirty="0"/>
              <a:t>Visa bokningar - Schema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89</a:t>
            </a:fld>
            <a:endParaRPr lang="sv-SE" dirty="0"/>
          </a:p>
        </p:txBody>
      </p:sp>
      <p:sp>
        <p:nvSpPr>
          <p:cNvPr id="23" name="textruta 22"/>
          <p:cNvSpPr txBox="1"/>
          <p:nvPr/>
        </p:nvSpPr>
        <p:spPr>
          <a:xfrm>
            <a:off x="2620470" y="2786250"/>
            <a:ext cx="1939338"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Klicka på </a:t>
            </a:r>
            <a:r>
              <a:rPr lang="sv-SE" sz="1400" b="1" dirty="0"/>
              <a:t>Lägg blockeringar över </a:t>
            </a:r>
            <a:r>
              <a:rPr lang="sv-SE" sz="1400" dirty="0"/>
              <a:t>för att se eventuella röda (ej bokningsbara tider) som är dolda bland bokningarna i schemavyn.</a:t>
            </a:r>
          </a:p>
        </p:txBody>
      </p:sp>
      <p:cxnSp>
        <p:nvCxnSpPr>
          <p:cNvPr id="19" name="Rak pilkoppling 18"/>
          <p:cNvCxnSpPr/>
          <p:nvPr/>
        </p:nvCxnSpPr>
        <p:spPr>
          <a:xfrm flipV="1">
            <a:off x="3490100" y="2020386"/>
            <a:ext cx="352363" cy="771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ktangel 12"/>
          <p:cNvSpPr/>
          <p:nvPr/>
        </p:nvSpPr>
        <p:spPr>
          <a:xfrm>
            <a:off x="3529308" y="1742206"/>
            <a:ext cx="830421" cy="2347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13"/>
          <p:cNvSpPr/>
          <p:nvPr/>
        </p:nvSpPr>
        <p:spPr>
          <a:xfrm>
            <a:off x="1863003" y="1770047"/>
            <a:ext cx="276037" cy="18097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ruta 14"/>
          <p:cNvSpPr txBox="1"/>
          <p:nvPr/>
        </p:nvSpPr>
        <p:spPr>
          <a:xfrm>
            <a:off x="6963878" y="5498416"/>
            <a:ext cx="172851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Vita tidsintervall = bokningsbara tider</a:t>
            </a:r>
          </a:p>
        </p:txBody>
      </p:sp>
      <p:cxnSp>
        <p:nvCxnSpPr>
          <p:cNvPr id="8" name="Rak pilkoppling 7"/>
          <p:cNvCxnSpPr>
            <a:stCxn id="15" idx="1"/>
          </p:cNvCxnSpPr>
          <p:nvPr/>
        </p:nvCxnSpPr>
        <p:spPr>
          <a:xfrm flipH="1">
            <a:off x="6008915" y="5760026"/>
            <a:ext cx="954963" cy="541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ruta 19"/>
          <p:cNvSpPr txBox="1"/>
          <p:nvPr/>
        </p:nvSpPr>
        <p:spPr>
          <a:xfrm>
            <a:off x="510481" y="2721506"/>
            <a:ext cx="180404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Växla till </a:t>
            </a:r>
            <a:r>
              <a:rPr lang="sv-SE" sz="1400" b="1" dirty="0"/>
              <a:t>Lista </a:t>
            </a:r>
            <a:r>
              <a:rPr lang="sv-SE" sz="1400" dirty="0"/>
              <a:t>för att se alla bokningar utan överlappning</a:t>
            </a:r>
          </a:p>
        </p:txBody>
      </p:sp>
      <p:cxnSp>
        <p:nvCxnSpPr>
          <p:cNvPr id="10" name="Rak pilkoppling 9"/>
          <p:cNvCxnSpPr>
            <a:stCxn id="20" idx="0"/>
          </p:cNvCxnSpPr>
          <p:nvPr/>
        </p:nvCxnSpPr>
        <p:spPr>
          <a:xfrm flipV="1">
            <a:off x="1412504" y="1976936"/>
            <a:ext cx="535892" cy="7445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ruta 15"/>
          <p:cNvSpPr txBox="1"/>
          <p:nvPr/>
        </p:nvSpPr>
        <p:spPr>
          <a:xfrm>
            <a:off x="2139040" y="5115228"/>
            <a:ext cx="187527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Röda tidsintervall = ej bokningsbara tider</a:t>
            </a:r>
          </a:p>
        </p:txBody>
      </p:sp>
      <p:cxnSp>
        <p:nvCxnSpPr>
          <p:cNvPr id="5" name="Rak pilkoppling 4"/>
          <p:cNvCxnSpPr>
            <a:stCxn id="16" idx="2"/>
          </p:cNvCxnSpPr>
          <p:nvPr/>
        </p:nvCxnSpPr>
        <p:spPr>
          <a:xfrm>
            <a:off x="3076678" y="5638448"/>
            <a:ext cx="56666" cy="3831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09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23875" y="1899005"/>
            <a:ext cx="8024849" cy="4584935"/>
          </a:xfrm>
        </p:spPr>
        <p:txBody>
          <a:bodyPr>
            <a:normAutofit/>
          </a:bodyPr>
          <a:lstStyle/>
          <a:p>
            <a:pPr marL="90488" indent="0">
              <a:buNone/>
            </a:pPr>
            <a:r>
              <a:rPr lang="sv-SE" sz="1800" dirty="0"/>
              <a:t>MittVaccin är ett webbaserat journalsystem. Inloggningssidan går att nå på flera sätt:</a:t>
            </a:r>
          </a:p>
          <a:p>
            <a:r>
              <a:rPr lang="sv-SE" sz="1800" dirty="0"/>
              <a:t>Via länk, </a:t>
            </a:r>
            <a:r>
              <a:rPr lang="sv-SE" sz="1800" dirty="0">
                <a:hlinkClick r:id="rId2"/>
              </a:rPr>
              <a:t>https://mvjournal.mittvaccin.se/index.php</a:t>
            </a:r>
            <a:r>
              <a:rPr lang="sv-SE" sz="1800" dirty="0"/>
              <a:t> </a:t>
            </a:r>
          </a:p>
          <a:p>
            <a:r>
              <a:rPr lang="sv-SE" sz="1800" dirty="0"/>
              <a:t>Via </a:t>
            </a:r>
            <a:r>
              <a:rPr lang="sv-SE" sz="1800" i="1" dirty="0"/>
              <a:t>Applikationer</a:t>
            </a:r>
            <a:r>
              <a:rPr lang="sv-SE" sz="1800" dirty="0"/>
              <a:t> på Region Östergötlands intranät:</a:t>
            </a:r>
          </a:p>
          <a:p>
            <a:pPr marL="90488" indent="0">
              <a:buNone/>
            </a:pPr>
            <a:endParaRPr lang="sv-SE" sz="1800" dirty="0"/>
          </a:p>
          <a:p>
            <a:pPr marL="90488" indent="0">
              <a:buNone/>
            </a:pPr>
            <a:endParaRPr lang="sv-SE" sz="1800" dirty="0"/>
          </a:p>
          <a:p>
            <a:endParaRPr lang="sv-SE" sz="1800" dirty="0"/>
          </a:p>
          <a:p>
            <a:endParaRPr lang="sv-SE" sz="1800" dirty="0"/>
          </a:p>
          <a:p>
            <a:endParaRPr lang="sv-SE" sz="1800" dirty="0"/>
          </a:p>
          <a:p>
            <a:r>
              <a:rPr lang="sv-SE" sz="1800" dirty="0"/>
              <a:t>Via genväg på skrivbordet om man använder</a:t>
            </a:r>
            <a:br>
              <a:rPr lang="sv-SE" sz="1800" dirty="0"/>
            </a:br>
            <a:r>
              <a:rPr lang="sv-SE" sz="1800" dirty="0"/>
              <a:t>dator från Region Östergötland</a:t>
            </a:r>
          </a:p>
          <a:p>
            <a:pPr marL="90488" indent="0">
              <a:buNone/>
            </a:pPr>
            <a:endParaRPr lang="sv-SE" sz="1800" dirty="0"/>
          </a:p>
          <a:p>
            <a:pPr marL="90488" indent="0">
              <a:buNone/>
            </a:pPr>
            <a:r>
              <a:rPr lang="sv-SE" sz="1800" dirty="0"/>
              <a:t>Inloggning sker via säker autentisering med SITHS-kort</a:t>
            </a:r>
          </a:p>
          <a:p>
            <a:pPr marL="90488" indent="0">
              <a:buNone/>
            </a:pPr>
            <a:endParaRPr lang="sv-SE" dirty="0"/>
          </a:p>
        </p:txBody>
      </p:sp>
      <p:sp>
        <p:nvSpPr>
          <p:cNvPr id="3" name="Rubrik 2"/>
          <p:cNvSpPr>
            <a:spLocks noGrp="1"/>
          </p:cNvSpPr>
          <p:nvPr>
            <p:ph type="title"/>
          </p:nvPr>
        </p:nvSpPr>
        <p:spPr/>
        <p:txBody>
          <a:bodyPr/>
          <a:lstStyle/>
          <a:p>
            <a:br>
              <a:rPr lang="sv-SE"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a:t>
            </a:fld>
            <a:endParaRPr lang="sv-SE" dirty="0"/>
          </a:p>
        </p:txBody>
      </p:sp>
      <p:pic>
        <p:nvPicPr>
          <p:cNvPr id="5" name="Bildobjekt 4"/>
          <p:cNvPicPr>
            <a:picLocks noChangeAspect="1"/>
          </p:cNvPicPr>
          <p:nvPr/>
        </p:nvPicPr>
        <p:blipFill>
          <a:blip r:embed="rId3"/>
          <a:stretch>
            <a:fillRect/>
          </a:stretch>
        </p:blipFill>
        <p:spPr>
          <a:xfrm>
            <a:off x="5980056" y="4714581"/>
            <a:ext cx="893521" cy="989881"/>
          </a:xfrm>
          <a:prstGeom prst="rect">
            <a:avLst/>
          </a:prstGeom>
        </p:spPr>
      </p:pic>
      <p:sp>
        <p:nvSpPr>
          <p:cNvPr id="10" name="Rubrik 2"/>
          <p:cNvSpPr txBox="1">
            <a:spLocks/>
          </p:cNvSpPr>
          <p:nvPr/>
        </p:nvSpPr>
        <p:spPr>
          <a:xfrm>
            <a:off x="1535279" y="618446"/>
            <a:ext cx="7099170" cy="1147179"/>
          </a:xfrm>
          <a:prstGeom prst="rect">
            <a:avLst/>
          </a:prstGeom>
          <a:noFill/>
        </p:spPr>
        <p:txBody>
          <a:bodyPr vert="horz" lIns="180000" tIns="45720" rIns="91440" bIns="45720" rtlCol="0" anchor="ctr" anchorCtr="0">
            <a:noAutofit/>
          </a:bodyPr>
          <a:lstStyle>
            <a:lvl1pPr>
              <a:spcBef>
                <a:spcPct val="0"/>
              </a:spcBef>
              <a:buNone/>
              <a:defRPr sz="3600">
                <a:latin typeface="Georgia"/>
                <a:ea typeface="+mj-ea"/>
                <a:cs typeface="Georgia"/>
              </a:defRPr>
            </a:lvl1pPr>
          </a:lstStyle>
          <a:p>
            <a:r>
              <a:rPr lang="sv-SE" dirty="0"/>
              <a:t>Inloggning</a:t>
            </a:r>
          </a:p>
        </p:txBody>
      </p:sp>
      <p:pic>
        <p:nvPicPr>
          <p:cNvPr id="12" name="Bildobjekt 11">
            <a:extLst>
              <a:ext uri="{FF2B5EF4-FFF2-40B4-BE49-F238E27FC236}">
                <a16:creationId xmlns:a16="http://schemas.microsoft.com/office/drawing/2014/main" id="{1367716A-999C-4B54-8D66-4D4E18B347AC}"/>
              </a:ext>
            </a:extLst>
          </p:cNvPr>
          <p:cNvPicPr>
            <a:picLocks noChangeAspect="1"/>
          </p:cNvPicPr>
          <p:nvPr/>
        </p:nvPicPr>
        <p:blipFill>
          <a:blip r:embed="rId4"/>
          <a:stretch>
            <a:fillRect/>
          </a:stretch>
        </p:blipFill>
        <p:spPr>
          <a:xfrm>
            <a:off x="2328529" y="3244179"/>
            <a:ext cx="5013251" cy="1403711"/>
          </a:xfrm>
          <a:prstGeom prst="rect">
            <a:avLst/>
          </a:prstGeom>
        </p:spPr>
      </p:pic>
    </p:spTree>
    <p:extLst>
      <p:ext uri="{BB962C8B-B14F-4D97-AF65-F5344CB8AC3E}">
        <p14:creationId xmlns:p14="http://schemas.microsoft.com/office/powerpoint/2010/main" val="4245624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Boka besök från </a:t>
            </a:r>
            <a:r>
              <a:rPr lang="sv-SE" dirty="0" err="1"/>
              <a:t>kundvyn</a:t>
            </a:r>
            <a:endParaRPr lang="sv-SE" dirty="0"/>
          </a:p>
        </p:txBody>
      </p:sp>
    </p:spTree>
    <p:extLst>
      <p:ext uri="{BB962C8B-B14F-4D97-AF65-F5344CB8AC3E}">
        <p14:creationId xmlns:p14="http://schemas.microsoft.com/office/powerpoint/2010/main" val="2957830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Besök bokas från </a:t>
            </a:r>
            <a:r>
              <a:rPr lang="sv-SE" dirty="0" err="1"/>
              <a:t>kundvyn</a:t>
            </a:r>
            <a:r>
              <a:rPr lang="sv-SE" dirty="0"/>
              <a:t> tex efter att vaccination givits eller efter att en hälsodeklaration registrerats.</a:t>
            </a:r>
          </a:p>
        </p:txBody>
      </p:sp>
      <p:sp>
        <p:nvSpPr>
          <p:cNvPr id="3" name="Rubrik 2"/>
          <p:cNvSpPr>
            <a:spLocks noGrp="1"/>
          </p:cNvSpPr>
          <p:nvPr>
            <p:ph type="title"/>
          </p:nvPr>
        </p:nvSpPr>
        <p:spPr/>
        <p:txBody>
          <a:bodyPr/>
          <a:lstStyle/>
          <a:p>
            <a:r>
              <a:rPr lang="sv-SE" dirty="0"/>
              <a:t>Boka besök från </a:t>
            </a:r>
            <a:r>
              <a:rPr lang="sv-SE" dirty="0" err="1"/>
              <a:t>kundvyn</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91</a:t>
            </a:fld>
            <a:endParaRPr lang="sv-SE" dirty="0"/>
          </a:p>
        </p:txBody>
      </p:sp>
    </p:spTree>
    <p:extLst>
      <p:ext uri="{BB962C8B-B14F-4D97-AF65-F5344CB8AC3E}">
        <p14:creationId xmlns:p14="http://schemas.microsoft.com/office/powerpoint/2010/main" val="19278577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Boka besök från </a:t>
            </a:r>
            <a:r>
              <a:rPr lang="sv-SE" dirty="0" err="1"/>
              <a:t>kundvyn</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92</a:t>
            </a:fld>
            <a:endParaRPr lang="sv-SE" dirty="0"/>
          </a:p>
        </p:txBody>
      </p:sp>
      <p:pic>
        <p:nvPicPr>
          <p:cNvPr id="5" name="Bildobjekt 4"/>
          <p:cNvPicPr>
            <a:picLocks noChangeAspect="1"/>
          </p:cNvPicPr>
          <p:nvPr/>
        </p:nvPicPr>
        <p:blipFill>
          <a:blip r:embed="rId2"/>
          <a:stretch>
            <a:fillRect/>
          </a:stretch>
        </p:blipFill>
        <p:spPr>
          <a:xfrm>
            <a:off x="54293" y="2176758"/>
            <a:ext cx="9089707" cy="3692928"/>
          </a:xfrm>
          <a:prstGeom prst="rect">
            <a:avLst/>
          </a:prstGeom>
        </p:spPr>
      </p:pic>
      <p:sp>
        <p:nvSpPr>
          <p:cNvPr id="6" name="textruta 5"/>
          <p:cNvSpPr txBox="1"/>
          <p:nvPr/>
        </p:nvSpPr>
        <p:spPr>
          <a:xfrm>
            <a:off x="2537115" y="2155972"/>
            <a:ext cx="255304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 Klicka på </a:t>
            </a:r>
            <a:r>
              <a:rPr lang="sv-SE" sz="1400" b="1" dirty="0"/>
              <a:t>Skapa Bokning</a:t>
            </a:r>
            <a:r>
              <a:rPr lang="sv-SE" sz="1400" dirty="0"/>
              <a:t> i vänstermenyn </a:t>
            </a:r>
          </a:p>
        </p:txBody>
      </p:sp>
      <p:sp>
        <p:nvSpPr>
          <p:cNvPr id="10" name="Rektangel med rundade hörn 9"/>
          <p:cNvSpPr/>
          <p:nvPr/>
        </p:nvSpPr>
        <p:spPr>
          <a:xfrm>
            <a:off x="126504" y="3012364"/>
            <a:ext cx="1324343"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pilkoppling 7"/>
          <p:cNvCxnSpPr/>
          <p:nvPr/>
        </p:nvCxnSpPr>
        <p:spPr>
          <a:xfrm flipH="1">
            <a:off x="1182625" y="2460254"/>
            <a:ext cx="1354490" cy="679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789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
        <p:nvSpPr>
          <p:cNvPr id="3" name="Rubrik 2"/>
          <p:cNvSpPr>
            <a:spLocks noGrp="1"/>
          </p:cNvSpPr>
          <p:nvPr>
            <p:ph type="title"/>
          </p:nvPr>
        </p:nvSpPr>
        <p:spPr/>
        <p:txBody>
          <a:bodyPr/>
          <a:lstStyle/>
          <a:p>
            <a:r>
              <a:rPr lang="sv-SE" dirty="0"/>
              <a:t>Boka besök från </a:t>
            </a:r>
            <a:r>
              <a:rPr lang="sv-SE" dirty="0" err="1"/>
              <a:t>kundvyn</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93</a:t>
            </a:fld>
            <a:endParaRPr lang="sv-SE" dirty="0"/>
          </a:p>
        </p:txBody>
      </p:sp>
      <p:pic>
        <p:nvPicPr>
          <p:cNvPr id="5" name="Bildobjekt 4"/>
          <p:cNvPicPr>
            <a:picLocks noChangeAspect="1"/>
          </p:cNvPicPr>
          <p:nvPr/>
        </p:nvPicPr>
        <p:blipFill>
          <a:blip r:embed="rId2"/>
          <a:stretch>
            <a:fillRect/>
          </a:stretch>
        </p:blipFill>
        <p:spPr>
          <a:xfrm>
            <a:off x="276034" y="2219589"/>
            <a:ext cx="8067675" cy="3790950"/>
          </a:xfrm>
          <a:prstGeom prst="rect">
            <a:avLst/>
          </a:prstGeom>
        </p:spPr>
      </p:pic>
      <p:sp>
        <p:nvSpPr>
          <p:cNvPr id="6" name="textruta 5"/>
          <p:cNvSpPr txBox="1"/>
          <p:nvPr/>
        </p:nvSpPr>
        <p:spPr>
          <a:xfrm>
            <a:off x="2701116" y="2675858"/>
            <a:ext cx="321750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Vyn Bokningar – </a:t>
            </a:r>
            <a:r>
              <a:rPr lang="sv-SE" sz="1400" b="1" dirty="0"/>
              <a:t>Ny bokning</a:t>
            </a:r>
            <a:r>
              <a:rPr lang="sv-SE" sz="1400" dirty="0"/>
              <a:t> öppnas. </a:t>
            </a:r>
          </a:p>
        </p:txBody>
      </p:sp>
      <p:sp>
        <p:nvSpPr>
          <p:cNvPr id="7" name="textruta 6"/>
          <p:cNvSpPr txBox="1"/>
          <p:nvPr/>
        </p:nvSpPr>
        <p:spPr>
          <a:xfrm>
            <a:off x="2347254" y="5049958"/>
            <a:ext cx="142617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 Välj </a:t>
            </a:r>
            <a:r>
              <a:rPr lang="sv-SE" sz="1400" b="1" dirty="0"/>
              <a:t>typ av vaccination</a:t>
            </a:r>
          </a:p>
        </p:txBody>
      </p:sp>
      <p:cxnSp>
        <p:nvCxnSpPr>
          <p:cNvPr id="9" name="Rak pilkoppling 8"/>
          <p:cNvCxnSpPr>
            <a:stCxn id="6" idx="3"/>
          </p:cNvCxnSpPr>
          <p:nvPr/>
        </p:nvCxnSpPr>
        <p:spPr>
          <a:xfrm flipV="1">
            <a:off x="5918625" y="2517648"/>
            <a:ext cx="1683087" cy="3120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ak pilkoppling 10"/>
          <p:cNvCxnSpPr>
            <a:stCxn id="6" idx="1"/>
          </p:cNvCxnSpPr>
          <p:nvPr/>
        </p:nvCxnSpPr>
        <p:spPr>
          <a:xfrm flipH="1">
            <a:off x="1993392" y="2829747"/>
            <a:ext cx="707724" cy="718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0303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stretch>
            <a:fillRect/>
          </a:stretch>
        </p:blipFill>
        <p:spPr>
          <a:xfrm>
            <a:off x="768095" y="1479865"/>
            <a:ext cx="7979443" cy="5186638"/>
          </a:xfrm>
          <a:prstGeom prst="rect">
            <a:avLst/>
          </a:prstGeom>
        </p:spPr>
      </p:pic>
      <p:sp>
        <p:nvSpPr>
          <p:cNvPr id="3" name="Rubrik 2"/>
          <p:cNvSpPr>
            <a:spLocks noGrp="1"/>
          </p:cNvSpPr>
          <p:nvPr>
            <p:ph type="title"/>
          </p:nvPr>
        </p:nvSpPr>
        <p:spPr/>
        <p:txBody>
          <a:bodyPr/>
          <a:lstStyle/>
          <a:p>
            <a:r>
              <a:rPr lang="sv-SE" dirty="0"/>
              <a:t>Boka besök från </a:t>
            </a:r>
            <a:r>
              <a:rPr lang="sv-SE" dirty="0" err="1"/>
              <a:t>kundvyn</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94</a:t>
            </a:fld>
            <a:endParaRPr lang="sv-SE" dirty="0"/>
          </a:p>
        </p:txBody>
      </p:sp>
      <p:sp>
        <p:nvSpPr>
          <p:cNvPr id="6" name="textruta 5"/>
          <p:cNvSpPr txBox="1"/>
          <p:nvPr/>
        </p:nvSpPr>
        <p:spPr>
          <a:xfrm>
            <a:off x="3171099" y="5238934"/>
            <a:ext cx="188248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 Välj datum och tid</a:t>
            </a:r>
          </a:p>
        </p:txBody>
      </p:sp>
      <p:sp>
        <p:nvSpPr>
          <p:cNvPr id="7" name="textruta 6"/>
          <p:cNvSpPr txBox="1"/>
          <p:nvPr/>
        </p:nvSpPr>
        <p:spPr>
          <a:xfrm>
            <a:off x="6121563" y="6377655"/>
            <a:ext cx="188248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4. Klicka på </a:t>
            </a:r>
            <a:r>
              <a:rPr lang="sv-SE" sz="1400" b="1" dirty="0"/>
              <a:t>Spara</a:t>
            </a:r>
          </a:p>
        </p:txBody>
      </p:sp>
      <p:sp>
        <p:nvSpPr>
          <p:cNvPr id="9" name="Rektangel med rundade hörn 8"/>
          <p:cNvSpPr/>
          <p:nvPr/>
        </p:nvSpPr>
        <p:spPr>
          <a:xfrm>
            <a:off x="8071104" y="6394704"/>
            <a:ext cx="524256" cy="25415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6185570" y="2879449"/>
            <a:ext cx="172094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Patienten är förvald</a:t>
            </a:r>
          </a:p>
        </p:txBody>
      </p:sp>
      <p:cxnSp>
        <p:nvCxnSpPr>
          <p:cNvPr id="12" name="Rak pilkoppling 11"/>
          <p:cNvCxnSpPr/>
          <p:nvPr/>
        </p:nvCxnSpPr>
        <p:spPr>
          <a:xfrm flipH="1">
            <a:off x="6004560" y="3187226"/>
            <a:ext cx="609600" cy="647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ruta 12"/>
          <p:cNvSpPr txBox="1"/>
          <p:nvPr/>
        </p:nvSpPr>
        <p:spPr>
          <a:xfrm>
            <a:off x="4303085" y="5854630"/>
            <a:ext cx="376801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Bocka ur om patienten inte vill ha påminnelse</a:t>
            </a:r>
          </a:p>
        </p:txBody>
      </p:sp>
      <p:cxnSp>
        <p:nvCxnSpPr>
          <p:cNvPr id="15" name="Rak pilkoppling 14"/>
          <p:cNvCxnSpPr>
            <a:stCxn id="13" idx="1"/>
          </p:cNvCxnSpPr>
          <p:nvPr/>
        </p:nvCxnSpPr>
        <p:spPr>
          <a:xfrm flipH="1" flipV="1">
            <a:off x="3730752" y="5992368"/>
            <a:ext cx="572333" cy="161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9512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Boka besök från </a:t>
            </a:r>
            <a:r>
              <a:rPr lang="sv-SE" dirty="0" err="1"/>
              <a:t>kundvyn</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95</a:t>
            </a:fld>
            <a:endParaRPr lang="sv-SE" dirty="0"/>
          </a:p>
        </p:txBody>
      </p:sp>
      <p:pic>
        <p:nvPicPr>
          <p:cNvPr id="5" name="Bildobjekt 4"/>
          <p:cNvPicPr>
            <a:picLocks noChangeAspect="1"/>
          </p:cNvPicPr>
          <p:nvPr/>
        </p:nvPicPr>
        <p:blipFill>
          <a:blip r:embed="rId2"/>
          <a:stretch>
            <a:fillRect/>
          </a:stretch>
        </p:blipFill>
        <p:spPr>
          <a:xfrm>
            <a:off x="864286" y="1794985"/>
            <a:ext cx="7445323" cy="4149852"/>
          </a:xfrm>
          <a:prstGeom prst="rect">
            <a:avLst/>
          </a:prstGeom>
        </p:spPr>
      </p:pic>
      <p:sp>
        <p:nvSpPr>
          <p:cNvPr id="6" name="Rektangel med rundade hörn 5"/>
          <p:cNvSpPr/>
          <p:nvPr/>
        </p:nvSpPr>
        <p:spPr>
          <a:xfrm>
            <a:off x="2084832" y="5035296"/>
            <a:ext cx="6163056" cy="63398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2244127" y="6138018"/>
            <a:ext cx="456072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Bokningen visas under rubrik </a:t>
            </a:r>
            <a:r>
              <a:rPr lang="sv-SE" sz="1400" b="1" dirty="0"/>
              <a:t>Bokningar</a:t>
            </a:r>
            <a:r>
              <a:rPr lang="sv-SE" sz="1400" dirty="0"/>
              <a:t> i </a:t>
            </a:r>
            <a:r>
              <a:rPr lang="sv-SE" sz="1400" b="1" dirty="0"/>
              <a:t>Visa kund</a:t>
            </a:r>
          </a:p>
        </p:txBody>
      </p:sp>
      <p:cxnSp>
        <p:nvCxnSpPr>
          <p:cNvPr id="9" name="Rak pilkoppling 8"/>
          <p:cNvCxnSpPr>
            <a:stCxn id="7" idx="0"/>
          </p:cNvCxnSpPr>
          <p:nvPr/>
        </p:nvCxnSpPr>
        <p:spPr>
          <a:xfrm flipV="1">
            <a:off x="4524488" y="5581374"/>
            <a:ext cx="279160" cy="556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359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Boka besök från bokningsvyn</a:t>
            </a:r>
          </a:p>
        </p:txBody>
      </p:sp>
    </p:spTree>
    <p:extLst>
      <p:ext uri="{BB962C8B-B14F-4D97-AF65-F5344CB8AC3E}">
        <p14:creationId xmlns:p14="http://schemas.microsoft.com/office/powerpoint/2010/main" val="3378825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Besök bokas från bokningsvyn tex då besöket bokas via telefon och ingen hälsodeklaration registreras eller om hälsodeklarationen registreras efter bokningen.</a:t>
            </a:r>
          </a:p>
        </p:txBody>
      </p:sp>
      <p:sp>
        <p:nvSpPr>
          <p:cNvPr id="3" name="Rubrik 2"/>
          <p:cNvSpPr>
            <a:spLocks noGrp="1"/>
          </p:cNvSpPr>
          <p:nvPr>
            <p:ph type="title"/>
          </p:nvPr>
        </p:nvSpPr>
        <p:spPr/>
        <p:txBody>
          <a:bodyPr/>
          <a:lstStyle/>
          <a:p>
            <a:r>
              <a:rPr lang="sv-SE" dirty="0"/>
              <a:t>Boka besök från bokningsvyn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97</a:t>
            </a:fld>
            <a:endParaRPr lang="sv-SE" dirty="0"/>
          </a:p>
        </p:txBody>
      </p:sp>
    </p:spTree>
    <p:extLst>
      <p:ext uri="{BB962C8B-B14F-4D97-AF65-F5344CB8AC3E}">
        <p14:creationId xmlns:p14="http://schemas.microsoft.com/office/powerpoint/2010/main" val="811100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
        <p:nvSpPr>
          <p:cNvPr id="3" name="Rubrik 2"/>
          <p:cNvSpPr>
            <a:spLocks noGrp="1"/>
          </p:cNvSpPr>
          <p:nvPr>
            <p:ph type="title"/>
          </p:nvPr>
        </p:nvSpPr>
        <p:spPr/>
        <p:txBody>
          <a:bodyPr/>
          <a:lstStyle/>
          <a:p>
            <a:r>
              <a:rPr lang="sv-SE" dirty="0"/>
              <a:t>Boka besök från bokningsvyn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98</a:t>
            </a:fld>
            <a:endParaRPr lang="sv-SE" dirty="0"/>
          </a:p>
        </p:txBody>
      </p:sp>
      <p:pic>
        <p:nvPicPr>
          <p:cNvPr id="5" name="Bildobjekt 4"/>
          <p:cNvPicPr>
            <a:picLocks noChangeAspect="1"/>
          </p:cNvPicPr>
          <p:nvPr/>
        </p:nvPicPr>
        <p:blipFill>
          <a:blip r:embed="rId2"/>
          <a:stretch>
            <a:fillRect/>
          </a:stretch>
        </p:blipFill>
        <p:spPr>
          <a:xfrm>
            <a:off x="292070" y="2119700"/>
            <a:ext cx="8355107" cy="3599736"/>
          </a:xfrm>
          <a:prstGeom prst="rect">
            <a:avLst/>
          </a:prstGeom>
        </p:spPr>
      </p:pic>
      <p:sp>
        <p:nvSpPr>
          <p:cNvPr id="6" name="textruta 5"/>
          <p:cNvSpPr txBox="1"/>
          <p:nvPr/>
        </p:nvSpPr>
        <p:spPr>
          <a:xfrm>
            <a:off x="1714575" y="1666503"/>
            <a:ext cx="345483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1. Klicka på </a:t>
            </a:r>
            <a:r>
              <a:rPr lang="sv-SE" sz="1400" b="1" dirty="0"/>
              <a:t>Ny bokning </a:t>
            </a:r>
            <a:r>
              <a:rPr lang="sv-SE" sz="1400" dirty="0"/>
              <a:t>i vänstermenyn</a:t>
            </a:r>
            <a:endParaRPr lang="sv-SE" sz="1400" b="1" dirty="0"/>
          </a:p>
        </p:txBody>
      </p:sp>
      <p:sp>
        <p:nvSpPr>
          <p:cNvPr id="9" name="Rektangel med rundade hörn 8"/>
          <p:cNvSpPr/>
          <p:nvPr/>
        </p:nvSpPr>
        <p:spPr>
          <a:xfrm>
            <a:off x="518160" y="2959382"/>
            <a:ext cx="1170432" cy="19225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pilkoppling 7"/>
          <p:cNvCxnSpPr>
            <a:stCxn id="6" idx="2"/>
          </p:cNvCxnSpPr>
          <p:nvPr/>
        </p:nvCxnSpPr>
        <p:spPr>
          <a:xfrm flipH="1">
            <a:off x="1382880" y="1974280"/>
            <a:ext cx="2059112" cy="1055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1622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
        <p:nvSpPr>
          <p:cNvPr id="3" name="Rubrik 2"/>
          <p:cNvSpPr>
            <a:spLocks noGrp="1"/>
          </p:cNvSpPr>
          <p:nvPr>
            <p:ph type="title"/>
          </p:nvPr>
        </p:nvSpPr>
        <p:spPr/>
        <p:txBody>
          <a:bodyPr/>
          <a:lstStyle/>
          <a:p>
            <a:r>
              <a:rPr lang="sv-SE" dirty="0"/>
              <a:t>Boka besök från bokningsvyn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99</a:t>
            </a:fld>
            <a:endParaRPr lang="sv-SE" dirty="0"/>
          </a:p>
        </p:txBody>
      </p:sp>
      <p:pic>
        <p:nvPicPr>
          <p:cNvPr id="5" name="Bildobjekt 4"/>
          <p:cNvPicPr>
            <a:picLocks noChangeAspect="1"/>
          </p:cNvPicPr>
          <p:nvPr/>
        </p:nvPicPr>
        <p:blipFill>
          <a:blip r:embed="rId3"/>
          <a:stretch>
            <a:fillRect/>
          </a:stretch>
        </p:blipFill>
        <p:spPr>
          <a:xfrm>
            <a:off x="154107" y="1469472"/>
            <a:ext cx="8873320" cy="5197031"/>
          </a:xfrm>
          <a:prstGeom prst="rect">
            <a:avLst/>
          </a:prstGeom>
        </p:spPr>
      </p:pic>
      <p:sp>
        <p:nvSpPr>
          <p:cNvPr id="6" name="textruta 5"/>
          <p:cNvSpPr txBox="1"/>
          <p:nvPr/>
        </p:nvSpPr>
        <p:spPr>
          <a:xfrm>
            <a:off x="5136145" y="2767504"/>
            <a:ext cx="22217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2. Välj typ av vaccination</a:t>
            </a:r>
            <a:endParaRPr lang="sv-SE" sz="1400" b="1" dirty="0"/>
          </a:p>
        </p:txBody>
      </p:sp>
      <p:sp>
        <p:nvSpPr>
          <p:cNvPr id="7" name="textruta 6"/>
          <p:cNvSpPr txBox="1"/>
          <p:nvPr/>
        </p:nvSpPr>
        <p:spPr>
          <a:xfrm>
            <a:off x="5967524" y="3762641"/>
            <a:ext cx="201214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3. Fyll i personnummer</a:t>
            </a:r>
            <a:endParaRPr lang="sv-SE" sz="1400" b="1" dirty="0"/>
          </a:p>
        </p:txBody>
      </p:sp>
      <p:sp>
        <p:nvSpPr>
          <p:cNvPr id="8" name="textruta 7"/>
          <p:cNvSpPr txBox="1"/>
          <p:nvPr/>
        </p:nvSpPr>
        <p:spPr>
          <a:xfrm>
            <a:off x="5728674" y="4745410"/>
            <a:ext cx="221441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dirty="0"/>
              <a:t>4. Klicka på raden med patienten för att lägga till denne i bokningen</a:t>
            </a:r>
            <a:endParaRPr lang="sv-SE" sz="1400" b="1" dirty="0"/>
          </a:p>
        </p:txBody>
      </p:sp>
      <p:cxnSp>
        <p:nvCxnSpPr>
          <p:cNvPr id="10" name="Rak pilkoppling 9"/>
          <p:cNvCxnSpPr>
            <a:stCxn id="6" idx="1"/>
          </p:cNvCxnSpPr>
          <p:nvPr/>
        </p:nvCxnSpPr>
        <p:spPr>
          <a:xfrm flipH="1" flipV="1">
            <a:off x="4469624" y="2851369"/>
            <a:ext cx="666521" cy="70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Rak pilkoppling 11"/>
          <p:cNvCxnSpPr/>
          <p:nvPr/>
        </p:nvCxnSpPr>
        <p:spPr>
          <a:xfrm flipH="1" flipV="1">
            <a:off x="4126992" y="3762641"/>
            <a:ext cx="1828340" cy="162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ak pilkoppling 14"/>
          <p:cNvCxnSpPr/>
          <p:nvPr/>
        </p:nvCxnSpPr>
        <p:spPr>
          <a:xfrm flipH="1" flipV="1">
            <a:off x="4255008" y="4358640"/>
            <a:ext cx="1473666" cy="756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35658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12641</TotalTime>
  <Words>4753</Words>
  <Application>Microsoft Office PowerPoint</Application>
  <PresentationFormat>Bildspel på skärmen (4:3)</PresentationFormat>
  <Paragraphs>762</Paragraphs>
  <Slides>110</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110</vt:i4>
      </vt:variant>
    </vt:vector>
  </HeadingPairs>
  <TitlesOfParts>
    <vt:vector size="115" baseType="lpstr">
      <vt:lpstr>Arial</vt:lpstr>
      <vt:lpstr>Calibri</vt:lpstr>
      <vt:lpstr>Georgia</vt:lpstr>
      <vt:lpstr>Tahoma</vt:lpstr>
      <vt:lpstr>blank</vt:lpstr>
      <vt:lpstr>PowerPoint-presentation</vt:lpstr>
      <vt:lpstr>Om handboken</vt:lpstr>
      <vt:lpstr>Innehåll</vt:lpstr>
      <vt:lpstr>PowerPoint-presentation</vt:lpstr>
      <vt:lpstr>Allmän info om  MittVaccin Journal</vt:lpstr>
      <vt:lpstr>Om MittVaccin</vt:lpstr>
      <vt:lpstr>Om MittVaccin Journal</vt:lpstr>
      <vt:lpstr>Roller</vt:lpstr>
      <vt:lpstr> </vt:lpstr>
      <vt:lpstr>Inloggning i MittVaccin Journal</vt:lpstr>
      <vt:lpstr>Välja uppdrag</vt:lpstr>
      <vt:lpstr>Startsida - flikar och menyer</vt:lpstr>
      <vt:lpstr>PowerPoint-presentation</vt:lpstr>
      <vt:lpstr>Söka och lägga till kund</vt:lpstr>
      <vt:lpstr>Sök kund</vt:lpstr>
      <vt:lpstr>Lägg till kund (personnummer)</vt:lpstr>
      <vt:lpstr>Lägg till kund (personnummer)</vt:lpstr>
      <vt:lpstr>Lägg till kund (personnummer)</vt:lpstr>
      <vt:lpstr>Lägg till kund (reservnummer)</vt:lpstr>
      <vt:lpstr>Lägg till kund (reservnummer)</vt:lpstr>
      <vt:lpstr>Ändra personuppgifter</vt:lpstr>
      <vt:lpstr>PowerPoint-presentation</vt:lpstr>
      <vt:lpstr>Flik Kunder – vald kund</vt:lpstr>
      <vt:lpstr>Vy Visa kund</vt:lpstr>
      <vt:lpstr>Vy Visa kund - Givna vaccin</vt:lpstr>
      <vt:lpstr>Vy Visa kund - Historik på specifik vaccination</vt:lpstr>
      <vt:lpstr>Historik på specifik vaccination</vt:lpstr>
      <vt:lpstr>Makulera/redigera vaccination</vt:lpstr>
      <vt:lpstr>Redigera vaccination (forts)</vt:lpstr>
      <vt:lpstr>Vy Visa kund - Historik på vaccinationer</vt:lpstr>
      <vt:lpstr>Vy Visa kund - Senaste hälsodeklarationen</vt:lpstr>
      <vt:lpstr>Vyn Visa historik</vt:lpstr>
      <vt:lpstr>Vy Visa kund - Anteckningar</vt:lpstr>
      <vt:lpstr>Vy Visa kund - Kundgrupper</vt:lpstr>
      <vt:lpstr>Vy Visa kund - Bokningar</vt:lpstr>
      <vt:lpstr>Vy Visa kund - Sammanhållen journalföring</vt:lpstr>
      <vt:lpstr>Vy Visa kund - Sammanhållen journalföring</vt:lpstr>
      <vt:lpstr>Vy Visa kund - Sammanhållen journalföring</vt:lpstr>
      <vt:lpstr>Övriga menyval</vt:lpstr>
      <vt:lpstr>PowerPoint-presentation</vt:lpstr>
      <vt:lpstr>Fylla i hälsodeklaration utan att samtidigt ordinera eller vaccinera</vt:lpstr>
      <vt:lpstr>Fylla i hälsodeklaration</vt:lpstr>
      <vt:lpstr>Fylla i hälsodeklaration</vt:lpstr>
      <vt:lpstr>PowerPoint-presentation</vt:lpstr>
      <vt:lpstr>Kundgrupp</vt:lpstr>
      <vt:lpstr>Registrera/ta bort kundgrupp</vt:lpstr>
      <vt:lpstr>PowerPoint-presentation</vt:lpstr>
      <vt:lpstr>Ordinera ett vaccin</vt:lpstr>
      <vt:lpstr>Ordinera ett vaccin</vt:lpstr>
      <vt:lpstr>Ordinera ett vaccin</vt:lpstr>
      <vt:lpstr>Ordinera ett vaccin</vt:lpstr>
      <vt:lpstr>Ordinera ett vaccin</vt:lpstr>
      <vt:lpstr>PowerPoint-presentation</vt:lpstr>
      <vt:lpstr>Ordinera och vaccinera med ett vaccin</vt:lpstr>
      <vt:lpstr>Ordinera &amp; vaccinera med ett vaccin</vt:lpstr>
      <vt:lpstr>Ordinera &amp; vaccinera med ett vaccin</vt:lpstr>
      <vt:lpstr>Ordinera &amp; vaccinera med ett vaccin</vt:lpstr>
      <vt:lpstr>Ordinera &amp; vaccinera med ett vaccin</vt:lpstr>
      <vt:lpstr>PowerPoint-presentation</vt:lpstr>
      <vt:lpstr>Ordinera flera vaccin</vt:lpstr>
      <vt:lpstr>Ordinera flera vaccin</vt:lpstr>
      <vt:lpstr>Ordinera flera vaccin</vt:lpstr>
      <vt:lpstr>Ordinera flera vaccin</vt:lpstr>
      <vt:lpstr>Ordinera flera vaccin</vt:lpstr>
      <vt:lpstr>Ordinera flera vaccin</vt:lpstr>
      <vt:lpstr>PowerPoint-presentation</vt:lpstr>
      <vt:lpstr>Ordinera och vaccinera samtidigt med flera olika vaccin</vt:lpstr>
      <vt:lpstr>Ordinera &amp; vaccinera samtidigt med flera olika vaccin</vt:lpstr>
      <vt:lpstr>Ordinera &amp; vaccinera samtidigt med flera olika vaccin</vt:lpstr>
      <vt:lpstr>Ordinera &amp; vaccinera samtidigt med flera olika vaccin</vt:lpstr>
      <vt:lpstr>Ordinera &amp; vaccinera samtidigt med flera olika vaccin</vt:lpstr>
      <vt:lpstr>Ordinera &amp; vaccinera samtidigt med flera olika vaccin</vt:lpstr>
      <vt:lpstr>PowerPoint-presentation</vt:lpstr>
      <vt:lpstr>Vaccinera utifrån befintlig ordination</vt:lpstr>
      <vt:lpstr>Vaccinera utifrån befintlig ordination</vt:lpstr>
      <vt:lpstr>Vaccinera utifrån befintlig ordination</vt:lpstr>
      <vt:lpstr>Vaccinera utifrån befintlig ordination</vt:lpstr>
      <vt:lpstr>Vaccinera utifrån befintlig ordination</vt:lpstr>
      <vt:lpstr>Vaccinera utifrån befintlig ordination</vt:lpstr>
      <vt:lpstr>PowerPoint-presentation</vt:lpstr>
      <vt:lpstr>Signera ordination som registrerats av annan användare utifrån muntlig ordination</vt:lpstr>
      <vt:lpstr>Signera ordination som registrerats av annan användare utifrån muntlig ordination</vt:lpstr>
      <vt:lpstr>Signera ordination som registrerats av annan användare utifrån muntlig ordination</vt:lpstr>
      <vt:lpstr>PowerPoint-presentation</vt:lpstr>
      <vt:lpstr>Översikt tidboken</vt:lpstr>
      <vt:lpstr>Bokningar – Visa bokningar</vt:lpstr>
      <vt:lpstr>Tidböcker &amp; resurser</vt:lpstr>
      <vt:lpstr>Bokningar – Visa bokningar</vt:lpstr>
      <vt:lpstr>Visa bokningar - Schema</vt:lpstr>
      <vt:lpstr>PowerPoint-presentation</vt:lpstr>
      <vt:lpstr>Boka besök från kundvyn</vt:lpstr>
      <vt:lpstr>Boka besök från kundvyn</vt:lpstr>
      <vt:lpstr>Boka besök från kundvyn</vt:lpstr>
      <vt:lpstr>Boka besök från kundvyn</vt:lpstr>
      <vt:lpstr>Boka besök från kundvyn</vt:lpstr>
      <vt:lpstr>PowerPoint-presentation</vt:lpstr>
      <vt:lpstr>Boka besök från bokningsvyn</vt:lpstr>
      <vt:lpstr>Boka besök från bokningsvyn</vt:lpstr>
      <vt:lpstr>Boka besök från bokningsvyn</vt:lpstr>
      <vt:lpstr>Boka besök från bokningsvyn</vt:lpstr>
      <vt:lpstr>Boka besök från bokningsvyn</vt:lpstr>
      <vt:lpstr>PowerPoint-presentation</vt:lpstr>
      <vt:lpstr>Av- och omboka besök</vt:lpstr>
      <vt:lpstr>Sök fram bokning</vt:lpstr>
      <vt:lpstr>Fönstret Bokningsinfo</vt:lpstr>
      <vt:lpstr>Avboka</vt:lpstr>
      <vt:lpstr>Omboka</vt:lpstr>
      <vt:lpstr>Omboka</vt:lpstr>
      <vt:lpstr>PowerPoint-presentation</vt:lpstr>
      <vt:lpstr>Onlinebokning</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Waltersson Dalgren Kristin</dc:creator>
  <cp:lastModifiedBy>Waltersson Kristin</cp:lastModifiedBy>
  <cp:revision>760</cp:revision>
  <dcterms:created xsi:type="dcterms:W3CDTF">2020-03-19T12:20:48Z</dcterms:created>
  <dcterms:modified xsi:type="dcterms:W3CDTF">2022-04-11T12:10:41Z</dcterms:modified>
</cp:coreProperties>
</file>