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57" r:id="rId3"/>
    <p:sldId id="402" r:id="rId4"/>
    <p:sldId id="397" r:id="rId5"/>
    <p:sldId id="720" r:id="rId6"/>
    <p:sldId id="722" r:id="rId7"/>
    <p:sldId id="72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2E"/>
    <a:srgbClr val="9D1E52"/>
    <a:srgbClr val="FB575C"/>
    <a:srgbClr val="D47800"/>
    <a:srgbClr val="092D59"/>
    <a:srgbClr val="4D648A"/>
    <a:srgbClr val="2A6C81"/>
    <a:srgbClr val="BCC811"/>
    <a:srgbClr val="817D0F"/>
    <a:srgbClr val="92A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770" autoAdjust="0"/>
  </p:normalViewPr>
  <p:slideViewPr>
    <p:cSldViewPr snapToGrid="0">
      <p:cViewPr varScale="1">
        <p:scale>
          <a:sx n="108" d="100"/>
          <a:sy n="108" d="100"/>
        </p:scale>
        <p:origin x="144" y="9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894B7C-BA7E-44A2-8E42-B008ACED630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sv-SE"/>
        </a:p>
      </dgm:t>
    </dgm:pt>
    <dgm:pt modelId="{0355CBB8-99E4-434C-9DCF-7E742C2082AD}">
      <dgm:prSet phldrT="[Text]"/>
      <dgm:spPr/>
      <dgm:t>
        <a:bodyPr/>
        <a:lstStyle/>
        <a:p>
          <a:r>
            <a:rPr lang="sv-SE" dirty="0"/>
            <a:t>Samordnare</a:t>
          </a:r>
          <a:br>
            <a:rPr lang="sv-SE" dirty="0"/>
          </a:br>
          <a:r>
            <a:rPr lang="sv-SE" dirty="0"/>
            <a:t>RÖ</a:t>
          </a:r>
        </a:p>
      </dgm:t>
    </dgm:pt>
    <dgm:pt modelId="{9C1780E1-2F68-439C-B0E6-6D873D8B328E}" type="parTrans" cxnId="{DD65113D-829A-412B-93D0-B1D433F2FC8A}">
      <dgm:prSet/>
      <dgm:spPr/>
      <dgm:t>
        <a:bodyPr/>
        <a:lstStyle/>
        <a:p>
          <a:endParaRPr lang="sv-SE"/>
        </a:p>
      </dgm:t>
    </dgm:pt>
    <dgm:pt modelId="{3674C4CE-9D25-42DE-86D1-133170583D3A}" type="sibTrans" cxnId="{DD65113D-829A-412B-93D0-B1D433F2FC8A}">
      <dgm:prSet/>
      <dgm:spPr>
        <a:solidFill>
          <a:srgbClr val="00B050"/>
        </a:solidFill>
      </dgm:spPr>
      <dgm:t>
        <a:bodyPr/>
        <a:lstStyle/>
        <a:p>
          <a:endParaRPr lang="sv-SE"/>
        </a:p>
      </dgm:t>
    </dgm:pt>
    <dgm:pt modelId="{18F4C5E1-3A87-4CF7-BF55-67F627A80075}">
      <dgm:prSet phldrT="[Text]"/>
      <dgm:spPr/>
      <dgm:t>
        <a:bodyPr/>
        <a:lstStyle/>
        <a:p>
          <a:r>
            <a:rPr lang="sv-SE" dirty="0"/>
            <a:t>Kontaktperson i verksamhet</a:t>
          </a:r>
          <a:br>
            <a:rPr lang="sv-SE" dirty="0"/>
          </a:br>
          <a:r>
            <a:rPr lang="sv-SE" dirty="0"/>
            <a:t>(KP)</a:t>
          </a:r>
        </a:p>
      </dgm:t>
    </dgm:pt>
    <dgm:pt modelId="{B056C229-71D2-4C02-811D-9613F3D34AA0}" type="parTrans" cxnId="{9FE1533E-8FAD-4D2B-98A6-026D8A83D9D8}">
      <dgm:prSet/>
      <dgm:spPr/>
      <dgm:t>
        <a:bodyPr/>
        <a:lstStyle/>
        <a:p>
          <a:endParaRPr lang="sv-SE"/>
        </a:p>
      </dgm:t>
    </dgm:pt>
    <dgm:pt modelId="{608A3787-6212-4D30-9BD5-3851FB4D3F55}" type="sibTrans" cxnId="{9FE1533E-8FAD-4D2B-98A6-026D8A83D9D8}">
      <dgm:prSet/>
      <dgm:spPr>
        <a:solidFill>
          <a:schemeClr val="accent1">
            <a:lumMod val="75000"/>
          </a:schemeClr>
        </a:solidFill>
      </dgm:spPr>
      <dgm:t>
        <a:bodyPr/>
        <a:lstStyle/>
        <a:p>
          <a:endParaRPr lang="sv-SE"/>
        </a:p>
      </dgm:t>
    </dgm:pt>
    <dgm:pt modelId="{1EF1C42E-2002-4E98-B715-1E1F67A96E30}">
      <dgm:prSet phldrT="[Text]"/>
      <dgm:spPr/>
      <dgm:t>
        <a:bodyPr/>
        <a:lstStyle/>
        <a:p>
          <a:r>
            <a:rPr lang="sv-SE" dirty="0"/>
            <a:t>Kontaktpersoner centrum (UC=CKP)</a:t>
          </a:r>
        </a:p>
      </dgm:t>
    </dgm:pt>
    <dgm:pt modelId="{AE5CFD09-500D-461C-8DFE-56747CE6F9AD}" type="parTrans" cxnId="{100F9212-A278-4CBF-BE47-719E2FAC8863}">
      <dgm:prSet/>
      <dgm:spPr/>
      <dgm:t>
        <a:bodyPr/>
        <a:lstStyle/>
        <a:p>
          <a:endParaRPr lang="sv-SE"/>
        </a:p>
      </dgm:t>
    </dgm:pt>
    <dgm:pt modelId="{B16ABF33-DD0B-47B4-AD77-D37AF91E05FC}" type="sibTrans" cxnId="{100F9212-A278-4CBF-BE47-719E2FAC8863}">
      <dgm:prSet/>
      <dgm:spPr>
        <a:solidFill>
          <a:schemeClr val="accent1">
            <a:lumMod val="75000"/>
          </a:schemeClr>
        </a:solidFill>
      </dgm:spPr>
      <dgm:t>
        <a:bodyPr/>
        <a:lstStyle/>
        <a:p>
          <a:endParaRPr lang="sv-SE"/>
        </a:p>
      </dgm:t>
    </dgm:pt>
    <dgm:pt modelId="{52889DD6-2542-4842-B494-AB11D8DFBECF}" type="pres">
      <dgm:prSet presAssocID="{95894B7C-BA7E-44A2-8E42-B008ACED6307}" presName="Name0" presStyleCnt="0">
        <dgm:presLayoutVars>
          <dgm:dir/>
          <dgm:resizeHandles val="exact"/>
        </dgm:presLayoutVars>
      </dgm:prSet>
      <dgm:spPr/>
    </dgm:pt>
    <dgm:pt modelId="{7F9AA743-FD65-45D6-98D9-040814BE44B8}" type="pres">
      <dgm:prSet presAssocID="{0355CBB8-99E4-434C-9DCF-7E742C2082AD}" presName="node" presStyleLbl="node1" presStyleIdx="0" presStyleCnt="3" custRadScaleRad="101879" custRadScaleInc="-298">
        <dgm:presLayoutVars>
          <dgm:bulletEnabled val="1"/>
        </dgm:presLayoutVars>
      </dgm:prSet>
      <dgm:spPr/>
    </dgm:pt>
    <dgm:pt modelId="{13391AF0-E9EF-43E8-8E69-99FF169CEC5B}" type="pres">
      <dgm:prSet presAssocID="{3674C4CE-9D25-42DE-86D1-133170583D3A}" presName="sibTrans" presStyleLbl="sibTrans2D1" presStyleIdx="0" presStyleCnt="3" custAng="11797744" custFlipVert="1" custScaleX="149363" custScaleY="44832" custLinFactX="80292" custLinFactNeighborX="100000" custLinFactNeighborY="-30506"/>
      <dgm:spPr/>
    </dgm:pt>
    <dgm:pt modelId="{2CDE1E24-21FB-403D-A811-9FB893F2EAE4}" type="pres">
      <dgm:prSet presAssocID="{3674C4CE-9D25-42DE-86D1-133170583D3A}" presName="connectorText" presStyleLbl="sibTrans2D1" presStyleIdx="0" presStyleCnt="3"/>
      <dgm:spPr/>
    </dgm:pt>
    <dgm:pt modelId="{87C44DB2-7AF9-4F15-A20B-5EDF12FAFB05}" type="pres">
      <dgm:prSet presAssocID="{18F4C5E1-3A87-4CF7-BF55-67F627A80075}" presName="node" presStyleLbl="node1" presStyleIdx="1" presStyleCnt="3">
        <dgm:presLayoutVars>
          <dgm:bulletEnabled val="1"/>
        </dgm:presLayoutVars>
      </dgm:prSet>
      <dgm:spPr/>
    </dgm:pt>
    <dgm:pt modelId="{F061E50D-1E3A-4A29-94B4-6CC233AFE267}" type="pres">
      <dgm:prSet presAssocID="{608A3787-6212-4D30-9BD5-3851FB4D3F55}" presName="sibTrans" presStyleLbl="sibTrans2D1" presStyleIdx="1" presStyleCnt="3" custScaleY="149434"/>
      <dgm:spPr/>
    </dgm:pt>
    <dgm:pt modelId="{35223D9A-714F-4BA8-86B0-05B3D917434E}" type="pres">
      <dgm:prSet presAssocID="{608A3787-6212-4D30-9BD5-3851FB4D3F55}" presName="connectorText" presStyleLbl="sibTrans2D1" presStyleIdx="1" presStyleCnt="3"/>
      <dgm:spPr/>
    </dgm:pt>
    <dgm:pt modelId="{D4DA7555-5046-4DFF-B63C-94A4FB768B79}" type="pres">
      <dgm:prSet presAssocID="{1EF1C42E-2002-4E98-B715-1E1F67A96E30}" presName="node" presStyleLbl="node1" presStyleIdx="2" presStyleCnt="3">
        <dgm:presLayoutVars>
          <dgm:bulletEnabled val="1"/>
        </dgm:presLayoutVars>
      </dgm:prSet>
      <dgm:spPr/>
    </dgm:pt>
    <dgm:pt modelId="{533136DB-4F00-4F26-BCFB-DFF4E07C4B55}" type="pres">
      <dgm:prSet presAssocID="{B16ABF33-DD0B-47B4-AD77-D37AF91E05FC}" presName="sibTrans" presStyleLbl="sibTrans2D1" presStyleIdx="2" presStyleCnt="3" custScaleX="174299" custScaleY="94126" custLinFactNeighborX="-4724" custLinFactNeighborY="24986"/>
      <dgm:spPr/>
    </dgm:pt>
    <dgm:pt modelId="{C33EF7D7-473B-4453-9A02-F5515E9ED411}" type="pres">
      <dgm:prSet presAssocID="{B16ABF33-DD0B-47B4-AD77-D37AF91E05FC}" presName="connectorText" presStyleLbl="sibTrans2D1" presStyleIdx="2" presStyleCnt="3"/>
      <dgm:spPr/>
    </dgm:pt>
  </dgm:ptLst>
  <dgm:cxnLst>
    <dgm:cxn modelId="{67BAA201-E2B8-4634-BAB9-AAE6840BD397}" type="presOf" srcId="{B16ABF33-DD0B-47B4-AD77-D37AF91E05FC}" destId="{533136DB-4F00-4F26-BCFB-DFF4E07C4B55}" srcOrd="0" destOrd="0" presId="urn:microsoft.com/office/officeart/2005/8/layout/cycle7"/>
    <dgm:cxn modelId="{03B8DC0D-DDB4-4CB4-A1E8-62C59BC74736}" type="presOf" srcId="{B16ABF33-DD0B-47B4-AD77-D37AF91E05FC}" destId="{C33EF7D7-473B-4453-9A02-F5515E9ED411}" srcOrd="1" destOrd="0" presId="urn:microsoft.com/office/officeart/2005/8/layout/cycle7"/>
    <dgm:cxn modelId="{100F9212-A278-4CBF-BE47-719E2FAC8863}" srcId="{95894B7C-BA7E-44A2-8E42-B008ACED6307}" destId="{1EF1C42E-2002-4E98-B715-1E1F67A96E30}" srcOrd="2" destOrd="0" parTransId="{AE5CFD09-500D-461C-8DFE-56747CE6F9AD}" sibTransId="{B16ABF33-DD0B-47B4-AD77-D37AF91E05FC}"/>
    <dgm:cxn modelId="{2266BE22-941F-4134-A9D2-34776723EDD0}" type="presOf" srcId="{3674C4CE-9D25-42DE-86D1-133170583D3A}" destId="{2CDE1E24-21FB-403D-A811-9FB893F2EAE4}" srcOrd="1" destOrd="0" presId="urn:microsoft.com/office/officeart/2005/8/layout/cycle7"/>
    <dgm:cxn modelId="{A3C90429-015D-4631-A6CA-7AF37DB62D1C}" type="presOf" srcId="{1EF1C42E-2002-4E98-B715-1E1F67A96E30}" destId="{D4DA7555-5046-4DFF-B63C-94A4FB768B79}" srcOrd="0" destOrd="0" presId="urn:microsoft.com/office/officeart/2005/8/layout/cycle7"/>
    <dgm:cxn modelId="{03A5AE32-3B2B-46AF-9EF2-153F51C37C29}" type="presOf" srcId="{18F4C5E1-3A87-4CF7-BF55-67F627A80075}" destId="{87C44DB2-7AF9-4F15-A20B-5EDF12FAFB05}" srcOrd="0" destOrd="0" presId="urn:microsoft.com/office/officeart/2005/8/layout/cycle7"/>
    <dgm:cxn modelId="{DD65113D-829A-412B-93D0-B1D433F2FC8A}" srcId="{95894B7C-BA7E-44A2-8E42-B008ACED6307}" destId="{0355CBB8-99E4-434C-9DCF-7E742C2082AD}" srcOrd="0" destOrd="0" parTransId="{9C1780E1-2F68-439C-B0E6-6D873D8B328E}" sibTransId="{3674C4CE-9D25-42DE-86D1-133170583D3A}"/>
    <dgm:cxn modelId="{9FE1533E-8FAD-4D2B-98A6-026D8A83D9D8}" srcId="{95894B7C-BA7E-44A2-8E42-B008ACED6307}" destId="{18F4C5E1-3A87-4CF7-BF55-67F627A80075}" srcOrd="1" destOrd="0" parTransId="{B056C229-71D2-4C02-811D-9613F3D34AA0}" sibTransId="{608A3787-6212-4D30-9BD5-3851FB4D3F55}"/>
    <dgm:cxn modelId="{35657D51-94EB-4667-A020-B86187F89D67}" type="presOf" srcId="{608A3787-6212-4D30-9BD5-3851FB4D3F55}" destId="{F061E50D-1E3A-4A29-94B4-6CC233AFE267}" srcOrd="0" destOrd="0" presId="urn:microsoft.com/office/officeart/2005/8/layout/cycle7"/>
    <dgm:cxn modelId="{FE59E855-DE72-4C4F-92B5-F3DED128984C}" type="presOf" srcId="{95894B7C-BA7E-44A2-8E42-B008ACED6307}" destId="{52889DD6-2542-4842-B494-AB11D8DFBECF}" srcOrd="0" destOrd="0" presId="urn:microsoft.com/office/officeart/2005/8/layout/cycle7"/>
    <dgm:cxn modelId="{CFC23187-B44C-4D21-8E9D-1B0538B14831}" type="presOf" srcId="{0355CBB8-99E4-434C-9DCF-7E742C2082AD}" destId="{7F9AA743-FD65-45D6-98D9-040814BE44B8}" srcOrd="0" destOrd="0" presId="urn:microsoft.com/office/officeart/2005/8/layout/cycle7"/>
    <dgm:cxn modelId="{AC31C4AC-FE9D-40A3-9AD1-FEB302BC5E8B}" type="presOf" srcId="{3674C4CE-9D25-42DE-86D1-133170583D3A}" destId="{13391AF0-E9EF-43E8-8E69-99FF169CEC5B}" srcOrd="0" destOrd="0" presId="urn:microsoft.com/office/officeart/2005/8/layout/cycle7"/>
    <dgm:cxn modelId="{B8D0A2E1-832F-4E5B-879E-EC2EEDF6304C}" type="presOf" srcId="{608A3787-6212-4D30-9BD5-3851FB4D3F55}" destId="{35223D9A-714F-4BA8-86B0-05B3D917434E}" srcOrd="1" destOrd="0" presId="urn:microsoft.com/office/officeart/2005/8/layout/cycle7"/>
    <dgm:cxn modelId="{0B1F5A45-CDC5-4363-9C84-CA29FFA9C9DC}" type="presParOf" srcId="{52889DD6-2542-4842-B494-AB11D8DFBECF}" destId="{7F9AA743-FD65-45D6-98D9-040814BE44B8}" srcOrd="0" destOrd="0" presId="urn:microsoft.com/office/officeart/2005/8/layout/cycle7"/>
    <dgm:cxn modelId="{7CF2B583-95DC-4E17-ABA5-B0E1C87687F1}" type="presParOf" srcId="{52889DD6-2542-4842-B494-AB11D8DFBECF}" destId="{13391AF0-E9EF-43E8-8E69-99FF169CEC5B}" srcOrd="1" destOrd="0" presId="urn:microsoft.com/office/officeart/2005/8/layout/cycle7"/>
    <dgm:cxn modelId="{C95F67BC-5515-41A9-9BB3-2D9B0216129F}" type="presParOf" srcId="{13391AF0-E9EF-43E8-8E69-99FF169CEC5B}" destId="{2CDE1E24-21FB-403D-A811-9FB893F2EAE4}" srcOrd="0" destOrd="0" presId="urn:microsoft.com/office/officeart/2005/8/layout/cycle7"/>
    <dgm:cxn modelId="{72B63F0C-3D1A-4D46-84B6-2A69F75AEECC}" type="presParOf" srcId="{52889DD6-2542-4842-B494-AB11D8DFBECF}" destId="{87C44DB2-7AF9-4F15-A20B-5EDF12FAFB05}" srcOrd="2" destOrd="0" presId="urn:microsoft.com/office/officeart/2005/8/layout/cycle7"/>
    <dgm:cxn modelId="{68CB53BF-DB2B-4653-9884-962857CACF1C}" type="presParOf" srcId="{52889DD6-2542-4842-B494-AB11D8DFBECF}" destId="{F061E50D-1E3A-4A29-94B4-6CC233AFE267}" srcOrd="3" destOrd="0" presId="urn:microsoft.com/office/officeart/2005/8/layout/cycle7"/>
    <dgm:cxn modelId="{F2DD7FA2-0B25-4A7B-B520-AF1CB183E936}" type="presParOf" srcId="{F061E50D-1E3A-4A29-94B4-6CC233AFE267}" destId="{35223D9A-714F-4BA8-86B0-05B3D917434E}" srcOrd="0" destOrd="0" presId="urn:microsoft.com/office/officeart/2005/8/layout/cycle7"/>
    <dgm:cxn modelId="{D4AB7589-5A2D-4424-B919-08D30465F9FE}" type="presParOf" srcId="{52889DD6-2542-4842-B494-AB11D8DFBECF}" destId="{D4DA7555-5046-4DFF-B63C-94A4FB768B79}" srcOrd="4" destOrd="0" presId="urn:microsoft.com/office/officeart/2005/8/layout/cycle7"/>
    <dgm:cxn modelId="{895EE4F2-7BEA-46B7-9A3C-80C7A9E260B2}" type="presParOf" srcId="{52889DD6-2542-4842-B494-AB11D8DFBECF}" destId="{533136DB-4F00-4F26-BCFB-DFF4E07C4B55}" srcOrd="5" destOrd="0" presId="urn:microsoft.com/office/officeart/2005/8/layout/cycle7"/>
    <dgm:cxn modelId="{10096AD9-2888-4327-A4A5-0985F477CE17}" type="presParOf" srcId="{533136DB-4F00-4F26-BCFB-DFF4E07C4B55}" destId="{C33EF7D7-473B-4453-9A02-F5515E9ED411}" srcOrd="0" destOrd="0" presId="urn:microsoft.com/office/officeart/2005/8/layout/cycle7"/>
  </dgm:cxnLst>
  <dgm:bg>
    <a:effectLst/>
  </dgm:bg>
  <dgm:whole>
    <a:ln>
      <a:noFill/>
    </a:ln>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86733-C4CB-48E3-BC95-F972B3C3C73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sv-SE"/>
        </a:p>
      </dgm:t>
    </dgm:pt>
    <dgm:pt modelId="{61DDBE22-AA55-4E96-897C-ABBB905B90C2}">
      <dgm:prSet phldrT="[Text]"/>
      <dgm:spPr/>
      <dgm:t>
        <a:bodyPr/>
        <a:lstStyle/>
        <a:p>
          <a:r>
            <a:rPr lang="sv-SE" dirty="0"/>
            <a:t>Års- hjul</a:t>
          </a:r>
        </a:p>
      </dgm:t>
    </dgm:pt>
    <dgm:pt modelId="{6BE233F5-2B5B-4BD5-BE4B-08ADF579B99F}" type="parTrans" cxnId="{C96FCE8A-FB52-4E07-8FCD-7281D2550D4A}">
      <dgm:prSet/>
      <dgm:spPr/>
      <dgm:t>
        <a:bodyPr/>
        <a:lstStyle/>
        <a:p>
          <a:endParaRPr lang="sv-SE"/>
        </a:p>
      </dgm:t>
    </dgm:pt>
    <dgm:pt modelId="{3DB7D335-6981-4FC0-B2CA-79C62AFFA142}" type="sibTrans" cxnId="{C96FCE8A-FB52-4E07-8FCD-7281D2550D4A}">
      <dgm:prSet/>
      <dgm:spPr/>
      <dgm:t>
        <a:bodyPr/>
        <a:lstStyle/>
        <a:p>
          <a:endParaRPr lang="sv-SE"/>
        </a:p>
      </dgm:t>
    </dgm:pt>
    <dgm:pt modelId="{27BF5699-BEEA-4840-9479-F10692AF1BBB}">
      <dgm:prSet phldrT="[Text]" custT="1"/>
      <dgm:spPr/>
      <dgm:t>
        <a:bodyPr/>
        <a:lstStyle/>
        <a:p>
          <a:r>
            <a:rPr lang="sv-SE" sz="800" dirty="0"/>
            <a:t>Insamling till hösten</a:t>
          </a:r>
        </a:p>
      </dgm:t>
    </dgm:pt>
    <dgm:pt modelId="{6D6D9A73-49C3-43BB-B112-12CF373DBC49}" type="parTrans" cxnId="{A54EA2FA-0404-41D4-B5DD-06A2A2E4B2D8}">
      <dgm:prSet/>
      <dgm:spPr/>
      <dgm:t>
        <a:bodyPr/>
        <a:lstStyle/>
        <a:p>
          <a:endParaRPr lang="sv-SE"/>
        </a:p>
      </dgm:t>
    </dgm:pt>
    <dgm:pt modelId="{A81824CC-8E7E-40D8-B3AD-65E254CFB5DE}" type="sibTrans" cxnId="{A54EA2FA-0404-41D4-B5DD-06A2A2E4B2D8}">
      <dgm:prSet/>
      <dgm:spPr/>
      <dgm:t>
        <a:bodyPr/>
        <a:lstStyle/>
        <a:p>
          <a:endParaRPr lang="sv-SE"/>
        </a:p>
      </dgm:t>
    </dgm:pt>
    <dgm:pt modelId="{ADCCE317-0EA3-4194-BD0D-7639B15DE46F}">
      <dgm:prSet phldrT="[Text]" custT="1"/>
      <dgm:spPr/>
      <dgm:t>
        <a:bodyPr/>
        <a:lstStyle/>
        <a:p>
          <a:r>
            <a:rPr lang="sv-SE" sz="800" dirty="0"/>
            <a:t>Genom-förande hösten</a:t>
          </a:r>
        </a:p>
      </dgm:t>
    </dgm:pt>
    <dgm:pt modelId="{BA234E22-DB51-4D84-827A-C17605889F2C}" type="parTrans" cxnId="{79B26C00-BE71-4EB5-A1DF-F6A8ADE4EDB5}">
      <dgm:prSet/>
      <dgm:spPr/>
      <dgm:t>
        <a:bodyPr/>
        <a:lstStyle/>
        <a:p>
          <a:endParaRPr lang="sv-SE"/>
        </a:p>
      </dgm:t>
    </dgm:pt>
    <dgm:pt modelId="{586E2E2C-8B80-4360-ACC0-17B03EEAA89E}" type="sibTrans" cxnId="{79B26C00-BE71-4EB5-A1DF-F6A8ADE4EDB5}">
      <dgm:prSet/>
      <dgm:spPr/>
      <dgm:t>
        <a:bodyPr/>
        <a:lstStyle/>
        <a:p>
          <a:endParaRPr lang="sv-SE"/>
        </a:p>
      </dgm:t>
    </dgm:pt>
    <dgm:pt modelId="{22EF9DFA-87AD-48B4-B569-202F32A13594}">
      <dgm:prSet phldrT="[Text]" custT="1"/>
      <dgm:spPr/>
      <dgm:t>
        <a:bodyPr/>
        <a:lstStyle/>
        <a:p>
          <a:r>
            <a:rPr lang="sv-SE" sz="800" dirty="0"/>
            <a:t>Insamling till våren</a:t>
          </a:r>
        </a:p>
      </dgm:t>
    </dgm:pt>
    <dgm:pt modelId="{A2888A2C-5B21-4431-9B5B-2E106CEF0B2A}" type="parTrans" cxnId="{6B322716-31EA-41F7-BB97-041F65FCE731}">
      <dgm:prSet/>
      <dgm:spPr/>
      <dgm:t>
        <a:bodyPr/>
        <a:lstStyle/>
        <a:p>
          <a:endParaRPr lang="sv-SE"/>
        </a:p>
      </dgm:t>
    </dgm:pt>
    <dgm:pt modelId="{EB5DA0A1-629D-4CDD-8B67-466E2809EF82}" type="sibTrans" cxnId="{6B322716-31EA-41F7-BB97-041F65FCE731}">
      <dgm:prSet/>
      <dgm:spPr/>
      <dgm:t>
        <a:bodyPr/>
        <a:lstStyle/>
        <a:p>
          <a:endParaRPr lang="sv-SE"/>
        </a:p>
      </dgm:t>
    </dgm:pt>
    <dgm:pt modelId="{B1A6E918-02FE-4E32-A814-74DD5FBB938F}">
      <dgm:prSet phldrT="[Text]" custT="1"/>
      <dgm:spPr/>
      <dgm:t>
        <a:bodyPr/>
        <a:lstStyle/>
        <a:p>
          <a:r>
            <a:rPr lang="sv-SE" sz="800" dirty="0"/>
            <a:t>Genom-förande våren</a:t>
          </a:r>
        </a:p>
      </dgm:t>
    </dgm:pt>
    <dgm:pt modelId="{C07E4A33-27A2-4A7B-92AF-C9E8CFDFF291}" type="parTrans" cxnId="{300740FF-CEDB-40C8-AB2A-0AD377CCBB3E}">
      <dgm:prSet/>
      <dgm:spPr/>
      <dgm:t>
        <a:bodyPr/>
        <a:lstStyle/>
        <a:p>
          <a:endParaRPr lang="sv-SE"/>
        </a:p>
      </dgm:t>
    </dgm:pt>
    <dgm:pt modelId="{36C7977B-2F22-413A-B451-4244B3439220}" type="sibTrans" cxnId="{300740FF-CEDB-40C8-AB2A-0AD377CCBB3E}">
      <dgm:prSet/>
      <dgm:spPr/>
      <dgm:t>
        <a:bodyPr/>
        <a:lstStyle/>
        <a:p>
          <a:endParaRPr lang="sv-SE"/>
        </a:p>
      </dgm:t>
    </dgm:pt>
    <dgm:pt modelId="{F2DAC342-A598-4E23-ACA1-23589C32482F}" type="pres">
      <dgm:prSet presAssocID="{8DD86733-C4CB-48E3-BC95-F972B3C3C73D}" presName="Name0" presStyleCnt="0">
        <dgm:presLayoutVars>
          <dgm:chMax val="1"/>
          <dgm:dir/>
          <dgm:animLvl val="ctr"/>
          <dgm:resizeHandles val="exact"/>
        </dgm:presLayoutVars>
      </dgm:prSet>
      <dgm:spPr/>
    </dgm:pt>
    <dgm:pt modelId="{AD9AA7BF-36A4-4515-9EA7-2F101A12DE79}" type="pres">
      <dgm:prSet presAssocID="{61DDBE22-AA55-4E96-897C-ABBB905B90C2}" presName="centerShape" presStyleLbl="node0" presStyleIdx="0" presStyleCnt="1"/>
      <dgm:spPr/>
    </dgm:pt>
    <dgm:pt modelId="{CD41CAB1-68A1-48DA-8D3F-190C31F4FB46}" type="pres">
      <dgm:prSet presAssocID="{27BF5699-BEEA-4840-9479-F10692AF1BBB}" presName="node" presStyleLbl="node1" presStyleIdx="0" presStyleCnt="4">
        <dgm:presLayoutVars>
          <dgm:bulletEnabled val="1"/>
        </dgm:presLayoutVars>
      </dgm:prSet>
      <dgm:spPr/>
    </dgm:pt>
    <dgm:pt modelId="{E68DB36A-7530-400D-AE50-DD236C1F54EC}" type="pres">
      <dgm:prSet presAssocID="{27BF5699-BEEA-4840-9479-F10692AF1BBB}" presName="dummy" presStyleCnt="0"/>
      <dgm:spPr/>
    </dgm:pt>
    <dgm:pt modelId="{8A8760AA-A783-45D0-B65F-E51FF4D1EA95}" type="pres">
      <dgm:prSet presAssocID="{A81824CC-8E7E-40D8-B3AD-65E254CFB5DE}" presName="sibTrans" presStyleLbl="sibTrans2D1" presStyleIdx="0" presStyleCnt="4"/>
      <dgm:spPr/>
    </dgm:pt>
    <dgm:pt modelId="{085B5BC9-10A4-4AAA-8754-80C938A53413}" type="pres">
      <dgm:prSet presAssocID="{ADCCE317-0EA3-4194-BD0D-7639B15DE46F}" presName="node" presStyleLbl="node1" presStyleIdx="1" presStyleCnt="4">
        <dgm:presLayoutVars>
          <dgm:bulletEnabled val="1"/>
        </dgm:presLayoutVars>
      </dgm:prSet>
      <dgm:spPr/>
    </dgm:pt>
    <dgm:pt modelId="{950F55D1-389D-48F4-9262-B3A83E5042AC}" type="pres">
      <dgm:prSet presAssocID="{ADCCE317-0EA3-4194-BD0D-7639B15DE46F}" presName="dummy" presStyleCnt="0"/>
      <dgm:spPr/>
    </dgm:pt>
    <dgm:pt modelId="{04C5FF34-026B-4CCB-94C1-D6B2D029305E}" type="pres">
      <dgm:prSet presAssocID="{586E2E2C-8B80-4360-ACC0-17B03EEAA89E}" presName="sibTrans" presStyleLbl="sibTrans2D1" presStyleIdx="1" presStyleCnt="4"/>
      <dgm:spPr/>
    </dgm:pt>
    <dgm:pt modelId="{FCC7D19D-D680-4212-A89C-F462CA1764C8}" type="pres">
      <dgm:prSet presAssocID="{22EF9DFA-87AD-48B4-B569-202F32A13594}" presName="node" presStyleLbl="node1" presStyleIdx="2" presStyleCnt="4">
        <dgm:presLayoutVars>
          <dgm:bulletEnabled val="1"/>
        </dgm:presLayoutVars>
      </dgm:prSet>
      <dgm:spPr/>
    </dgm:pt>
    <dgm:pt modelId="{B369E549-9499-4474-A35A-F530D76E0991}" type="pres">
      <dgm:prSet presAssocID="{22EF9DFA-87AD-48B4-B569-202F32A13594}" presName="dummy" presStyleCnt="0"/>
      <dgm:spPr/>
    </dgm:pt>
    <dgm:pt modelId="{E74A833B-CF8C-4620-A7CE-4F3912EC2D19}" type="pres">
      <dgm:prSet presAssocID="{EB5DA0A1-629D-4CDD-8B67-466E2809EF82}" presName="sibTrans" presStyleLbl="sibTrans2D1" presStyleIdx="2" presStyleCnt="4"/>
      <dgm:spPr/>
    </dgm:pt>
    <dgm:pt modelId="{5CC6D819-9DB7-4491-939F-BAA11E9A2853}" type="pres">
      <dgm:prSet presAssocID="{B1A6E918-02FE-4E32-A814-74DD5FBB938F}" presName="node" presStyleLbl="node1" presStyleIdx="3" presStyleCnt="4">
        <dgm:presLayoutVars>
          <dgm:bulletEnabled val="1"/>
        </dgm:presLayoutVars>
      </dgm:prSet>
      <dgm:spPr/>
    </dgm:pt>
    <dgm:pt modelId="{E34BE157-3505-4194-A00E-738AAEBAF217}" type="pres">
      <dgm:prSet presAssocID="{B1A6E918-02FE-4E32-A814-74DD5FBB938F}" presName="dummy" presStyleCnt="0"/>
      <dgm:spPr/>
    </dgm:pt>
    <dgm:pt modelId="{F3C11CFE-7655-432E-9DC7-328C2BA2962B}" type="pres">
      <dgm:prSet presAssocID="{36C7977B-2F22-413A-B451-4244B3439220}" presName="sibTrans" presStyleLbl="sibTrans2D1" presStyleIdx="3" presStyleCnt="4"/>
      <dgm:spPr/>
    </dgm:pt>
  </dgm:ptLst>
  <dgm:cxnLst>
    <dgm:cxn modelId="{79B26C00-BE71-4EB5-A1DF-F6A8ADE4EDB5}" srcId="{61DDBE22-AA55-4E96-897C-ABBB905B90C2}" destId="{ADCCE317-0EA3-4194-BD0D-7639B15DE46F}" srcOrd="1" destOrd="0" parTransId="{BA234E22-DB51-4D84-827A-C17605889F2C}" sibTransId="{586E2E2C-8B80-4360-ACC0-17B03EEAA89E}"/>
    <dgm:cxn modelId="{6B322716-31EA-41F7-BB97-041F65FCE731}" srcId="{61DDBE22-AA55-4E96-897C-ABBB905B90C2}" destId="{22EF9DFA-87AD-48B4-B569-202F32A13594}" srcOrd="2" destOrd="0" parTransId="{A2888A2C-5B21-4431-9B5B-2E106CEF0B2A}" sibTransId="{EB5DA0A1-629D-4CDD-8B67-466E2809EF82}"/>
    <dgm:cxn modelId="{1DFFDD32-549C-433C-ADB5-788518899767}" type="presOf" srcId="{ADCCE317-0EA3-4194-BD0D-7639B15DE46F}" destId="{085B5BC9-10A4-4AAA-8754-80C938A53413}" srcOrd="0" destOrd="0" presId="urn:microsoft.com/office/officeart/2005/8/layout/radial6"/>
    <dgm:cxn modelId="{D587AE33-5215-4849-83DE-29C1B3DB92CE}" type="presOf" srcId="{586E2E2C-8B80-4360-ACC0-17B03EEAA89E}" destId="{04C5FF34-026B-4CCB-94C1-D6B2D029305E}" srcOrd="0" destOrd="0" presId="urn:microsoft.com/office/officeart/2005/8/layout/radial6"/>
    <dgm:cxn modelId="{E576AB3D-A0FD-458D-A49C-5E7B10D56924}" type="presOf" srcId="{61DDBE22-AA55-4E96-897C-ABBB905B90C2}" destId="{AD9AA7BF-36A4-4515-9EA7-2F101A12DE79}" srcOrd="0" destOrd="0" presId="urn:microsoft.com/office/officeart/2005/8/layout/radial6"/>
    <dgm:cxn modelId="{41CE405F-9C6C-41DD-A70A-C9640472AD85}" type="presOf" srcId="{36C7977B-2F22-413A-B451-4244B3439220}" destId="{F3C11CFE-7655-432E-9DC7-328C2BA2962B}" srcOrd="0" destOrd="0" presId="urn:microsoft.com/office/officeart/2005/8/layout/radial6"/>
    <dgm:cxn modelId="{ECE72E49-9E79-4FB8-967F-123E63800DA7}" type="presOf" srcId="{A81824CC-8E7E-40D8-B3AD-65E254CFB5DE}" destId="{8A8760AA-A783-45D0-B65F-E51FF4D1EA95}" srcOrd="0" destOrd="0" presId="urn:microsoft.com/office/officeart/2005/8/layout/radial6"/>
    <dgm:cxn modelId="{6013594E-ED31-41A3-96A9-2316BEAFEE57}" type="presOf" srcId="{EB5DA0A1-629D-4CDD-8B67-466E2809EF82}" destId="{E74A833B-CF8C-4620-A7CE-4F3912EC2D19}" srcOrd="0" destOrd="0" presId="urn:microsoft.com/office/officeart/2005/8/layout/radial6"/>
    <dgm:cxn modelId="{00D7E453-BEC4-447E-84EE-DD43F8232FCD}" type="presOf" srcId="{22EF9DFA-87AD-48B4-B569-202F32A13594}" destId="{FCC7D19D-D680-4212-A89C-F462CA1764C8}" srcOrd="0" destOrd="0" presId="urn:microsoft.com/office/officeart/2005/8/layout/radial6"/>
    <dgm:cxn modelId="{AB178880-188B-4FDE-B612-F608114AB480}" type="presOf" srcId="{27BF5699-BEEA-4840-9479-F10692AF1BBB}" destId="{CD41CAB1-68A1-48DA-8D3F-190C31F4FB46}" srcOrd="0" destOrd="0" presId="urn:microsoft.com/office/officeart/2005/8/layout/radial6"/>
    <dgm:cxn modelId="{C96FCE8A-FB52-4E07-8FCD-7281D2550D4A}" srcId="{8DD86733-C4CB-48E3-BC95-F972B3C3C73D}" destId="{61DDBE22-AA55-4E96-897C-ABBB905B90C2}" srcOrd="0" destOrd="0" parTransId="{6BE233F5-2B5B-4BD5-BE4B-08ADF579B99F}" sibTransId="{3DB7D335-6981-4FC0-B2CA-79C62AFFA142}"/>
    <dgm:cxn modelId="{5F5CBFB5-D307-41AC-B93B-AAE3071E9D51}" type="presOf" srcId="{8DD86733-C4CB-48E3-BC95-F972B3C3C73D}" destId="{F2DAC342-A598-4E23-ACA1-23589C32482F}" srcOrd="0" destOrd="0" presId="urn:microsoft.com/office/officeart/2005/8/layout/radial6"/>
    <dgm:cxn modelId="{677DFDBD-DC79-430E-913D-524FCB3AE1EF}" type="presOf" srcId="{B1A6E918-02FE-4E32-A814-74DD5FBB938F}" destId="{5CC6D819-9DB7-4491-939F-BAA11E9A2853}" srcOrd="0" destOrd="0" presId="urn:microsoft.com/office/officeart/2005/8/layout/radial6"/>
    <dgm:cxn modelId="{A54EA2FA-0404-41D4-B5DD-06A2A2E4B2D8}" srcId="{61DDBE22-AA55-4E96-897C-ABBB905B90C2}" destId="{27BF5699-BEEA-4840-9479-F10692AF1BBB}" srcOrd="0" destOrd="0" parTransId="{6D6D9A73-49C3-43BB-B112-12CF373DBC49}" sibTransId="{A81824CC-8E7E-40D8-B3AD-65E254CFB5DE}"/>
    <dgm:cxn modelId="{300740FF-CEDB-40C8-AB2A-0AD377CCBB3E}" srcId="{61DDBE22-AA55-4E96-897C-ABBB905B90C2}" destId="{B1A6E918-02FE-4E32-A814-74DD5FBB938F}" srcOrd="3" destOrd="0" parTransId="{C07E4A33-27A2-4A7B-92AF-C9E8CFDFF291}" sibTransId="{36C7977B-2F22-413A-B451-4244B3439220}"/>
    <dgm:cxn modelId="{4367CE17-377A-4219-BD57-D63EA1C001D9}" type="presParOf" srcId="{F2DAC342-A598-4E23-ACA1-23589C32482F}" destId="{AD9AA7BF-36A4-4515-9EA7-2F101A12DE79}" srcOrd="0" destOrd="0" presId="urn:microsoft.com/office/officeart/2005/8/layout/radial6"/>
    <dgm:cxn modelId="{24632B3B-2833-4636-BA20-17E7FBAD5447}" type="presParOf" srcId="{F2DAC342-A598-4E23-ACA1-23589C32482F}" destId="{CD41CAB1-68A1-48DA-8D3F-190C31F4FB46}" srcOrd="1" destOrd="0" presId="urn:microsoft.com/office/officeart/2005/8/layout/radial6"/>
    <dgm:cxn modelId="{7E98593B-2145-4C3C-A790-56BFC3820F05}" type="presParOf" srcId="{F2DAC342-A598-4E23-ACA1-23589C32482F}" destId="{E68DB36A-7530-400D-AE50-DD236C1F54EC}" srcOrd="2" destOrd="0" presId="urn:microsoft.com/office/officeart/2005/8/layout/radial6"/>
    <dgm:cxn modelId="{7996CAF0-2658-4E6C-8BA9-2C0035B27259}" type="presParOf" srcId="{F2DAC342-A598-4E23-ACA1-23589C32482F}" destId="{8A8760AA-A783-45D0-B65F-E51FF4D1EA95}" srcOrd="3" destOrd="0" presId="urn:microsoft.com/office/officeart/2005/8/layout/radial6"/>
    <dgm:cxn modelId="{E27FFF38-B39C-4EC7-A8F1-6F8077984689}" type="presParOf" srcId="{F2DAC342-A598-4E23-ACA1-23589C32482F}" destId="{085B5BC9-10A4-4AAA-8754-80C938A53413}" srcOrd="4" destOrd="0" presId="urn:microsoft.com/office/officeart/2005/8/layout/radial6"/>
    <dgm:cxn modelId="{3485FF63-B4EF-4F37-B7E6-CBBCA67D0086}" type="presParOf" srcId="{F2DAC342-A598-4E23-ACA1-23589C32482F}" destId="{950F55D1-389D-48F4-9262-B3A83E5042AC}" srcOrd="5" destOrd="0" presId="urn:microsoft.com/office/officeart/2005/8/layout/radial6"/>
    <dgm:cxn modelId="{CD2BF855-614E-45E4-872E-2AEE6B4E7915}" type="presParOf" srcId="{F2DAC342-A598-4E23-ACA1-23589C32482F}" destId="{04C5FF34-026B-4CCB-94C1-D6B2D029305E}" srcOrd="6" destOrd="0" presId="urn:microsoft.com/office/officeart/2005/8/layout/radial6"/>
    <dgm:cxn modelId="{D099F0FA-CED1-4CA4-A4B2-4AA2ECE98152}" type="presParOf" srcId="{F2DAC342-A598-4E23-ACA1-23589C32482F}" destId="{FCC7D19D-D680-4212-A89C-F462CA1764C8}" srcOrd="7" destOrd="0" presId="urn:microsoft.com/office/officeart/2005/8/layout/radial6"/>
    <dgm:cxn modelId="{644F385C-46A1-44E7-9306-77480EEBE62A}" type="presParOf" srcId="{F2DAC342-A598-4E23-ACA1-23589C32482F}" destId="{B369E549-9499-4474-A35A-F530D76E0991}" srcOrd="8" destOrd="0" presId="urn:microsoft.com/office/officeart/2005/8/layout/radial6"/>
    <dgm:cxn modelId="{23C43ACB-00FA-442F-8F4A-7BD6B3091A9E}" type="presParOf" srcId="{F2DAC342-A598-4E23-ACA1-23589C32482F}" destId="{E74A833B-CF8C-4620-A7CE-4F3912EC2D19}" srcOrd="9" destOrd="0" presId="urn:microsoft.com/office/officeart/2005/8/layout/radial6"/>
    <dgm:cxn modelId="{FC66B509-712C-4E2F-A716-817F78DD71B5}" type="presParOf" srcId="{F2DAC342-A598-4E23-ACA1-23589C32482F}" destId="{5CC6D819-9DB7-4491-939F-BAA11E9A2853}" srcOrd="10" destOrd="0" presId="urn:microsoft.com/office/officeart/2005/8/layout/radial6"/>
    <dgm:cxn modelId="{1F176F13-00ED-493C-8FFE-4BFFE2BA10C2}" type="presParOf" srcId="{F2DAC342-A598-4E23-ACA1-23589C32482F}" destId="{E34BE157-3505-4194-A00E-738AAEBAF217}" srcOrd="11" destOrd="0" presId="urn:microsoft.com/office/officeart/2005/8/layout/radial6"/>
    <dgm:cxn modelId="{BAA57CCA-BA9C-4690-B67A-ADC295FB3BFE}" type="presParOf" srcId="{F2DAC342-A598-4E23-ACA1-23589C32482F}" destId="{F3C11CFE-7655-432E-9DC7-328C2BA2962B}"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AA743-FD65-45D6-98D9-040814BE44B8}">
      <dsp:nvSpPr>
        <dsp:cNvPr id="0" name=""/>
        <dsp:cNvSpPr/>
      </dsp:nvSpPr>
      <dsp:spPr>
        <a:xfrm>
          <a:off x="1728368" y="0"/>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Samordnare</a:t>
          </a:r>
          <a:br>
            <a:rPr lang="sv-SE" sz="1800" kern="1200" dirty="0"/>
          </a:br>
          <a:r>
            <a:rPr lang="sv-SE" sz="1800" kern="1200" dirty="0"/>
            <a:t>RÖ</a:t>
          </a:r>
        </a:p>
      </dsp:txBody>
      <dsp:txXfrm>
        <a:off x="1756142" y="27774"/>
        <a:ext cx="1840979" cy="892715"/>
      </dsp:txXfrm>
    </dsp:sp>
    <dsp:sp modelId="{13391AF0-E9EF-43E8-8E69-99FF169CEC5B}">
      <dsp:nvSpPr>
        <dsp:cNvPr id="0" name=""/>
        <dsp:cNvSpPr/>
      </dsp:nvSpPr>
      <dsp:spPr>
        <a:xfrm rot="6207125" flipV="1">
          <a:off x="4506170" y="1655154"/>
          <a:ext cx="1476088" cy="148793"/>
        </a:xfrm>
        <a:prstGeom prst="lef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dsp:txBody>
      <dsp:txXfrm rot="10800000">
        <a:off x="4550808" y="1684913"/>
        <a:ext cx="1386812" cy="89275"/>
      </dsp:txXfrm>
    </dsp:sp>
    <dsp:sp modelId="{87C44DB2-7AF9-4F15-A20B-5EDF12FAFB05}">
      <dsp:nvSpPr>
        <dsp:cNvPr id="0" name=""/>
        <dsp:cNvSpPr/>
      </dsp:nvSpPr>
      <dsp:spPr>
        <a:xfrm>
          <a:off x="3300040" y="2713334"/>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Kontaktperson i verksamhet</a:t>
          </a:r>
          <a:br>
            <a:rPr lang="sv-SE" sz="1800" kern="1200" dirty="0"/>
          </a:br>
          <a:r>
            <a:rPr lang="sv-SE" sz="1800" kern="1200" dirty="0"/>
            <a:t>(KP)</a:t>
          </a:r>
        </a:p>
      </dsp:txBody>
      <dsp:txXfrm>
        <a:off x="3327814" y="2741108"/>
        <a:ext cx="1840979" cy="892715"/>
      </dsp:txXfrm>
    </dsp:sp>
    <dsp:sp modelId="{F061E50D-1E3A-4A29-94B4-6CC233AFE267}">
      <dsp:nvSpPr>
        <dsp:cNvPr id="0" name=""/>
        <dsp:cNvSpPr/>
      </dsp:nvSpPr>
      <dsp:spPr>
        <a:xfrm rot="10800000">
          <a:off x="2188253" y="2939485"/>
          <a:ext cx="988255" cy="495959"/>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sv-SE" sz="1500" kern="1200"/>
        </a:p>
      </dsp:txBody>
      <dsp:txXfrm rot="10800000">
        <a:off x="2337041" y="3038677"/>
        <a:ext cx="690679" cy="297575"/>
      </dsp:txXfrm>
    </dsp:sp>
    <dsp:sp modelId="{D4DA7555-5046-4DFF-B63C-94A4FB768B79}">
      <dsp:nvSpPr>
        <dsp:cNvPr id="0" name=""/>
        <dsp:cNvSpPr/>
      </dsp:nvSpPr>
      <dsp:spPr>
        <a:xfrm>
          <a:off x="168194" y="2713334"/>
          <a:ext cx="1896527" cy="948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kern="1200" dirty="0"/>
            <a:t>Kontaktpersoner centrum (UC=CKP)</a:t>
          </a:r>
        </a:p>
      </dsp:txBody>
      <dsp:txXfrm>
        <a:off x="195968" y="2741108"/>
        <a:ext cx="1840979" cy="892715"/>
      </dsp:txXfrm>
    </dsp:sp>
    <dsp:sp modelId="{533136DB-4F00-4F26-BCFB-DFF4E07C4B55}">
      <dsp:nvSpPr>
        <dsp:cNvPr id="0" name=""/>
        <dsp:cNvSpPr/>
      </dsp:nvSpPr>
      <dsp:spPr>
        <a:xfrm rot="17993941">
          <a:off x="988599" y="1757527"/>
          <a:ext cx="1722519" cy="312396"/>
        </a:xfrm>
        <a:prstGeom prst="lef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dsp:txBody>
      <dsp:txXfrm>
        <a:off x="1082318" y="1820006"/>
        <a:ext cx="1535081" cy="187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11CFE-7655-432E-9DC7-328C2BA2962B}">
      <dsp:nvSpPr>
        <dsp:cNvPr id="0" name=""/>
        <dsp:cNvSpPr/>
      </dsp:nvSpPr>
      <dsp:spPr>
        <a:xfrm>
          <a:off x="571890" y="344081"/>
          <a:ext cx="2291507" cy="2291507"/>
        </a:xfrm>
        <a:prstGeom prst="blockArc">
          <a:avLst>
            <a:gd name="adj1" fmla="val 10800000"/>
            <a:gd name="adj2" fmla="val 162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4A833B-CF8C-4620-A7CE-4F3912EC2D19}">
      <dsp:nvSpPr>
        <dsp:cNvPr id="0" name=""/>
        <dsp:cNvSpPr/>
      </dsp:nvSpPr>
      <dsp:spPr>
        <a:xfrm>
          <a:off x="571890" y="344081"/>
          <a:ext cx="2291507" cy="2291507"/>
        </a:xfrm>
        <a:prstGeom prst="blockArc">
          <a:avLst>
            <a:gd name="adj1" fmla="val 5400000"/>
            <a:gd name="adj2" fmla="val 108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C5FF34-026B-4CCB-94C1-D6B2D029305E}">
      <dsp:nvSpPr>
        <dsp:cNvPr id="0" name=""/>
        <dsp:cNvSpPr/>
      </dsp:nvSpPr>
      <dsp:spPr>
        <a:xfrm>
          <a:off x="571890" y="344081"/>
          <a:ext cx="2291507" cy="2291507"/>
        </a:xfrm>
        <a:prstGeom prst="blockArc">
          <a:avLst>
            <a:gd name="adj1" fmla="val 0"/>
            <a:gd name="adj2" fmla="val 540000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760AA-A783-45D0-B65F-E51FF4D1EA95}">
      <dsp:nvSpPr>
        <dsp:cNvPr id="0" name=""/>
        <dsp:cNvSpPr/>
      </dsp:nvSpPr>
      <dsp:spPr>
        <a:xfrm>
          <a:off x="571890" y="344081"/>
          <a:ext cx="2291507" cy="2291507"/>
        </a:xfrm>
        <a:prstGeom prst="blockArc">
          <a:avLst>
            <a:gd name="adj1" fmla="val 16200000"/>
            <a:gd name="adj2" fmla="val 0"/>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9AA7BF-36A4-4515-9EA7-2F101A12DE79}">
      <dsp:nvSpPr>
        <dsp:cNvPr id="0" name=""/>
        <dsp:cNvSpPr/>
      </dsp:nvSpPr>
      <dsp:spPr>
        <a:xfrm>
          <a:off x="1190105" y="962297"/>
          <a:ext cx="1055076" cy="10550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a:t>Års- hjul</a:t>
          </a:r>
        </a:p>
      </dsp:txBody>
      <dsp:txXfrm>
        <a:off x="1344617" y="1116809"/>
        <a:ext cx="746052" cy="746052"/>
      </dsp:txXfrm>
    </dsp:sp>
    <dsp:sp modelId="{CD41CAB1-68A1-48DA-8D3F-190C31F4FB46}">
      <dsp:nvSpPr>
        <dsp:cNvPr id="0" name=""/>
        <dsp:cNvSpPr/>
      </dsp:nvSpPr>
      <dsp:spPr>
        <a:xfrm>
          <a:off x="1348367" y="1393"/>
          <a:ext cx="738553" cy="7385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Insamling till hösten</a:t>
          </a:r>
        </a:p>
      </dsp:txBody>
      <dsp:txXfrm>
        <a:off x="1456526" y="109552"/>
        <a:ext cx="522235" cy="522235"/>
      </dsp:txXfrm>
    </dsp:sp>
    <dsp:sp modelId="{085B5BC9-10A4-4AAA-8754-80C938A53413}">
      <dsp:nvSpPr>
        <dsp:cNvPr id="0" name=""/>
        <dsp:cNvSpPr/>
      </dsp:nvSpPr>
      <dsp:spPr>
        <a:xfrm>
          <a:off x="2467532" y="1120558"/>
          <a:ext cx="738553" cy="7385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Genom-förande hösten</a:t>
          </a:r>
        </a:p>
      </dsp:txBody>
      <dsp:txXfrm>
        <a:off x="2575691" y="1228717"/>
        <a:ext cx="522235" cy="522235"/>
      </dsp:txXfrm>
    </dsp:sp>
    <dsp:sp modelId="{FCC7D19D-D680-4212-A89C-F462CA1764C8}">
      <dsp:nvSpPr>
        <dsp:cNvPr id="0" name=""/>
        <dsp:cNvSpPr/>
      </dsp:nvSpPr>
      <dsp:spPr>
        <a:xfrm>
          <a:off x="1348367" y="2239724"/>
          <a:ext cx="738553" cy="7385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Insamling till våren</a:t>
          </a:r>
        </a:p>
      </dsp:txBody>
      <dsp:txXfrm>
        <a:off x="1456526" y="2347883"/>
        <a:ext cx="522235" cy="522235"/>
      </dsp:txXfrm>
    </dsp:sp>
    <dsp:sp modelId="{5CC6D819-9DB7-4491-939F-BAA11E9A2853}">
      <dsp:nvSpPr>
        <dsp:cNvPr id="0" name=""/>
        <dsp:cNvSpPr/>
      </dsp:nvSpPr>
      <dsp:spPr>
        <a:xfrm>
          <a:off x="229201" y="1120558"/>
          <a:ext cx="738553" cy="7385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v-SE" sz="800" kern="1200" dirty="0"/>
            <a:t>Genom-förande våren</a:t>
          </a:r>
        </a:p>
      </dsp:txBody>
      <dsp:txXfrm>
        <a:off x="337360" y="1228717"/>
        <a:ext cx="522235" cy="52223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4E42F-3F40-43AD-BA7B-F1E94DA5F330}" type="datetimeFigureOut">
              <a:rPr lang="sv-SE" smtClean="0"/>
              <a:t>2025-11-17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8CC3B-73D8-40C1-B180-80C263CA37B4}" type="slidenum">
              <a:rPr lang="sv-SE" smtClean="0"/>
              <a:t>‹#›</a:t>
            </a:fld>
            <a:endParaRPr lang="sv-SE"/>
          </a:p>
        </p:txBody>
      </p:sp>
    </p:spTree>
    <p:extLst>
      <p:ext uri="{BB962C8B-B14F-4D97-AF65-F5344CB8AC3E}">
        <p14:creationId xmlns:p14="http://schemas.microsoft.com/office/powerpoint/2010/main" val="57355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processen för IPL FBK internt jobbar enligt förbättringsmetodiken.</a:t>
            </a:r>
          </a:p>
        </p:txBody>
      </p:sp>
      <p:sp>
        <p:nvSpPr>
          <p:cNvPr id="4" name="Platshållare för bildnummer 3"/>
          <p:cNvSpPr>
            <a:spLocks noGrp="1"/>
          </p:cNvSpPr>
          <p:nvPr>
            <p:ph type="sldNum" sz="quarter" idx="5"/>
          </p:nvPr>
        </p:nvSpPr>
        <p:spPr/>
        <p:txBody>
          <a:bodyPr/>
          <a:lstStyle/>
          <a:p>
            <a:fld id="{ED40FAB3-4314-47EA-A160-90A597F23C95}" type="slidenum">
              <a:rPr lang="sv-SE" smtClean="0"/>
              <a:t>2</a:t>
            </a:fld>
            <a:endParaRPr lang="sv-SE" dirty="0"/>
          </a:p>
        </p:txBody>
      </p:sp>
    </p:spTree>
    <p:extLst>
      <p:ext uri="{BB962C8B-B14F-4D97-AF65-F5344CB8AC3E}">
        <p14:creationId xmlns:p14="http://schemas.microsoft.com/office/powerpoint/2010/main" val="370001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78CC3B-73D8-40C1-B180-80C263CA37B4}" type="slidenum">
              <a:rPr lang="sv-SE" smtClean="0"/>
              <a:t>3</a:t>
            </a:fld>
            <a:endParaRPr lang="sv-SE"/>
          </a:p>
        </p:txBody>
      </p:sp>
    </p:spTree>
    <p:extLst>
      <p:ext uri="{BB962C8B-B14F-4D97-AF65-F5344CB8AC3E}">
        <p14:creationId xmlns:p14="http://schemas.microsoft.com/office/powerpoint/2010/main" val="131420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Animerad bild. </a:t>
            </a:r>
          </a:p>
          <a:p>
            <a:r>
              <a:rPr lang="sv-SE" dirty="0"/>
              <a:t>Beskriver hur utpekade roller samverkar och att det är mellan CKP och KP i verksamhet som är den viktigaste dialogen </a:t>
            </a:r>
            <a:r>
              <a:rPr lang="sv-SE" b="1" dirty="0"/>
              <a:t>inför</a:t>
            </a:r>
            <a:r>
              <a:rPr lang="sv-SE" dirty="0"/>
              <a:t> ett genomförande. </a:t>
            </a:r>
          </a:p>
          <a:p>
            <a:r>
              <a:rPr lang="sv-SE" dirty="0"/>
              <a:t>SÖSR= </a:t>
            </a:r>
            <a:r>
              <a:rPr lang="sv-SE"/>
              <a:t>sydöstra sjukvårdsregionen</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a:t>
            </a:fld>
            <a:endParaRPr lang="sv-SE"/>
          </a:p>
        </p:txBody>
      </p:sp>
    </p:spTree>
    <p:extLst>
      <p:ext uri="{BB962C8B-B14F-4D97-AF65-F5344CB8AC3E}">
        <p14:creationId xmlns:p14="http://schemas.microsoft.com/office/powerpoint/2010/main" val="220088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D78CC3B-73D8-40C1-B180-80C263CA37B4}" type="slidenum">
              <a:rPr lang="sv-SE" smtClean="0"/>
              <a:t>8</a:t>
            </a:fld>
            <a:endParaRPr lang="sv-SE" dirty="0"/>
          </a:p>
        </p:txBody>
      </p:sp>
    </p:spTree>
    <p:extLst>
      <p:ext uri="{BB962C8B-B14F-4D97-AF65-F5344CB8AC3E}">
        <p14:creationId xmlns:p14="http://schemas.microsoft.com/office/powerpoint/2010/main" val="3981593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410539"/>
            <a:ext cx="1069979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843839" y="524415"/>
            <a:ext cx="946556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3848788" y="6295964"/>
            <a:ext cx="7460611"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205477" y="6301379"/>
            <a:ext cx="666983"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17970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sldNum="0"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sldNum="0"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a:extLst>
              <a:ext uri="{FF2B5EF4-FFF2-40B4-BE49-F238E27FC236}">
                <a16:creationId xmlns:a16="http://schemas.microsoft.com/office/drawing/2014/main" id="{B1B6A578-DFD9-42FC-8275-D99FD6FE6AB6}"/>
              </a:ext>
            </a:extLst>
          </p:cNvPr>
          <p:cNvSpPr/>
          <p:nvPr userDrawn="1">
            <p:custDataLst>
              <p:tags r:id="rId2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3" r:id="rId24"/>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vardgivare.regionostergotland.se/vgw/utveckling-och-kompetens/vfu-och-praktik/interprofessionellt-larande-och-forbattringskunskap-ipl-fbk" TargetMode="Externa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hyperlink" Target="http://ledsys.lio.se/Document/Document?DocumentNumber=36553" TargetMode="External"/><Relationship Id="rId5" Type="http://schemas.openxmlformats.org/officeDocument/2006/relationships/hyperlink" Target="http://ledsys.lio.se/Document/Document?DocumentNumber=36439" TargetMode="External"/><Relationship Id="rId4" Type="http://schemas.openxmlformats.org/officeDocument/2006/relationships/hyperlink" Target="https://ledsys.lio.se/Document/Published/530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15A3768F-92E3-B4EF-C4DD-D4773F08095E}"/>
              </a:ext>
            </a:extLst>
          </p:cNvPr>
          <p:cNvSpPr>
            <a:spLocks noGrp="1"/>
          </p:cNvSpPr>
          <p:nvPr>
            <p:ph type="body" sz="quarter" idx="10"/>
          </p:nvPr>
        </p:nvSpPr>
        <p:spPr/>
        <p:txBody>
          <a:bodyPr/>
          <a:lstStyle/>
          <a:p>
            <a:r>
              <a:rPr lang="sv-SE" dirty="0"/>
              <a:t>APT material 2026</a:t>
            </a:r>
          </a:p>
        </p:txBody>
      </p:sp>
      <p:pic>
        <p:nvPicPr>
          <p:cNvPr id="15" name="Platshållare för bild 14">
            <a:extLst>
              <a:ext uri="{FF2B5EF4-FFF2-40B4-BE49-F238E27FC236}">
                <a16:creationId xmlns:a16="http://schemas.microsoft.com/office/drawing/2014/main" id="{15838C3C-C4EC-D00C-F8E5-2BAB632EFED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6104" r="36104"/>
          <a:stretch>
            <a:fillRect/>
          </a:stretch>
        </p:blipFill>
        <p:spPr>
          <a:xfrm rot="5400000">
            <a:off x="3836988" y="-3836988"/>
            <a:ext cx="4518025" cy="12192001"/>
          </a:xfrm>
          <a:solidFill>
            <a:srgbClr val="0861CE"/>
          </a:solidFill>
        </p:spPr>
      </p:pic>
      <p:sp>
        <p:nvSpPr>
          <p:cNvPr id="6" name="Rubrik 5">
            <a:extLst>
              <a:ext uri="{FF2B5EF4-FFF2-40B4-BE49-F238E27FC236}">
                <a16:creationId xmlns:a16="http://schemas.microsoft.com/office/drawing/2014/main" id="{98B2A5C2-E062-AFD8-7892-E08F264E8EAA}"/>
              </a:ext>
            </a:extLst>
          </p:cNvPr>
          <p:cNvSpPr>
            <a:spLocks noGrp="1"/>
          </p:cNvSpPr>
          <p:nvPr>
            <p:ph type="ctrTitle"/>
          </p:nvPr>
        </p:nvSpPr>
        <p:spPr/>
        <p:txBody>
          <a:bodyPr/>
          <a:lstStyle/>
          <a:p>
            <a:r>
              <a:rPr lang="sv-SE" sz="2800" dirty="0"/>
              <a:t>Interprofessionellt lärande och förbättringskunskap </a:t>
            </a:r>
            <a:br>
              <a:rPr lang="sv-SE" sz="2800" dirty="0"/>
            </a:br>
            <a:r>
              <a:rPr lang="sv-SE" sz="2800" dirty="0"/>
              <a:t>(IPL FBK)</a:t>
            </a:r>
          </a:p>
        </p:txBody>
      </p:sp>
      <p:sp>
        <p:nvSpPr>
          <p:cNvPr id="7" name="Underrubrik 6">
            <a:extLst>
              <a:ext uri="{FF2B5EF4-FFF2-40B4-BE49-F238E27FC236}">
                <a16:creationId xmlns:a16="http://schemas.microsoft.com/office/drawing/2014/main" id="{B1DF8AF7-2DA2-6120-2BDF-88297F61D3ED}"/>
              </a:ext>
            </a:extLst>
          </p:cNvPr>
          <p:cNvSpPr>
            <a:spLocks noGrp="1"/>
          </p:cNvSpPr>
          <p:nvPr>
            <p:ph type="subTitle" idx="1"/>
          </p:nvPr>
        </p:nvSpPr>
        <p:spPr/>
        <p:txBody>
          <a:bodyPr/>
          <a:lstStyle/>
          <a:p>
            <a:r>
              <a:rPr lang="sv-SE" dirty="0"/>
              <a:t>Studentmedverkan i förbättringsarbeten</a:t>
            </a:r>
          </a:p>
        </p:txBody>
      </p:sp>
    </p:spTree>
    <p:extLst>
      <p:ext uri="{BB962C8B-B14F-4D97-AF65-F5344CB8AC3E}">
        <p14:creationId xmlns:p14="http://schemas.microsoft.com/office/powerpoint/2010/main" val="364466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E778AE-EE06-42C0-86A2-66B88687537B}"/>
              </a:ext>
            </a:extLst>
          </p:cNvPr>
          <p:cNvSpPr>
            <a:spLocks noGrp="1"/>
          </p:cNvSpPr>
          <p:nvPr>
            <p:ph type="ctrTitle"/>
          </p:nvPr>
        </p:nvSpPr>
        <p:spPr>
          <a:xfrm>
            <a:off x="123654" y="59992"/>
            <a:ext cx="10454863" cy="1026699"/>
          </a:xfrm>
        </p:spPr>
        <p:txBody>
          <a:bodyPr/>
          <a:lstStyle/>
          <a:p>
            <a:r>
              <a:rPr lang="sv-SE" sz="3200" dirty="0"/>
              <a:t>Interprofessionellt lärande och förbättringskunskap</a:t>
            </a:r>
            <a:br>
              <a:rPr lang="sv-SE" sz="3200" dirty="0"/>
            </a:br>
            <a:r>
              <a:rPr lang="sv-SE" sz="3200" dirty="0"/>
              <a:t>(IPL FBK) i Region Östergötland</a:t>
            </a:r>
          </a:p>
        </p:txBody>
      </p:sp>
      <p:pic>
        <p:nvPicPr>
          <p:cNvPr id="3" name="Picture 7">
            <a:extLst>
              <a:ext uri="{FF2B5EF4-FFF2-40B4-BE49-F238E27FC236}">
                <a16:creationId xmlns:a16="http://schemas.microsoft.com/office/drawing/2014/main" id="{FBF9D8AC-89CA-42AA-B832-4F36C8BBB86D}"/>
              </a:ext>
            </a:extLst>
          </p:cNvPr>
          <p:cNvPicPr>
            <a:picLocks noChangeAspect="1"/>
          </p:cNvPicPr>
          <p:nvPr/>
        </p:nvPicPr>
        <p:blipFill>
          <a:blip r:embed="rId3"/>
          <a:stretch>
            <a:fillRect/>
          </a:stretch>
        </p:blipFill>
        <p:spPr>
          <a:xfrm>
            <a:off x="10370619" y="2548516"/>
            <a:ext cx="1346366" cy="1285500"/>
          </a:xfrm>
          <a:prstGeom prst="rect">
            <a:avLst/>
          </a:prstGeom>
        </p:spPr>
      </p:pic>
      <p:sp>
        <p:nvSpPr>
          <p:cNvPr id="4" name="Rektangel: rundade hörn 3">
            <a:extLst>
              <a:ext uri="{FF2B5EF4-FFF2-40B4-BE49-F238E27FC236}">
                <a16:creationId xmlns:a16="http://schemas.microsoft.com/office/drawing/2014/main" id="{4404054F-78DA-41F2-A0BB-6B8DB0038688}"/>
              </a:ext>
            </a:extLst>
          </p:cNvPr>
          <p:cNvSpPr/>
          <p:nvPr/>
        </p:nvSpPr>
        <p:spPr>
          <a:xfrm>
            <a:off x="10313044" y="940537"/>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Åstadkomma?</a:t>
            </a:r>
          </a:p>
        </p:txBody>
      </p:sp>
      <p:sp>
        <p:nvSpPr>
          <p:cNvPr id="5" name="Rektangel: rundade hörn 4">
            <a:extLst>
              <a:ext uri="{FF2B5EF4-FFF2-40B4-BE49-F238E27FC236}">
                <a16:creationId xmlns:a16="http://schemas.microsoft.com/office/drawing/2014/main" id="{D73B670A-64A5-4F43-8901-AAE6E64BAFD3}"/>
              </a:ext>
            </a:extLst>
          </p:cNvPr>
          <p:cNvSpPr/>
          <p:nvPr/>
        </p:nvSpPr>
        <p:spPr>
          <a:xfrm>
            <a:off x="10316092" y="1356068"/>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Mätetal?</a:t>
            </a:r>
          </a:p>
        </p:txBody>
      </p:sp>
      <p:sp>
        <p:nvSpPr>
          <p:cNvPr id="6" name="Rektangel: rundade hörn 5">
            <a:extLst>
              <a:ext uri="{FF2B5EF4-FFF2-40B4-BE49-F238E27FC236}">
                <a16:creationId xmlns:a16="http://schemas.microsoft.com/office/drawing/2014/main" id="{58D69ADE-9823-4BAD-AD46-7910C5541265}"/>
              </a:ext>
            </a:extLst>
          </p:cNvPr>
          <p:cNvSpPr/>
          <p:nvPr/>
        </p:nvSpPr>
        <p:spPr>
          <a:xfrm>
            <a:off x="10325879" y="1773474"/>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Förbättring?</a:t>
            </a:r>
          </a:p>
        </p:txBody>
      </p:sp>
      <p:sp>
        <p:nvSpPr>
          <p:cNvPr id="7" name="Rektangel: rundade hörn 6">
            <a:extLst>
              <a:ext uri="{FF2B5EF4-FFF2-40B4-BE49-F238E27FC236}">
                <a16:creationId xmlns:a16="http://schemas.microsoft.com/office/drawing/2014/main" id="{89F35878-A7BF-4445-8A7A-9656D8E2009D}"/>
              </a:ext>
            </a:extLst>
          </p:cNvPr>
          <p:cNvSpPr/>
          <p:nvPr/>
        </p:nvSpPr>
        <p:spPr>
          <a:xfrm>
            <a:off x="10310673" y="2190356"/>
            <a:ext cx="1451294" cy="3655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400" dirty="0"/>
              <a:t>Idéer! Hur?</a:t>
            </a:r>
          </a:p>
        </p:txBody>
      </p:sp>
      <p:sp>
        <p:nvSpPr>
          <p:cNvPr id="8" name="textruta 7">
            <a:extLst>
              <a:ext uri="{FF2B5EF4-FFF2-40B4-BE49-F238E27FC236}">
                <a16:creationId xmlns:a16="http://schemas.microsoft.com/office/drawing/2014/main" id="{85DFC494-C199-4013-9AB9-7784D011E4EA}"/>
              </a:ext>
            </a:extLst>
          </p:cNvPr>
          <p:cNvSpPr txBox="1"/>
          <p:nvPr/>
        </p:nvSpPr>
        <p:spPr>
          <a:xfrm>
            <a:off x="738231" y="1350628"/>
            <a:ext cx="3045204" cy="646331"/>
          </a:xfrm>
          <a:prstGeom prst="rect">
            <a:avLst/>
          </a:prstGeom>
          <a:noFill/>
          <a:ln w="19050">
            <a:noFill/>
          </a:ln>
        </p:spPr>
        <p:txBody>
          <a:bodyPr wrap="square" lIns="0" tIns="0" rIns="0" bIns="0" rtlCol="0">
            <a:spAutoFit/>
          </a:bodyPr>
          <a:lstStyle/>
          <a:p>
            <a:pPr algn="l"/>
            <a:r>
              <a:rPr lang="sv-SE" sz="1400" dirty="0"/>
              <a:t>Hur kan momentet IPL FBK bidra till ökat antal systematiskt utförda förbättringsarbeten i verksamheter?</a:t>
            </a:r>
          </a:p>
        </p:txBody>
      </p:sp>
      <p:sp>
        <p:nvSpPr>
          <p:cNvPr id="9" name="textruta 8">
            <a:extLst>
              <a:ext uri="{FF2B5EF4-FFF2-40B4-BE49-F238E27FC236}">
                <a16:creationId xmlns:a16="http://schemas.microsoft.com/office/drawing/2014/main" id="{BD36827A-6B48-4ECD-9E7C-C1F5C50DB8AD}"/>
              </a:ext>
            </a:extLst>
          </p:cNvPr>
          <p:cNvSpPr txBox="1"/>
          <p:nvPr/>
        </p:nvSpPr>
        <p:spPr>
          <a:xfrm>
            <a:off x="3961177" y="1712652"/>
            <a:ext cx="3258773" cy="861774"/>
          </a:xfrm>
          <a:prstGeom prst="rect">
            <a:avLst/>
          </a:prstGeom>
          <a:noFill/>
          <a:ln w="19050">
            <a:noFill/>
          </a:ln>
        </p:spPr>
        <p:txBody>
          <a:bodyPr wrap="square" lIns="0" tIns="0" rIns="0" bIns="0" rtlCol="0">
            <a:spAutoFit/>
          </a:bodyPr>
          <a:lstStyle/>
          <a:p>
            <a:pPr algn="l"/>
            <a:r>
              <a:rPr lang="sv-SE" sz="1400" dirty="0"/>
              <a:t>Sker det en förbättring eller bara en förändring?</a:t>
            </a:r>
          </a:p>
          <a:p>
            <a:pPr algn="l"/>
            <a:r>
              <a:rPr lang="sv-SE" sz="1400" b="1" dirty="0"/>
              <a:t>Mått</a:t>
            </a:r>
            <a:r>
              <a:rPr lang="sv-SE" sz="1400" dirty="0"/>
              <a:t>: kontaktpersoners upplevelse av olika delmoment kopplat till aktiviteten.</a:t>
            </a:r>
          </a:p>
        </p:txBody>
      </p:sp>
      <p:sp>
        <p:nvSpPr>
          <p:cNvPr id="10" name="Rektangel: rundade hörn 9">
            <a:extLst>
              <a:ext uri="{FF2B5EF4-FFF2-40B4-BE49-F238E27FC236}">
                <a16:creationId xmlns:a16="http://schemas.microsoft.com/office/drawing/2014/main" id="{EF5DA1DC-A59B-4E40-8B0F-769F4DD47993}"/>
              </a:ext>
            </a:extLst>
          </p:cNvPr>
          <p:cNvSpPr/>
          <p:nvPr/>
        </p:nvSpPr>
        <p:spPr>
          <a:xfrm>
            <a:off x="683702" y="1262715"/>
            <a:ext cx="3154261" cy="861774"/>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1" name="Rektangel: rundade hörn 10">
            <a:extLst>
              <a:ext uri="{FF2B5EF4-FFF2-40B4-BE49-F238E27FC236}">
                <a16:creationId xmlns:a16="http://schemas.microsoft.com/office/drawing/2014/main" id="{47CC1EB2-E6C8-4353-94E9-098405CDB5DA}"/>
              </a:ext>
            </a:extLst>
          </p:cNvPr>
          <p:cNvSpPr/>
          <p:nvPr/>
        </p:nvSpPr>
        <p:spPr>
          <a:xfrm>
            <a:off x="3909270" y="1682971"/>
            <a:ext cx="3188212" cy="979979"/>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2" name="textruta 11">
            <a:extLst>
              <a:ext uri="{FF2B5EF4-FFF2-40B4-BE49-F238E27FC236}">
                <a16:creationId xmlns:a16="http://schemas.microsoft.com/office/drawing/2014/main" id="{C867B05B-1A41-4291-BBDB-FD1D353FF21C}"/>
              </a:ext>
            </a:extLst>
          </p:cNvPr>
          <p:cNvSpPr txBox="1"/>
          <p:nvPr/>
        </p:nvSpPr>
        <p:spPr>
          <a:xfrm>
            <a:off x="6276364" y="2848119"/>
            <a:ext cx="3079155" cy="646331"/>
          </a:xfrm>
          <a:prstGeom prst="rect">
            <a:avLst/>
          </a:prstGeom>
          <a:noFill/>
          <a:ln w="19050">
            <a:noFill/>
          </a:ln>
        </p:spPr>
        <p:txBody>
          <a:bodyPr wrap="square" lIns="0" tIns="0" rIns="0" bIns="0" rtlCol="0">
            <a:spAutoFit/>
          </a:bodyPr>
          <a:lstStyle/>
          <a:p>
            <a:pPr algn="l"/>
            <a:r>
              <a:rPr lang="sv-SE" sz="1400" b="1" dirty="0"/>
              <a:t>Metod</a:t>
            </a:r>
            <a:r>
              <a:rPr lang="sv-SE" sz="1400" dirty="0"/>
              <a:t>:</a:t>
            </a:r>
          </a:p>
          <a:p>
            <a:pPr algn="l"/>
            <a:r>
              <a:rPr lang="sv-SE" sz="1400" dirty="0"/>
              <a:t>Intervju av centrala  kontaktpersoner.</a:t>
            </a:r>
          </a:p>
          <a:p>
            <a:pPr algn="l"/>
            <a:r>
              <a:rPr lang="sv-SE" sz="1400" dirty="0"/>
              <a:t>Enkät till kontaktpersoner</a:t>
            </a:r>
          </a:p>
        </p:txBody>
      </p:sp>
      <p:sp>
        <p:nvSpPr>
          <p:cNvPr id="13" name="Rektangel: rundade hörn 12">
            <a:extLst>
              <a:ext uri="{FF2B5EF4-FFF2-40B4-BE49-F238E27FC236}">
                <a16:creationId xmlns:a16="http://schemas.microsoft.com/office/drawing/2014/main" id="{D9078CF9-4798-4DF9-98D2-B0D8368AF8FA}"/>
              </a:ext>
            </a:extLst>
          </p:cNvPr>
          <p:cNvSpPr/>
          <p:nvPr/>
        </p:nvSpPr>
        <p:spPr>
          <a:xfrm>
            <a:off x="6167307" y="2729767"/>
            <a:ext cx="3188212" cy="979979"/>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4" name="Rektangel: rundade hörn 13">
            <a:extLst>
              <a:ext uri="{FF2B5EF4-FFF2-40B4-BE49-F238E27FC236}">
                <a16:creationId xmlns:a16="http://schemas.microsoft.com/office/drawing/2014/main" id="{D1B134F1-2D90-4015-B3C8-A09A2D0999A0}"/>
              </a:ext>
            </a:extLst>
          </p:cNvPr>
          <p:cNvSpPr/>
          <p:nvPr/>
        </p:nvSpPr>
        <p:spPr>
          <a:xfrm>
            <a:off x="251668" y="2274576"/>
            <a:ext cx="2739181" cy="4184947"/>
          </a:xfrm>
          <a:prstGeom prst="round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7" name="textruta 16">
            <a:extLst>
              <a:ext uri="{FF2B5EF4-FFF2-40B4-BE49-F238E27FC236}">
                <a16:creationId xmlns:a16="http://schemas.microsoft.com/office/drawing/2014/main" id="{9617CABA-4CE0-499E-B42E-AF41EC69E3B5}"/>
              </a:ext>
            </a:extLst>
          </p:cNvPr>
          <p:cNvSpPr txBox="1"/>
          <p:nvPr/>
        </p:nvSpPr>
        <p:spPr>
          <a:xfrm>
            <a:off x="395512" y="2499799"/>
            <a:ext cx="2510879" cy="3877985"/>
          </a:xfrm>
          <a:prstGeom prst="rect">
            <a:avLst/>
          </a:prstGeom>
          <a:noFill/>
          <a:ln w="19050">
            <a:noFill/>
          </a:ln>
        </p:spPr>
        <p:txBody>
          <a:bodyPr wrap="square" lIns="0" tIns="0" rIns="0" bIns="0" rtlCol="0">
            <a:spAutoFit/>
          </a:bodyPr>
          <a:lstStyle/>
          <a:p>
            <a:pPr algn="l"/>
            <a:r>
              <a:rPr lang="sv-SE" sz="1400" b="1" dirty="0"/>
              <a:t>Bakgrund</a:t>
            </a:r>
          </a:p>
          <a:p>
            <a:pPr algn="l"/>
            <a:r>
              <a:rPr lang="sv-SE" sz="1400" dirty="0"/>
              <a:t>Studentmedverkan i förbättringsarbeten är i samverkan via avtal mellan </a:t>
            </a:r>
            <a:r>
              <a:rPr lang="sv-SE" sz="1400" dirty="0" err="1"/>
              <a:t>LiU</a:t>
            </a:r>
            <a:r>
              <a:rPr lang="sv-SE" sz="1400" dirty="0"/>
              <a:t> och RÖ. </a:t>
            </a:r>
          </a:p>
          <a:p>
            <a:pPr algn="l"/>
            <a:r>
              <a:rPr lang="sv-SE" sz="1400" dirty="0"/>
              <a:t>Syftet är bland annat att öka kunskaper hos både studenter och medarbetare inom området förbättringskunskap och interprofessionalitet.</a:t>
            </a:r>
          </a:p>
          <a:p>
            <a:pPr algn="l"/>
            <a:endParaRPr lang="sv-SE" sz="1400" dirty="0"/>
          </a:p>
          <a:p>
            <a:pPr algn="l"/>
            <a:r>
              <a:rPr lang="sv-SE" sz="1400" dirty="0"/>
              <a:t>Momentet med förbättringsarbeten i verksamheter som studenterna på </a:t>
            </a:r>
            <a:r>
              <a:rPr lang="sv-SE" sz="1400" i="1" dirty="0"/>
              <a:t>riktigt</a:t>
            </a:r>
            <a:r>
              <a:rPr lang="sv-SE" sz="1400" dirty="0"/>
              <a:t> får arbeta med är etablerat sedan 2010 och genomförs varje termin.</a:t>
            </a:r>
          </a:p>
          <a:p>
            <a:pPr algn="l"/>
            <a:endParaRPr lang="sv-SE" sz="1400" dirty="0"/>
          </a:p>
        </p:txBody>
      </p:sp>
      <p:pic>
        <p:nvPicPr>
          <p:cNvPr id="20" name="Bildobjekt 19">
            <a:extLst>
              <a:ext uri="{FF2B5EF4-FFF2-40B4-BE49-F238E27FC236}">
                <a16:creationId xmlns:a16="http://schemas.microsoft.com/office/drawing/2014/main" id="{1CF7B9D1-5D27-4A5E-BE83-19EA2E3CEFEB}"/>
              </a:ext>
            </a:extLst>
          </p:cNvPr>
          <p:cNvPicPr>
            <a:picLocks noChangeAspect="1"/>
          </p:cNvPicPr>
          <p:nvPr/>
        </p:nvPicPr>
        <p:blipFill>
          <a:blip r:embed="rId4"/>
          <a:stretch>
            <a:fillRect/>
          </a:stretch>
        </p:blipFill>
        <p:spPr>
          <a:xfrm>
            <a:off x="3381384" y="3863167"/>
            <a:ext cx="4314816" cy="2623723"/>
          </a:xfrm>
          <a:prstGeom prst="rect">
            <a:avLst/>
          </a:prstGeom>
        </p:spPr>
      </p:pic>
      <p:sp>
        <p:nvSpPr>
          <p:cNvPr id="21" name="textruta 20">
            <a:extLst>
              <a:ext uri="{FF2B5EF4-FFF2-40B4-BE49-F238E27FC236}">
                <a16:creationId xmlns:a16="http://schemas.microsoft.com/office/drawing/2014/main" id="{31ECB078-54DC-4670-9215-08ECA005EB74}"/>
              </a:ext>
            </a:extLst>
          </p:cNvPr>
          <p:cNvSpPr txBox="1"/>
          <p:nvPr/>
        </p:nvSpPr>
        <p:spPr>
          <a:xfrm>
            <a:off x="8136154" y="4246183"/>
            <a:ext cx="3079155" cy="1723549"/>
          </a:xfrm>
          <a:prstGeom prst="rect">
            <a:avLst/>
          </a:prstGeom>
          <a:noFill/>
          <a:ln w="19050">
            <a:noFill/>
          </a:ln>
        </p:spPr>
        <p:txBody>
          <a:bodyPr wrap="square" lIns="0" tIns="0" rIns="0" bIns="0" rtlCol="0">
            <a:spAutoFit/>
          </a:bodyPr>
          <a:lstStyle/>
          <a:p>
            <a:pPr algn="l"/>
            <a:r>
              <a:rPr lang="sv-SE" sz="1400" b="1" dirty="0"/>
              <a:t>Resultat</a:t>
            </a:r>
            <a:r>
              <a:rPr lang="sv-SE" sz="1400" dirty="0"/>
              <a:t>:</a:t>
            </a:r>
          </a:p>
          <a:p>
            <a:r>
              <a:rPr lang="sv-SE" sz="1400" dirty="0"/>
              <a:t>Informationsmaterial om strukturen och roller är under framtagning och kommuniceras i rätt tid.</a:t>
            </a:r>
          </a:p>
          <a:p>
            <a:r>
              <a:rPr lang="sv-SE" sz="1400" dirty="0"/>
              <a:t>Fortsatt arbete med att utbilda i förbättringskunskap på verksamhetsnivå för att säkra fortsatt internt förbättringsarbeten.</a:t>
            </a:r>
          </a:p>
        </p:txBody>
      </p:sp>
      <p:sp>
        <p:nvSpPr>
          <p:cNvPr id="22" name="Rektangel: rundade hörn 21">
            <a:extLst>
              <a:ext uri="{FF2B5EF4-FFF2-40B4-BE49-F238E27FC236}">
                <a16:creationId xmlns:a16="http://schemas.microsoft.com/office/drawing/2014/main" id="{39F5628A-438A-4F10-A7ED-C133BFA12F3C}"/>
              </a:ext>
            </a:extLst>
          </p:cNvPr>
          <p:cNvSpPr/>
          <p:nvPr/>
        </p:nvSpPr>
        <p:spPr>
          <a:xfrm>
            <a:off x="8027097" y="4127831"/>
            <a:ext cx="3188212" cy="2030878"/>
          </a:xfrm>
          <a:prstGeom prst="round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15" name="textruta 14">
            <a:extLst>
              <a:ext uri="{FF2B5EF4-FFF2-40B4-BE49-F238E27FC236}">
                <a16:creationId xmlns:a16="http://schemas.microsoft.com/office/drawing/2014/main" id="{976D839D-F330-4274-BD35-54960743B9A7}"/>
              </a:ext>
            </a:extLst>
          </p:cNvPr>
          <p:cNvSpPr txBox="1"/>
          <p:nvPr/>
        </p:nvSpPr>
        <p:spPr>
          <a:xfrm>
            <a:off x="6929306" y="6640311"/>
            <a:ext cx="3961430" cy="184666"/>
          </a:xfrm>
          <a:prstGeom prst="rect">
            <a:avLst/>
          </a:prstGeom>
          <a:noFill/>
        </p:spPr>
        <p:txBody>
          <a:bodyPr wrap="square" lIns="0" tIns="0" rIns="0" bIns="0" rtlCol="0">
            <a:spAutoFit/>
          </a:bodyPr>
          <a:lstStyle/>
          <a:p>
            <a:pPr algn="l"/>
            <a:r>
              <a:rPr lang="sv-SE" sz="1200" i="1" dirty="0"/>
              <a:t>Sammanställning från </a:t>
            </a:r>
            <a:r>
              <a:rPr lang="sv-SE" sz="1200" i="1" dirty="0" err="1"/>
              <a:t>webropolundersökning</a:t>
            </a:r>
            <a:r>
              <a:rPr lang="sv-SE" sz="1200" i="1" dirty="0"/>
              <a:t>.</a:t>
            </a:r>
          </a:p>
        </p:txBody>
      </p:sp>
    </p:spTree>
    <p:extLst>
      <p:ext uri="{BB962C8B-B14F-4D97-AF65-F5344CB8AC3E}">
        <p14:creationId xmlns:p14="http://schemas.microsoft.com/office/powerpoint/2010/main" val="316609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Team, Kollegor, Mänskliga, Grupp, Samarbete, Företag">
            <a:extLst>
              <a:ext uri="{FF2B5EF4-FFF2-40B4-BE49-F238E27FC236}">
                <a16:creationId xmlns:a16="http://schemas.microsoft.com/office/drawing/2014/main" id="{72A933A0-B729-4B65-AF59-B4FE53BE7076}"/>
              </a:ext>
            </a:extLst>
          </p:cNvPr>
          <p:cNvPicPr/>
          <p:nvPr/>
        </p:nvPicPr>
        <p:blipFill rotWithShape="1">
          <a:blip r:embed="rId3">
            <a:extLst>
              <a:ext uri="{28A0092B-C50C-407E-A947-70E740481C1C}">
                <a14:useLocalDpi xmlns:a14="http://schemas.microsoft.com/office/drawing/2010/main" val="0"/>
              </a:ext>
            </a:extLst>
          </a:blip>
          <a:srcRect t="24324"/>
          <a:stretch/>
        </p:blipFill>
        <p:spPr bwMode="auto">
          <a:xfrm>
            <a:off x="9631704" y="150089"/>
            <a:ext cx="2332573" cy="1963937"/>
          </a:xfrm>
          <a:prstGeom prst="rect">
            <a:avLst/>
          </a:prstGeom>
          <a:noFill/>
          <a:ln>
            <a:noFill/>
          </a:ln>
          <a:extLst>
            <a:ext uri="{53640926-AAD7-44D8-BBD7-CCE9431645EC}">
              <a14:shadowObscured xmlns:a14="http://schemas.microsoft.com/office/drawing/2010/main"/>
            </a:ext>
          </a:extLst>
        </p:spPr>
      </p:pic>
      <p:sp>
        <p:nvSpPr>
          <p:cNvPr id="2" name="Platshållare för innehåll 1"/>
          <p:cNvSpPr>
            <a:spLocks noGrp="1"/>
          </p:cNvSpPr>
          <p:nvPr>
            <p:ph idx="1"/>
          </p:nvPr>
        </p:nvSpPr>
        <p:spPr>
          <a:xfrm>
            <a:off x="706781" y="1499917"/>
            <a:ext cx="8924924" cy="4092839"/>
          </a:xfrm>
        </p:spPr>
        <p:txBody>
          <a:bodyPr>
            <a:normAutofit/>
          </a:bodyPr>
          <a:lstStyle/>
          <a:p>
            <a:r>
              <a:rPr lang="sv-SE" sz="1700" dirty="0">
                <a:latin typeface="+mn-lt"/>
                <a:cs typeface="+mn-cs"/>
              </a:rPr>
              <a:t>Studentmedverkan i förbättringsarbete (IPL FBK) är ett samarbete mellan RÖ och Medicinska fakulteten vid Linköpings universitet, då interprofessionella studentgrupper deltar i vårdverksamhetens förbättringsarbete med inriktning mot patient. Har genomförts sedan 2010.</a:t>
            </a:r>
          </a:p>
          <a:p>
            <a:endParaRPr lang="sv-SE" sz="1700" dirty="0">
              <a:latin typeface="+mn-lt"/>
              <a:cs typeface="+mn-cs"/>
            </a:endParaRPr>
          </a:p>
          <a:p>
            <a:r>
              <a:rPr lang="sv-SE" sz="1700" dirty="0">
                <a:latin typeface="+mn-lt"/>
                <a:cs typeface="+mn-cs"/>
              </a:rPr>
              <a:t>Nyttan med momentet är </a:t>
            </a:r>
          </a:p>
          <a:p>
            <a:pPr lvl="1"/>
            <a:r>
              <a:rPr lang="sv-SE" sz="1700" dirty="0">
                <a:latin typeface="+mn-lt"/>
                <a:cs typeface="+mn-cs"/>
              </a:rPr>
              <a:t>att tillsammans utveckla den gemensamma kunskapen om förbättringsarbete inom RÖ och Medicinska fakulteten</a:t>
            </a:r>
          </a:p>
          <a:p>
            <a:pPr lvl="1"/>
            <a:r>
              <a:rPr lang="sv-SE" sz="1700" dirty="0">
                <a:latin typeface="+mn-lt"/>
                <a:cs typeface="+mn-cs"/>
              </a:rPr>
              <a:t>att genom studenternas medverkan inspireras till verksamhetens egna förbättringsarbeten</a:t>
            </a:r>
          </a:p>
          <a:p>
            <a:pPr lvl="1"/>
            <a:r>
              <a:rPr lang="sv-SE" sz="1700" dirty="0">
                <a:latin typeface="+mn-lt"/>
                <a:cs typeface="+mn-cs"/>
              </a:rPr>
              <a:t>att främja kompetensförsörjning och utvecklingskraft inom regionen genom framtida medarbetares kompetens inom förbättringskunskap</a:t>
            </a:r>
          </a:p>
          <a:p>
            <a:endParaRPr lang="sv-SE" sz="1700" dirty="0">
              <a:latin typeface="+mn-lt"/>
              <a:cs typeface="+mn-cs"/>
            </a:endParaRPr>
          </a:p>
          <a:p>
            <a:endParaRPr lang="sv-SE" dirty="0"/>
          </a:p>
          <a:p>
            <a:pPr marL="90488" indent="0">
              <a:buNone/>
            </a:pPr>
            <a:endParaRPr lang="sv-SE" dirty="0"/>
          </a:p>
        </p:txBody>
      </p:sp>
      <p:sp>
        <p:nvSpPr>
          <p:cNvPr id="3" name="Rubrik 2"/>
          <p:cNvSpPr>
            <a:spLocks noGrp="1"/>
          </p:cNvSpPr>
          <p:nvPr>
            <p:ph type="title"/>
          </p:nvPr>
        </p:nvSpPr>
        <p:spPr>
          <a:xfrm>
            <a:off x="891339" y="333915"/>
            <a:ext cx="9465560" cy="1265447"/>
          </a:xfrm>
        </p:spPr>
        <p:txBody>
          <a:bodyPr/>
          <a:lstStyle/>
          <a:p>
            <a:r>
              <a:rPr lang="sv-SE" sz="2800" dirty="0"/>
              <a:t>Varför - Syftet med uppdraget</a:t>
            </a:r>
            <a:br>
              <a:rPr lang="sv-SE" dirty="0"/>
            </a:br>
            <a:endParaRPr lang="sv-SE" dirty="0"/>
          </a:p>
        </p:txBody>
      </p:sp>
      <p:pic>
        <p:nvPicPr>
          <p:cNvPr id="4" name="Picture 8" descr="http://www.liu.se/grafiskprofil/Tryck/logotyper/Bilder/Logotyper/Hu/JPG/1.27193/hu_liggande_eng_sv.jpg">
            <a:extLst>
              <a:ext uri="{FF2B5EF4-FFF2-40B4-BE49-F238E27FC236}">
                <a16:creationId xmlns:a16="http://schemas.microsoft.com/office/drawing/2014/main" id="{17AA3C12-59EA-4595-A014-A88317D85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6" y="6061075"/>
            <a:ext cx="2143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3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C3758F65-8DAE-433A-807F-C42DA54828A9}"/>
              </a:ext>
            </a:extLst>
          </p:cNvPr>
          <p:cNvSpPr/>
          <p:nvPr/>
        </p:nvSpPr>
        <p:spPr>
          <a:xfrm>
            <a:off x="2316404" y="4664246"/>
            <a:ext cx="5621769" cy="1995491"/>
          </a:xfrm>
          <a:prstGeom prst="round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
        <p:nvSpPr>
          <p:cNvPr id="3" name="Rubrik 2"/>
          <p:cNvSpPr>
            <a:spLocks noGrp="1"/>
          </p:cNvSpPr>
          <p:nvPr>
            <p:ph type="title"/>
          </p:nvPr>
        </p:nvSpPr>
        <p:spPr>
          <a:xfrm>
            <a:off x="414347" y="54147"/>
            <a:ext cx="9465560" cy="1265447"/>
          </a:xfrm>
        </p:spPr>
        <p:txBody>
          <a:bodyPr/>
          <a:lstStyle/>
          <a:p>
            <a:r>
              <a:rPr lang="sv-SE" sz="2800" dirty="0"/>
              <a:t>Roller och samverkan IPL FBK</a:t>
            </a:r>
          </a:p>
        </p:txBody>
      </p:sp>
      <p:graphicFrame>
        <p:nvGraphicFramePr>
          <p:cNvPr id="5" name="Diagram 4"/>
          <p:cNvGraphicFramePr/>
          <p:nvPr>
            <p:extLst>
              <p:ext uri="{D42A27DB-BD31-4B8C-83A1-F6EECF244321}">
                <p14:modId xmlns:p14="http://schemas.microsoft.com/office/powerpoint/2010/main" val="1875557063"/>
              </p:ext>
            </p:extLst>
          </p:nvPr>
        </p:nvGraphicFramePr>
        <p:xfrm>
          <a:off x="2336660" y="2742862"/>
          <a:ext cx="5364762" cy="366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ktangel med rundade hörn 1"/>
          <p:cNvSpPr/>
          <p:nvPr/>
        </p:nvSpPr>
        <p:spPr>
          <a:xfrm>
            <a:off x="7323051" y="2734472"/>
            <a:ext cx="1860331" cy="85133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textruta 6"/>
          <p:cNvSpPr txBox="1"/>
          <p:nvPr/>
        </p:nvSpPr>
        <p:spPr>
          <a:xfrm>
            <a:off x="7282001" y="2818361"/>
            <a:ext cx="1894668" cy="646331"/>
          </a:xfrm>
          <a:prstGeom prst="rect">
            <a:avLst/>
          </a:prstGeom>
          <a:noFill/>
        </p:spPr>
        <p:txBody>
          <a:bodyPr wrap="square" rtlCol="0">
            <a:spAutoFit/>
          </a:bodyPr>
          <a:lstStyle/>
          <a:p>
            <a:pPr algn="ctr"/>
            <a:r>
              <a:rPr lang="sv-SE" dirty="0">
                <a:solidFill>
                  <a:prstClr val="white"/>
                </a:solidFill>
                <a:latin typeface="Roboto"/>
              </a:rPr>
              <a:t>Samordning </a:t>
            </a:r>
            <a:r>
              <a:rPr lang="sv-SE" dirty="0" err="1">
                <a:solidFill>
                  <a:prstClr val="white"/>
                </a:solidFill>
                <a:latin typeface="Roboto"/>
              </a:rPr>
              <a:t>MedFak</a:t>
            </a:r>
            <a:endParaRPr lang="sv-SE" dirty="0">
              <a:solidFill>
                <a:prstClr val="white"/>
              </a:solidFill>
              <a:latin typeface="Roboto"/>
            </a:endParaRPr>
          </a:p>
        </p:txBody>
      </p:sp>
      <p:sp>
        <p:nvSpPr>
          <p:cNvPr id="10" name="Vänster-höger-pil 9"/>
          <p:cNvSpPr/>
          <p:nvPr/>
        </p:nvSpPr>
        <p:spPr>
          <a:xfrm>
            <a:off x="6046042" y="2979346"/>
            <a:ext cx="1198179" cy="315311"/>
          </a:xfrm>
          <a:prstGeom prst="leftRightArrow">
            <a:avLst/>
          </a:prstGeom>
          <a:solidFill>
            <a:srgbClr val="00478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nvGrpSpPr>
          <p:cNvPr id="9" name="Grupp 8"/>
          <p:cNvGrpSpPr/>
          <p:nvPr/>
        </p:nvGrpSpPr>
        <p:grpSpPr>
          <a:xfrm>
            <a:off x="8131007" y="4089171"/>
            <a:ext cx="1896527" cy="948263"/>
            <a:chOff x="3300040" y="2713334"/>
            <a:chExt cx="1896527" cy="948263"/>
          </a:xfrm>
        </p:grpSpPr>
        <p:sp>
          <p:nvSpPr>
            <p:cNvPr id="12" name="Rektangel med rundade hörn 11"/>
            <p:cNvSpPr/>
            <p:nvPr/>
          </p:nvSpPr>
          <p:spPr>
            <a:xfrm>
              <a:off x="3300040" y="2713334"/>
              <a:ext cx="1896527" cy="94826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3" name="textruta 12"/>
            <p:cNvSpPr txBox="1"/>
            <p:nvPr/>
          </p:nvSpPr>
          <p:spPr>
            <a:xfrm>
              <a:off x="3327814" y="2741108"/>
              <a:ext cx="1840979" cy="892715"/>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sv-SE" dirty="0"/>
                <a:t>Basgrupps-handledare</a:t>
              </a:r>
            </a:p>
          </p:txBody>
        </p:sp>
      </p:grpSp>
      <p:grpSp>
        <p:nvGrpSpPr>
          <p:cNvPr id="14" name="Grupp 13"/>
          <p:cNvGrpSpPr/>
          <p:nvPr/>
        </p:nvGrpSpPr>
        <p:grpSpPr>
          <a:xfrm rot="17237616">
            <a:off x="8910831" y="3623827"/>
            <a:ext cx="187499" cy="471749"/>
            <a:chOff x="5149264" y="1235961"/>
            <a:chExt cx="195647" cy="988255"/>
          </a:xfrm>
        </p:grpSpPr>
        <p:sp>
          <p:nvSpPr>
            <p:cNvPr id="15" name="Vänster-höger-pil 14"/>
            <p:cNvSpPr/>
            <p:nvPr/>
          </p:nvSpPr>
          <p:spPr>
            <a:xfrm rot="7487877" flipV="1">
              <a:off x="4752960" y="1632265"/>
              <a:ext cx="988255" cy="195647"/>
            </a:xfrm>
            <a:prstGeom prst="lef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sv-SE"/>
            </a:p>
          </p:txBody>
        </p:sp>
        <p:sp>
          <p:nvSpPr>
            <p:cNvPr id="16" name="Vänster-höger-pil 4"/>
            <p:cNvSpPr txBox="1"/>
            <p:nvPr/>
          </p:nvSpPr>
          <p:spPr>
            <a:xfrm rot="18287877">
              <a:off x="4811654" y="1671394"/>
              <a:ext cx="870867" cy="117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sv-SE" sz="800"/>
            </a:p>
          </p:txBody>
        </p:sp>
      </p:grpSp>
      <p:grpSp>
        <p:nvGrpSpPr>
          <p:cNvPr id="17" name="Grupp 16"/>
          <p:cNvGrpSpPr/>
          <p:nvPr/>
        </p:nvGrpSpPr>
        <p:grpSpPr>
          <a:xfrm>
            <a:off x="7921255" y="5009660"/>
            <a:ext cx="181978" cy="988255"/>
            <a:chOff x="5149264" y="1235961"/>
            <a:chExt cx="195647" cy="988255"/>
          </a:xfrm>
        </p:grpSpPr>
        <p:sp>
          <p:nvSpPr>
            <p:cNvPr id="18" name="Vänster-höger-pil 17"/>
            <p:cNvSpPr/>
            <p:nvPr/>
          </p:nvSpPr>
          <p:spPr>
            <a:xfrm rot="7487877" flipV="1">
              <a:off x="4752960" y="1632265"/>
              <a:ext cx="988255" cy="195647"/>
            </a:xfrm>
            <a:prstGeom prst="leftRigh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sv-SE"/>
            </a:p>
          </p:txBody>
        </p:sp>
        <p:sp>
          <p:nvSpPr>
            <p:cNvPr id="19" name="Vänster-höger-pil 4"/>
            <p:cNvSpPr txBox="1"/>
            <p:nvPr/>
          </p:nvSpPr>
          <p:spPr>
            <a:xfrm rot="18287877">
              <a:off x="4811654" y="1671394"/>
              <a:ext cx="870867" cy="117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355600">
                <a:lnSpc>
                  <a:spcPct val="90000"/>
                </a:lnSpc>
                <a:spcBef>
                  <a:spcPct val="0"/>
                </a:spcBef>
                <a:spcAft>
                  <a:spcPct val="35000"/>
                </a:spcAft>
              </a:pPr>
              <a:endParaRPr lang="sv-SE" sz="800"/>
            </a:p>
          </p:txBody>
        </p:sp>
      </p:grpSp>
      <p:sp>
        <p:nvSpPr>
          <p:cNvPr id="8" name="Vänster-höger-pil 7"/>
          <p:cNvSpPr/>
          <p:nvPr/>
        </p:nvSpPr>
        <p:spPr>
          <a:xfrm rot="3126297">
            <a:off x="5070487" y="4541505"/>
            <a:ext cx="1811964" cy="166291"/>
          </a:xfrm>
          <a:prstGeom prst="leftRightArrow">
            <a:avLst/>
          </a:prstGeom>
          <a:solidFill>
            <a:srgbClr val="004F8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66B3"/>
              </a:solidFill>
            </a:endParaRPr>
          </a:p>
        </p:txBody>
      </p:sp>
      <p:grpSp>
        <p:nvGrpSpPr>
          <p:cNvPr id="20" name="Grupp 19">
            <a:extLst>
              <a:ext uri="{FF2B5EF4-FFF2-40B4-BE49-F238E27FC236}">
                <a16:creationId xmlns:a16="http://schemas.microsoft.com/office/drawing/2014/main" id="{3FD77BFC-243F-4941-A0B7-2E968BD0BD05}"/>
              </a:ext>
            </a:extLst>
          </p:cNvPr>
          <p:cNvGrpSpPr/>
          <p:nvPr/>
        </p:nvGrpSpPr>
        <p:grpSpPr>
          <a:xfrm rot="19806048">
            <a:off x="4976423" y="1851721"/>
            <a:ext cx="187743" cy="855908"/>
            <a:chOff x="1696536" y="1053002"/>
            <a:chExt cx="312396" cy="1722519"/>
          </a:xfrm>
        </p:grpSpPr>
        <p:sp>
          <p:nvSpPr>
            <p:cNvPr id="21" name="Pil: vänster-höger 20">
              <a:extLst>
                <a:ext uri="{FF2B5EF4-FFF2-40B4-BE49-F238E27FC236}">
                  <a16:creationId xmlns:a16="http://schemas.microsoft.com/office/drawing/2014/main" id="{5810E21A-20EF-4AF5-904A-22729A19D0E3}"/>
                </a:ext>
              </a:extLst>
            </p:cNvPr>
            <p:cNvSpPr/>
            <p:nvPr/>
          </p:nvSpPr>
          <p:spPr>
            <a:xfrm rot="18000000">
              <a:off x="991474" y="1758064"/>
              <a:ext cx="1722519" cy="312396"/>
            </a:xfrm>
            <a:prstGeom prst="leftRightArrow">
              <a:avLst>
                <a:gd name="adj1" fmla="val 60000"/>
                <a:gd name="adj2" fmla="val 50000"/>
              </a:avLst>
            </a:prstGeom>
            <a:solidFill>
              <a:schemeClr val="accent1">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sv-SE"/>
            </a:p>
          </p:txBody>
        </p:sp>
        <p:sp>
          <p:nvSpPr>
            <p:cNvPr id="22" name="Pil: vänster-höger 4">
              <a:extLst>
                <a:ext uri="{FF2B5EF4-FFF2-40B4-BE49-F238E27FC236}">
                  <a16:creationId xmlns:a16="http://schemas.microsoft.com/office/drawing/2014/main" id="{A819A9F7-D12C-4875-87BE-8BF4ED6CD23F}"/>
                </a:ext>
              </a:extLst>
            </p:cNvPr>
            <p:cNvSpPr txBox="1"/>
            <p:nvPr/>
          </p:nvSpPr>
          <p:spPr>
            <a:xfrm rot="18000000">
              <a:off x="1085193" y="1820543"/>
              <a:ext cx="1535081" cy="1874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p:txBody>
        </p:sp>
      </p:grpSp>
      <p:sp>
        <p:nvSpPr>
          <p:cNvPr id="24" name="Rektangel med rundade hörn 1">
            <a:extLst>
              <a:ext uri="{FF2B5EF4-FFF2-40B4-BE49-F238E27FC236}">
                <a16:creationId xmlns:a16="http://schemas.microsoft.com/office/drawing/2014/main" id="{70EB78A5-6F1E-4955-A4C0-05B382B8FAF2}"/>
              </a:ext>
            </a:extLst>
          </p:cNvPr>
          <p:cNvSpPr/>
          <p:nvPr/>
        </p:nvSpPr>
        <p:spPr>
          <a:xfrm>
            <a:off x="4415573" y="1250042"/>
            <a:ext cx="1256228" cy="51518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textruta 24">
            <a:extLst>
              <a:ext uri="{FF2B5EF4-FFF2-40B4-BE49-F238E27FC236}">
                <a16:creationId xmlns:a16="http://schemas.microsoft.com/office/drawing/2014/main" id="{BF27FBC7-CDA1-4B19-96D4-B8942A739ABE}"/>
              </a:ext>
            </a:extLst>
          </p:cNvPr>
          <p:cNvSpPr txBox="1"/>
          <p:nvPr/>
        </p:nvSpPr>
        <p:spPr>
          <a:xfrm>
            <a:off x="4436889" y="1298225"/>
            <a:ext cx="1203012" cy="461665"/>
          </a:xfrm>
          <a:prstGeom prst="rect">
            <a:avLst/>
          </a:prstGeom>
          <a:noFill/>
        </p:spPr>
        <p:txBody>
          <a:bodyPr wrap="square" rtlCol="0">
            <a:spAutoFit/>
          </a:bodyPr>
          <a:lstStyle/>
          <a:p>
            <a:pPr algn="ctr"/>
            <a:r>
              <a:rPr lang="sv-SE" sz="2400" dirty="0">
                <a:solidFill>
                  <a:schemeClr val="bg1"/>
                </a:solidFill>
              </a:rPr>
              <a:t>SÖSR</a:t>
            </a:r>
          </a:p>
        </p:txBody>
      </p:sp>
    </p:spTree>
    <p:extLst>
      <p:ext uri="{BB962C8B-B14F-4D97-AF65-F5344CB8AC3E}">
        <p14:creationId xmlns:p14="http://schemas.microsoft.com/office/powerpoint/2010/main" val="258686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3FF277-9982-471B-9CF8-D80AB82A6D27}"/>
              </a:ext>
            </a:extLst>
          </p:cNvPr>
          <p:cNvSpPr>
            <a:spLocks noGrp="1"/>
          </p:cNvSpPr>
          <p:nvPr>
            <p:ph type="title"/>
          </p:nvPr>
        </p:nvSpPr>
        <p:spPr/>
        <p:txBody>
          <a:bodyPr/>
          <a:lstStyle/>
          <a:p>
            <a:r>
              <a:rPr lang="sv-SE" dirty="0"/>
              <a:t>Tidsplan för genomförande, höst- och vårtermin</a:t>
            </a:r>
            <a:br>
              <a:rPr lang="sv-SE" dirty="0"/>
            </a:br>
            <a:endParaRPr lang="sv-SE" dirty="0"/>
          </a:p>
        </p:txBody>
      </p:sp>
      <p:sp>
        <p:nvSpPr>
          <p:cNvPr id="3" name="Platshållare för innehåll 2">
            <a:extLst>
              <a:ext uri="{FF2B5EF4-FFF2-40B4-BE49-F238E27FC236}">
                <a16:creationId xmlns:a16="http://schemas.microsoft.com/office/drawing/2014/main" id="{03A214B2-3F2B-4C12-9EBB-90EE33A24BBF}"/>
              </a:ext>
            </a:extLst>
          </p:cNvPr>
          <p:cNvSpPr>
            <a:spLocks noGrp="1"/>
          </p:cNvSpPr>
          <p:nvPr>
            <p:ph sz="quarter" idx="13"/>
          </p:nvPr>
        </p:nvSpPr>
        <p:spPr>
          <a:xfrm>
            <a:off x="412410" y="1554893"/>
            <a:ext cx="8104270" cy="4067175"/>
          </a:xfrm>
        </p:spPr>
        <p:txBody>
          <a:bodyPr/>
          <a:lstStyle/>
          <a:p>
            <a:r>
              <a:rPr lang="sv-SE" dirty="0"/>
              <a:t>IPL FBK genomförs två gånger per år. Vanligtvis under v.9-10 samt v.40-41</a:t>
            </a:r>
            <a:br>
              <a:rPr lang="sv-SE" dirty="0"/>
            </a:br>
            <a:endParaRPr lang="sv-SE" dirty="0"/>
          </a:p>
          <a:p>
            <a:r>
              <a:rPr lang="sv-SE" dirty="0"/>
              <a:t>Ungefär totalt 25 förbättringsarbeten per termin efterlyses och antalen fördelas enlig central rutin per centrum. </a:t>
            </a:r>
          </a:p>
          <a:p>
            <a:endParaRPr lang="sv-SE" dirty="0"/>
          </a:p>
          <a:p>
            <a:r>
              <a:rPr lang="sv-SE" dirty="0"/>
              <a:t>Varje centrum äger sin egna rutin till inventering av förbättringsarbeten till studentgrupperna.</a:t>
            </a:r>
            <a:br>
              <a:rPr lang="sv-SE" dirty="0"/>
            </a:br>
            <a:endParaRPr lang="sv-SE" dirty="0"/>
          </a:p>
          <a:p>
            <a:r>
              <a:rPr lang="sv-SE" dirty="0"/>
              <a:t>Insamling av förbättringsarbeten samt kvalitetsgranskning av inkomna underlag sker enligt central rutin som beslutats partsgemensamt med </a:t>
            </a:r>
            <a:r>
              <a:rPr lang="sv-SE" dirty="0" err="1"/>
              <a:t>LiU</a:t>
            </a:r>
            <a:r>
              <a:rPr lang="sv-SE" dirty="0"/>
              <a:t>.</a:t>
            </a:r>
          </a:p>
        </p:txBody>
      </p:sp>
      <p:graphicFrame>
        <p:nvGraphicFramePr>
          <p:cNvPr id="4" name="Diagram 3">
            <a:extLst>
              <a:ext uri="{FF2B5EF4-FFF2-40B4-BE49-F238E27FC236}">
                <a16:creationId xmlns:a16="http://schemas.microsoft.com/office/drawing/2014/main" id="{C79D7AA1-8679-43E4-A7D7-847683BC0D1F}"/>
              </a:ext>
            </a:extLst>
          </p:cNvPr>
          <p:cNvGraphicFramePr/>
          <p:nvPr>
            <p:extLst>
              <p:ext uri="{D42A27DB-BD31-4B8C-83A1-F6EECF244321}">
                <p14:modId xmlns:p14="http://schemas.microsoft.com/office/powerpoint/2010/main" val="387098226"/>
              </p:ext>
            </p:extLst>
          </p:nvPr>
        </p:nvGraphicFramePr>
        <p:xfrm>
          <a:off x="8601740" y="2017630"/>
          <a:ext cx="3435288" cy="2979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06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1">
            <a:extLst>
              <a:ext uri="{FF2B5EF4-FFF2-40B4-BE49-F238E27FC236}">
                <a16:creationId xmlns:a16="http://schemas.microsoft.com/office/drawing/2014/main" id="{1A71A6D5-DA65-4625-9EFA-64CEF093AA8C}"/>
              </a:ext>
            </a:extLst>
          </p:cNvPr>
          <p:cNvSpPr txBox="1">
            <a:spLocks noGrp="1"/>
          </p:cNvSpPr>
          <p:nvPr>
            <p:ph sz="quarter" idx="13"/>
          </p:nvPr>
        </p:nvSpPr>
        <p:spPr>
          <a:xfrm>
            <a:off x="7782592" y="643268"/>
            <a:ext cx="4260552" cy="5571464"/>
          </a:xfrm>
          <a:prstGeom prst="rect">
            <a:avLst/>
          </a:prstGeom>
        </p:spPr>
        <p:txBody>
          <a:bodyPr>
            <a:normAutofit fontScale="77500" lnSpcReduction="20000"/>
          </a:bodyPr>
          <a:lstStyle>
            <a:lvl1pPr marL="442913" indent="-352425" algn="l" defTabSz="457200" rtl="0" eaLnBrk="1" latinLnBrk="0" hangingPunct="1">
              <a:spcBef>
                <a:spcPct val="20000"/>
              </a:spcBef>
              <a:buFont typeface="Arial"/>
              <a:buChar char="•"/>
              <a:defRPr sz="2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2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2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2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2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0488" indent="0">
              <a:buNone/>
            </a:pPr>
            <a:r>
              <a:rPr lang="sv-SE" sz="1800" b="1" dirty="0"/>
              <a:t>Praktiska moment som KP ska delta vid:</a:t>
            </a:r>
            <a:br>
              <a:rPr lang="sv-SE" sz="1400" b="1" dirty="0"/>
            </a:br>
            <a:endParaRPr lang="sv-SE" sz="1400" b="1" dirty="0"/>
          </a:p>
          <a:p>
            <a:pPr marL="433388" indent="-342900">
              <a:buFont typeface="+mj-lt"/>
              <a:buAutoNum type="arabicPeriod"/>
            </a:pPr>
            <a:r>
              <a:rPr lang="sv-SE" sz="1400" i="1" dirty="0"/>
              <a:t>Informationsträff</a:t>
            </a:r>
            <a:r>
              <a:rPr lang="sv-SE" sz="1400" dirty="0"/>
              <a:t> en eftermiddag ca 3 veckor innan kursmoment, planeras att fortsättningsvis vara digitalt. Fördjupad information om genomförandet och planera samspelet med basgruppshandledaren från </a:t>
            </a:r>
            <a:r>
              <a:rPr lang="sv-SE" sz="1400" dirty="0" err="1"/>
              <a:t>MedFak</a:t>
            </a:r>
            <a:r>
              <a:rPr lang="sv-SE" sz="1400" dirty="0"/>
              <a:t>.</a:t>
            </a:r>
            <a:br>
              <a:rPr lang="sv-SE" sz="1400" dirty="0"/>
            </a:br>
            <a:r>
              <a:rPr lang="sv-SE" sz="1400" dirty="0"/>
              <a:t>Tid anslås på webbsidan och via UA= CKP.</a:t>
            </a:r>
            <a:br>
              <a:rPr lang="sv-SE" sz="1400" dirty="0"/>
            </a:br>
            <a:endParaRPr lang="sv-SE" sz="1400" dirty="0"/>
          </a:p>
          <a:p>
            <a:pPr marL="433388" indent="-342900">
              <a:buFont typeface="+mj-lt"/>
              <a:buAutoNum type="arabicPeriod"/>
            </a:pPr>
            <a:r>
              <a:rPr lang="sv-SE" sz="1400" i="1" dirty="0"/>
              <a:t>Första basgruppstillfället </a:t>
            </a:r>
            <a:r>
              <a:rPr lang="sv-SE" sz="1400" dirty="0"/>
              <a:t>kursvecka 1. </a:t>
            </a:r>
            <a:r>
              <a:rPr lang="sv-SE" sz="1400" b="1" dirty="0"/>
              <a:t>Viktigt</a:t>
            </a:r>
            <a:r>
              <a:rPr lang="sv-SE" sz="1400" dirty="0"/>
              <a:t> för ett bra kursmoment för studentgruppen samt för leverans till verksamheten.</a:t>
            </a:r>
            <a:br>
              <a:rPr lang="sv-SE" sz="1400" dirty="0"/>
            </a:br>
            <a:endParaRPr lang="sv-SE" sz="1400" dirty="0"/>
          </a:p>
          <a:p>
            <a:pPr marL="433388" indent="-342900">
              <a:buFont typeface="+mj-lt"/>
              <a:buAutoNum type="arabicPeriod"/>
            </a:pPr>
            <a:r>
              <a:rPr lang="sv-SE" sz="1400" i="1" dirty="0"/>
              <a:t>Fältstudie, </a:t>
            </a:r>
            <a:r>
              <a:rPr lang="sv-SE" sz="1400" dirty="0"/>
              <a:t>ta emot studentgruppen på sin arbetsplats. Ge förutsättningar till bra genomförande av förbättringsarbetet. Tre halvdagar att välja mellan. Allt från en halvdag till att ta emot vid alla tre halvdagarna. Stor påverkan för KP och verksamheten, KP behöver ej vara med hela fältstudietiden – stor tillit till studentgruppen.</a:t>
            </a:r>
          </a:p>
          <a:p>
            <a:pPr marL="433388" indent="-342900">
              <a:buFont typeface="+mj-lt"/>
              <a:buAutoNum type="arabicPeriod"/>
            </a:pPr>
            <a:endParaRPr lang="sv-SE" sz="1400" dirty="0"/>
          </a:p>
          <a:p>
            <a:pPr marL="433388" indent="-342900">
              <a:buFont typeface="+mj-lt"/>
              <a:buAutoNum type="arabicPeriod"/>
            </a:pPr>
            <a:r>
              <a:rPr lang="sv-SE" sz="1400" i="1" dirty="0"/>
              <a:t>Tillgänglig i slutet på kursvecka 2</a:t>
            </a:r>
            <a:r>
              <a:rPr lang="sv-SE" sz="1400" dirty="0"/>
              <a:t> via tex mail för att svara på sakfrågor samt att titta igenom studentgruppen poster för att undvika felaktigheter.</a:t>
            </a:r>
            <a:br>
              <a:rPr lang="sv-SE" sz="1400" dirty="0"/>
            </a:br>
            <a:endParaRPr lang="sv-SE" sz="1400" dirty="0"/>
          </a:p>
          <a:p>
            <a:pPr marL="433388" indent="-342900">
              <a:buFont typeface="+mj-lt"/>
              <a:buAutoNum type="arabicPeriod"/>
            </a:pPr>
            <a:r>
              <a:rPr lang="sv-SE" sz="1400" i="1" dirty="0"/>
              <a:t>Återkoppling</a:t>
            </a:r>
            <a:r>
              <a:rPr lang="sv-SE" sz="1400" dirty="0"/>
              <a:t> under torsdagen i andra veckan</a:t>
            </a:r>
            <a:br>
              <a:rPr lang="sv-SE" sz="1400" dirty="0"/>
            </a:br>
            <a:endParaRPr lang="sv-SE" sz="1400" dirty="0"/>
          </a:p>
          <a:p>
            <a:pPr marL="433388" indent="-342900">
              <a:buFont typeface="+mj-lt"/>
              <a:buAutoNum type="arabicPeriod"/>
            </a:pPr>
            <a:r>
              <a:rPr lang="sv-SE" sz="1400" i="1" dirty="0"/>
              <a:t>Uppföljningsenkät</a:t>
            </a:r>
            <a:r>
              <a:rPr lang="sv-SE" sz="1400" dirty="0"/>
              <a:t> skickas ut till alla KP ca 2 veckor efter genomförande. Syftet är att identifiera utvecklingsområden i processen IPL FBK.</a:t>
            </a:r>
          </a:p>
          <a:p>
            <a:pPr marL="433388" indent="-342900">
              <a:buFont typeface="+mj-lt"/>
              <a:buAutoNum type="arabicPeriod"/>
            </a:pPr>
            <a:endParaRPr lang="sv-SE" sz="1400" dirty="0"/>
          </a:p>
          <a:p>
            <a:pPr marL="433388" indent="-342900">
              <a:buFont typeface="+mj-lt"/>
              <a:buAutoNum type="arabicPeriod"/>
            </a:pPr>
            <a:endParaRPr lang="sv-SE" sz="1400" dirty="0"/>
          </a:p>
          <a:p>
            <a:pPr marL="90488" indent="0">
              <a:buNone/>
            </a:pPr>
            <a:r>
              <a:rPr lang="sv-SE" sz="1400" dirty="0"/>
              <a:t>Vanligtvis behöver det avsättas ungefär mellan 10-15 timmar till KP.</a:t>
            </a:r>
          </a:p>
          <a:p>
            <a:pPr marL="90488" indent="0">
              <a:buNone/>
            </a:pPr>
            <a:endParaRPr lang="sv-SE" sz="1400" dirty="0"/>
          </a:p>
        </p:txBody>
      </p:sp>
      <p:grpSp>
        <p:nvGrpSpPr>
          <p:cNvPr id="5" name="Grupp 4">
            <a:extLst>
              <a:ext uri="{FF2B5EF4-FFF2-40B4-BE49-F238E27FC236}">
                <a16:creationId xmlns:a16="http://schemas.microsoft.com/office/drawing/2014/main" id="{43C2E3CD-583E-F030-50B5-54DBAC00E281}"/>
              </a:ext>
            </a:extLst>
          </p:cNvPr>
          <p:cNvGrpSpPr/>
          <p:nvPr/>
        </p:nvGrpSpPr>
        <p:grpSpPr>
          <a:xfrm>
            <a:off x="0" y="848016"/>
            <a:ext cx="7782592" cy="4940780"/>
            <a:chOff x="-15902" y="871870"/>
            <a:chExt cx="7782592" cy="4940780"/>
          </a:xfrm>
        </p:grpSpPr>
        <p:pic>
          <p:nvPicPr>
            <p:cNvPr id="3" name="Bildobjekt 2">
              <a:extLst>
                <a:ext uri="{FF2B5EF4-FFF2-40B4-BE49-F238E27FC236}">
                  <a16:creationId xmlns:a16="http://schemas.microsoft.com/office/drawing/2014/main" id="{01027ADC-2D18-F082-6403-E54FB8890175}"/>
                </a:ext>
              </a:extLst>
            </p:cNvPr>
            <p:cNvPicPr>
              <a:picLocks noChangeAspect="1"/>
            </p:cNvPicPr>
            <p:nvPr/>
          </p:nvPicPr>
          <p:blipFill>
            <a:blip r:embed="rId2"/>
            <a:stretch>
              <a:fillRect/>
            </a:stretch>
          </p:blipFill>
          <p:spPr>
            <a:xfrm>
              <a:off x="-15902" y="871870"/>
              <a:ext cx="7782592" cy="4940780"/>
            </a:xfrm>
            <a:prstGeom prst="rect">
              <a:avLst/>
            </a:prstGeom>
          </p:spPr>
        </p:pic>
        <p:sp>
          <p:nvSpPr>
            <p:cNvPr id="4" name="Rektangel 3">
              <a:extLst>
                <a:ext uri="{FF2B5EF4-FFF2-40B4-BE49-F238E27FC236}">
                  <a16:creationId xmlns:a16="http://schemas.microsoft.com/office/drawing/2014/main" id="{8944AAD1-86D4-DE75-915F-0EBB489C68FE}"/>
                </a:ext>
              </a:extLst>
            </p:cNvPr>
            <p:cNvSpPr/>
            <p:nvPr/>
          </p:nvSpPr>
          <p:spPr>
            <a:xfrm>
              <a:off x="4231757" y="914402"/>
              <a:ext cx="552893" cy="205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grpSp>
      <p:sp>
        <p:nvSpPr>
          <p:cNvPr id="2" name="Pil: nedåt 1">
            <a:extLst>
              <a:ext uri="{FF2B5EF4-FFF2-40B4-BE49-F238E27FC236}">
                <a16:creationId xmlns:a16="http://schemas.microsoft.com/office/drawing/2014/main" id="{0758BA2B-083E-0DD7-F443-ABB406C95A60}"/>
              </a:ext>
            </a:extLst>
          </p:cNvPr>
          <p:cNvSpPr/>
          <p:nvPr/>
        </p:nvSpPr>
        <p:spPr>
          <a:xfrm rot="2776374">
            <a:off x="1570184" y="2718286"/>
            <a:ext cx="388899" cy="4655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2</a:t>
            </a:r>
          </a:p>
        </p:txBody>
      </p:sp>
      <p:sp>
        <p:nvSpPr>
          <p:cNvPr id="9" name="Pil: nedåt 8">
            <a:extLst>
              <a:ext uri="{FF2B5EF4-FFF2-40B4-BE49-F238E27FC236}">
                <a16:creationId xmlns:a16="http://schemas.microsoft.com/office/drawing/2014/main" id="{9A53241C-C795-D2C4-B5DD-4064C500B912}"/>
              </a:ext>
            </a:extLst>
          </p:cNvPr>
          <p:cNvSpPr/>
          <p:nvPr/>
        </p:nvSpPr>
        <p:spPr>
          <a:xfrm rot="9248149" flipV="1">
            <a:off x="3268763" y="1839948"/>
            <a:ext cx="368379" cy="57443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3</a:t>
            </a:r>
          </a:p>
        </p:txBody>
      </p:sp>
      <p:sp>
        <p:nvSpPr>
          <p:cNvPr id="11" name="Pil: höger 10">
            <a:extLst>
              <a:ext uri="{FF2B5EF4-FFF2-40B4-BE49-F238E27FC236}">
                <a16:creationId xmlns:a16="http://schemas.microsoft.com/office/drawing/2014/main" id="{55F20A02-1C1A-EEC7-1060-FA843E14E466}"/>
              </a:ext>
            </a:extLst>
          </p:cNvPr>
          <p:cNvSpPr/>
          <p:nvPr/>
        </p:nvSpPr>
        <p:spPr>
          <a:xfrm>
            <a:off x="3743987" y="5271715"/>
            <a:ext cx="3833605" cy="34190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4</a:t>
            </a:r>
          </a:p>
        </p:txBody>
      </p:sp>
      <p:sp>
        <p:nvSpPr>
          <p:cNvPr id="12" name="Pil: nedåt 11">
            <a:extLst>
              <a:ext uri="{FF2B5EF4-FFF2-40B4-BE49-F238E27FC236}">
                <a16:creationId xmlns:a16="http://schemas.microsoft.com/office/drawing/2014/main" id="{295E40B3-0291-D1DB-E0AD-768CB5EECDFB}"/>
              </a:ext>
            </a:extLst>
          </p:cNvPr>
          <p:cNvSpPr/>
          <p:nvPr/>
        </p:nvSpPr>
        <p:spPr>
          <a:xfrm rot="9248149" flipV="1">
            <a:off x="5185565" y="3837051"/>
            <a:ext cx="368379" cy="57443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5</a:t>
            </a:r>
          </a:p>
        </p:txBody>
      </p:sp>
    </p:spTree>
    <p:extLst>
      <p:ext uri="{BB962C8B-B14F-4D97-AF65-F5344CB8AC3E}">
        <p14:creationId xmlns:p14="http://schemas.microsoft.com/office/powerpoint/2010/main" val="226412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EB912-EE41-85B5-53EB-6993B8AC6C2F}"/>
            </a:ext>
          </a:extLst>
        </p:cNvPr>
        <p:cNvGrpSpPr/>
        <p:nvPr/>
      </p:nvGrpSpPr>
      <p:grpSpPr>
        <a:xfrm>
          <a:off x="0" y="0"/>
          <a:ext cx="0" cy="0"/>
          <a:chOff x="0" y="0"/>
          <a:chExt cx="0" cy="0"/>
        </a:xfrm>
      </p:grpSpPr>
      <p:pic>
        <p:nvPicPr>
          <p:cNvPr id="8" name="Bildobjekt 7">
            <a:extLst>
              <a:ext uri="{FF2B5EF4-FFF2-40B4-BE49-F238E27FC236}">
                <a16:creationId xmlns:a16="http://schemas.microsoft.com/office/drawing/2014/main" id="{93F12387-AB29-B763-4AE6-D3A58D4B6A67}"/>
              </a:ext>
            </a:extLst>
          </p:cNvPr>
          <p:cNvPicPr>
            <a:picLocks noChangeAspect="1"/>
          </p:cNvPicPr>
          <p:nvPr/>
        </p:nvPicPr>
        <p:blipFill>
          <a:blip r:embed="rId2"/>
          <a:stretch>
            <a:fillRect/>
          </a:stretch>
        </p:blipFill>
        <p:spPr>
          <a:xfrm>
            <a:off x="0" y="919139"/>
            <a:ext cx="7842244" cy="4966755"/>
          </a:xfrm>
          <a:prstGeom prst="rect">
            <a:avLst/>
          </a:prstGeom>
        </p:spPr>
      </p:pic>
      <p:sp>
        <p:nvSpPr>
          <p:cNvPr id="7" name="Platshållare för innehåll 1">
            <a:extLst>
              <a:ext uri="{FF2B5EF4-FFF2-40B4-BE49-F238E27FC236}">
                <a16:creationId xmlns:a16="http://schemas.microsoft.com/office/drawing/2014/main" id="{86739D70-9CEE-3C7F-DFA3-544A8AD1F2F2}"/>
              </a:ext>
            </a:extLst>
          </p:cNvPr>
          <p:cNvSpPr txBox="1">
            <a:spLocks noGrp="1"/>
          </p:cNvSpPr>
          <p:nvPr>
            <p:ph sz="quarter" idx="13"/>
          </p:nvPr>
        </p:nvSpPr>
        <p:spPr>
          <a:xfrm>
            <a:off x="7782592" y="643268"/>
            <a:ext cx="4260552" cy="5571464"/>
          </a:xfrm>
          <a:prstGeom prst="rect">
            <a:avLst/>
          </a:prstGeom>
        </p:spPr>
        <p:txBody>
          <a:bodyPr>
            <a:normAutofit fontScale="77500" lnSpcReduction="20000"/>
          </a:bodyPr>
          <a:lstStyle>
            <a:lvl1pPr marL="442913" indent="-352425" algn="l" defTabSz="457200" rtl="0" eaLnBrk="1" latinLnBrk="0" hangingPunct="1">
              <a:spcBef>
                <a:spcPct val="20000"/>
              </a:spcBef>
              <a:buFont typeface="Arial"/>
              <a:buChar char="•"/>
              <a:defRPr sz="2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2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2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2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2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0488" indent="0">
              <a:buNone/>
            </a:pPr>
            <a:r>
              <a:rPr lang="sv-SE" sz="1800" b="1" dirty="0"/>
              <a:t>Praktiska moment som KP ska delta vid:</a:t>
            </a:r>
            <a:br>
              <a:rPr lang="sv-SE" sz="1400" b="1" dirty="0"/>
            </a:br>
            <a:endParaRPr lang="sv-SE" sz="1400" b="1" dirty="0"/>
          </a:p>
          <a:p>
            <a:pPr marL="433388" indent="-342900">
              <a:buFont typeface="+mj-lt"/>
              <a:buAutoNum type="arabicPeriod"/>
            </a:pPr>
            <a:r>
              <a:rPr lang="sv-SE" sz="1400" i="1" dirty="0"/>
              <a:t>Informationsträff</a:t>
            </a:r>
            <a:r>
              <a:rPr lang="sv-SE" sz="1400" dirty="0"/>
              <a:t> en eftermiddag ca 3 veckor innan kursmoment, planeras att fortsättningsvis vara digitalt. Fördjupad information om genomförandet och planera samspelet med basgruppshandledaren från </a:t>
            </a:r>
            <a:r>
              <a:rPr lang="sv-SE" sz="1400" dirty="0" err="1"/>
              <a:t>MedFak</a:t>
            </a:r>
            <a:r>
              <a:rPr lang="sv-SE" sz="1400" dirty="0"/>
              <a:t>.</a:t>
            </a:r>
            <a:br>
              <a:rPr lang="sv-SE" sz="1400" dirty="0"/>
            </a:br>
            <a:r>
              <a:rPr lang="sv-SE" sz="1400" dirty="0"/>
              <a:t>Tid anslås på webbsidan och via samordnare.</a:t>
            </a:r>
            <a:br>
              <a:rPr lang="sv-SE" sz="1400" dirty="0"/>
            </a:br>
            <a:endParaRPr lang="sv-SE" sz="1400" dirty="0"/>
          </a:p>
          <a:p>
            <a:pPr marL="433388" indent="-342900">
              <a:buFont typeface="+mj-lt"/>
              <a:buAutoNum type="arabicPeriod"/>
            </a:pPr>
            <a:r>
              <a:rPr lang="sv-SE" sz="1400" i="1" dirty="0"/>
              <a:t>Första basgruppstillfället </a:t>
            </a:r>
            <a:r>
              <a:rPr lang="sv-SE" sz="1400" dirty="0"/>
              <a:t>kursvecka 1. </a:t>
            </a:r>
            <a:r>
              <a:rPr lang="sv-SE" sz="1400" b="1" dirty="0"/>
              <a:t>Viktigt</a:t>
            </a:r>
            <a:r>
              <a:rPr lang="sv-SE" sz="1400" dirty="0"/>
              <a:t> för ett bra kursmoment för studentgruppen samt för leverans till verksamheten.</a:t>
            </a:r>
            <a:br>
              <a:rPr lang="sv-SE" sz="1400" dirty="0"/>
            </a:br>
            <a:endParaRPr lang="sv-SE" sz="1400" dirty="0"/>
          </a:p>
          <a:p>
            <a:pPr marL="433388" indent="-342900">
              <a:buFont typeface="+mj-lt"/>
              <a:buAutoNum type="arabicPeriod"/>
            </a:pPr>
            <a:r>
              <a:rPr lang="sv-SE" sz="1400" i="1" dirty="0"/>
              <a:t>Fältstudie, </a:t>
            </a:r>
            <a:r>
              <a:rPr lang="sv-SE" sz="1400" dirty="0"/>
              <a:t>ta emot studentgruppen på sin arbetsplats. Ge förutsättningar till bra genomförande av förbättringsarbetet. Tre halvdagar att välja mellan varav minst två ska genomföras. Stor påverkan för KP och verksamheten, KP behöver ej vara med hela fältstudietiden – stor tillit till studentgruppen.</a:t>
            </a:r>
          </a:p>
          <a:p>
            <a:pPr marL="433388" indent="-342900">
              <a:buFont typeface="+mj-lt"/>
              <a:buAutoNum type="arabicPeriod"/>
            </a:pPr>
            <a:endParaRPr lang="sv-SE" sz="1400" dirty="0"/>
          </a:p>
          <a:p>
            <a:pPr marL="433388" indent="-342900">
              <a:buFont typeface="+mj-lt"/>
              <a:buAutoNum type="arabicPeriod"/>
            </a:pPr>
            <a:r>
              <a:rPr lang="sv-SE" sz="1400" i="1" dirty="0"/>
              <a:t>Tillgänglig i början på kursvecka 2</a:t>
            </a:r>
            <a:r>
              <a:rPr lang="sv-SE" sz="1400" dirty="0"/>
              <a:t> via tex mail för att svara på sakfrågor samt att titta igenom studentgruppen poster för att undvika felaktigheter.</a:t>
            </a:r>
            <a:br>
              <a:rPr lang="sv-SE" sz="1400" dirty="0"/>
            </a:br>
            <a:endParaRPr lang="sv-SE" sz="1400" dirty="0"/>
          </a:p>
          <a:p>
            <a:pPr marL="433388" indent="-342900">
              <a:buFont typeface="+mj-lt"/>
              <a:buAutoNum type="arabicPeriod"/>
            </a:pPr>
            <a:r>
              <a:rPr lang="sv-SE" sz="1400" i="1" dirty="0"/>
              <a:t>Återkoppling</a:t>
            </a:r>
            <a:r>
              <a:rPr lang="sv-SE" sz="1400" dirty="0"/>
              <a:t> under torsdagen i andra veckan</a:t>
            </a:r>
            <a:br>
              <a:rPr lang="sv-SE" sz="1400" dirty="0"/>
            </a:br>
            <a:endParaRPr lang="sv-SE" sz="1400" dirty="0"/>
          </a:p>
          <a:p>
            <a:pPr marL="433388" indent="-342900">
              <a:buFont typeface="+mj-lt"/>
              <a:buAutoNum type="arabicPeriod"/>
            </a:pPr>
            <a:r>
              <a:rPr lang="sv-SE" sz="1400" i="1" dirty="0"/>
              <a:t>Uppföljningsenkät</a:t>
            </a:r>
            <a:r>
              <a:rPr lang="sv-SE" sz="1400" dirty="0"/>
              <a:t> skickas ut till alla KP senast 2 veckor efter genomförande. Syftet är att identifiera utvecklingsområden i processen IPL FBK.</a:t>
            </a:r>
          </a:p>
          <a:p>
            <a:pPr marL="433388" indent="-342900">
              <a:buFont typeface="+mj-lt"/>
              <a:buAutoNum type="arabicPeriod"/>
            </a:pPr>
            <a:endParaRPr lang="sv-SE" sz="1400" dirty="0"/>
          </a:p>
          <a:p>
            <a:pPr marL="433388" indent="-342900">
              <a:buFont typeface="+mj-lt"/>
              <a:buAutoNum type="arabicPeriod"/>
            </a:pPr>
            <a:endParaRPr lang="sv-SE" sz="1400" dirty="0"/>
          </a:p>
          <a:p>
            <a:pPr marL="90488" indent="0">
              <a:buNone/>
            </a:pPr>
            <a:r>
              <a:rPr lang="sv-SE" sz="1400" b="1" dirty="0">
                <a:highlight>
                  <a:srgbClr val="FFFF00"/>
                </a:highlight>
              </a:rPr>
              <a:t>Vanligtvis behöver det avsättas ungefär mellan 10-15 timmar till KP.</a:t>
            </a:r>
          </a:p>
          <a:p>
            <a:pPr marL="90488" indent="0">
              <a:buNone/>
            </a:pPr>
            <a:endParaRPr lang="sv-SE" sz="1400" dirty="0"/>
          </a:p>
        </p:txBody>
      </p:sp>
      <p:sp>
        <p:nvSpPr>
          <p:cNvPr id="2" name="Pil: nedåt 1">
            <a:extLst>
              <a:ext uri="{FF2B5EF4-FFF2-40B4-BE49-F238E27FC236}">
                <a16:creationId xmlns:a16="http://schemas.microsoft.com/office/drawing/2014/main" id="{1FDFC4D9-32D6-1212-5174-E0EF5F02DD79}"/>
              </a:ext>
            </a:extLst>
          </p:cNvPr>
          <p:cNvSpPr/>
          <p:nvPr/>
        </p:nvSpPr>
        <p:spPr>
          <a:xfrm rot="2776374">
            <a:off x="1454776" y="2868366"/>
            <a:ext cx="388899" cy="4655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2</a:t>
            </a:r>
          </a:p>
        </p:txBody>
      </p:sp>
      <p:sp>
        <p:nvSpPr>
          <p:cNvPr id="9" name="Pil: nedåt 8">
            <a:extLst>
              <a:ext uri="{FF2B5EF4-FFF2-40B4-BE49-F238E27FC236}">
                <a16:creationId xmlns:a16="http://schemas.microsoft.com/office/drawing/2014/main" id="{784002EC-55FF-6F48-8BE0-72819C737F26}"/>
              </a:ext>
            </a:extLst>
          </p:cNvPr>
          <p:cNvSpPr/>
          <p:nvPr/>
        </p:nvSpPr>
        <p:spPr>
          <a:xfrm rot="9248149" flipV="1">
            <a:off x="2058674" y="1307287"/>
            <a:ext cx="368379" cy="57443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3</a:t>
            </a:r>
          </a:p>
        </p:txBody>
      </p:sp>
      <p:sp>
        <p:nvSpPr>
          <p:cNvPr id="11" name="Pil: höger 10">
            <a:extLst>
              <a:ext uri="{FF2B5EF4-FFF2-40B4-BE49-F238E27FC236}">
                <a16:creationId xmlns:a16="http://schemas.microsoft.com/office/drawing/2014/main" id="{7580C432-2070-4C17-8BEC-AA0D4DF74BB1}"/>
              </a:ext>
            </a:extLst>
          </p:cNvPr>
          <p:cNvSpPr/>
          <p:nvPr/>
        </p:nvSpPr>
        <p:spPr>
          <a:xfrm>
            <a:off x="656947" y="5885894"/>
            <a:ext cx="2924745" cy="34190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4</a:t>
            </a:r>
          </a:p>
        </p:txBody>
      </p:sp>
      <p:sp>
        <p:nvSpPr>
          <p:cNvPr id="12" name="Pil: nedåt 11">
            <a:extLst>
              <a:ext uri="{FF2B5EF4-FFF2-40B4-BE49-F238E27FC236}">
                <a16:creationId xmlns:a16="http://schemas.microsoft.com/office/drawing/2014/main" id="{44D7DAAD-D122-0A4E-40C3-884D3A4203B4}"/>
              </a:ext>
            </a:extLst>
          </p:cNvPr>
          <p:cNvSpPr/>
          <p:nvPr/>
        </p:nvSpPr>
        <p:spPr>
          <a:xfrm rot="9248149" flipV="1">
            <a:off x="5185565" y="3837051"/>
            <a:ext cx="368379" cy="57443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sv-SE" sz="1600" dirty="0"/>
              <a:t>5</a:t>
            </a:r>
          </a:p>
        </p:txBody>
      </p:sp>
    </p:spTree>
    <p:extLst>
      <p:ext uri="{BB962C8B-B14F-4D97-AF65-F5344CB8AC3E}">
        <p14:creationId xmlns:p14="http://schemas.microsoft.com/office/powerpoint/2010/main" val="29382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2073CFA-AD35-4BEF-9543-901369F91403}"/>
              </a:ext>
            </a:extLst>
          </p:cNvPr>
          <p:cNvSpPr>
            <a:spLocks noGrp="1"/>
          </p:cNvSpPr>
          <p:nvPr>
            <p:ph type="title"/>
          </p:nvPr>
        </p:nvSpPr>
        <p:spPr/>
        <p:txBody>
          <a:bodyPr/>
          <a:lstStyle/>
          <a:p>
            <a:r>
              <a:rPr lang="sv-SE" dirty="0"/>
              <a:t>Dokument kopplat till uppdraget IPL FBK</a:t>
            </a:r>
          </a:p>
        </p:txBody>
      </p:sp>
      <p:sp>
        <p:nvSpPr>
          <p:cNvPr id="3" name="Platshållare för innehåll 2">
            <a:extLst>
              <a:ext uri="{FF2B5EF4-FFF2-40B4-BE49-F238E27FC236}">
                <a16:creationId xmlns:a16="http://schemas.microsoft.com/office/drawing/2014/main" id="{A90F0D5E-575E-4759-B740-0CBCBCC2B639}"/>
              </a:ext>
            </a:extLst>
          </p:cNvPr>
          <p:cNvSpPr>
            <a:spLocks noGrp="1"/>
          </p:cNvSpPr>
          <p:nvPr>
            <p:ph idx="4294967295"/>
          </p:nvPr>
        </p:nvSpPr>
        <p:spPr>
          <a:xfrm>
            <a:off x="1275429" y="1837495"/>
            <a:ext cx="8145018" cy="3893454"/>
          </a:xfrm>
        </p:spPr>
        <p:txBody>
          <a:bodyPr/>
          <a:lstStyle/>
          <a:p>
            <a:r>
              <a:rPr lang="sv-SE" altLang="sv-SE" dirty="0">
                <a:hlinkClick r:id="rId4"/>
              </a:rPr>
              <a:t>Avtal</a:t>
            </a:r>
            <a:r>
              <a:rPr lang="sv-SE" altLang="sv-SE" dirty="0"/>
              <a:t> </a:t>
            </a:r>
          </a:p>
          <a:p>
            <a:pPr lvl="1"/>
            <a:r>
              <a:rPr lang="sv-SE" altLang="sv-SE" dirty="0"/>
              <a:t>om du vill läsa mer om avtalet mellan RÖ och Medicinska fakulteten</a:t>
            </a:r>
          </a:p>
          <a:p>
            <a:r>
              <a:rPr lang="sv-SE" dirty="0">
                <a:hlinkClick r:id="rId5"/>
              </a:rPr>
              <a:t>R</a:t>
            </a:r>
            <a:r>
              <a:rPr lang="sv-SE" sz="1600" dirty="0">
                <a:hlinkClick r:id="rId5"/>
              </a:rPr>
              <a:t>oller </a:t>
            </a:r>
            <a:endParaRPr lang="sv-SE" sz="1600" dirty="0"/>
          </a:p>
          <a:p>
            <a:pPr lvl="1"/>
            <a:r>
              <a:rPr lang="sv-SE" dirty="0"/>
              <a:t>fördjupa dina kunskaper kring de olika rollerns som samverkan genom processen/momentet.</a:t>
            </a:r>
          </a:p>
          <a:p>
            <a:r>
              <a:rPr lang="sv-SE" sz="1600" dirty="0">
                <a:latin typeface="Georgia"/>
                <a:ea typeface="+mj-ea"/>
                <a:cs typeface="Georgia"/>
                <a:hlinkClick r:id="rId6"/>
              </a:rPr>
              <a:t>Årshjulet</a:t>
            </a:r>
            <a:r>
              <a:rPr lang="sv-SE" sz="1600" dirty="0">
                <a:latin typeface="Georgia"/>
                <a:ea typeface="+mj-ea"/>
                <a:cs typeface="Georgia"/>
              </a:rPr>
              <a:t> </a:t>
            </a:r>
            <a:endParaRPr lang="sv-SE" dirty="0"/>
          </a:p>
          <a:p>
            <a:pPr lvl="1"/>
            <a:r>
              <a:rPr lang="sv-SE" dirty="0"/>
              <a:t> här finns mer information på detaljnivå hur processen genomförs under året.</a:t>
            </a:r>
          </a:p>
          <a:p>
            <a:r>
              <a:rPr lang="sv-SE" dirty="0">
                <a:hlinkClick r:id="rId7"/>
              </a:rPr>
              <a:t>Hemsidan</a:t>
            </a:r>
            <a:endParaRPr lang="sv-SE" dirty="0"/>
          </a:p>
          <a:p>
            <a:pPr lvl="1"/>
            <a:r>
              <a:rPr lang="sv-SE" dirty="0"/>
              <a:t>på webbsidan för Sudenmedverkan i förbättringsarbeten (IPL FBK) uppdateras information om de moment som är i antågande för kontaktpersonerna. </a:t>
            </a:r>
            <a:br>
              <a:rPr lang="sv-SE" dirty="0"/>
            </a:br>
            <a:r>
              <a:rPr lang="sv-SE" dirty="0"/>
              <a:t>Här hittar du även mer information att ta del.</a:t>
            </a:r>
          </a:p>
          <a:p>
            <a:endParaRPr lang="sv-SE" altLang="sv-SE" dirty="0"/>
          </a:p>
          <a:p>
            <a:endParaRPr lang="sv-SE" dirty="0"/>
          </a:p>
        </p:txBody>
      </p:sp>
    </p:spTree>
    <p:extLst>
      <p:ext uri="{BB962C8B-B14F-4D97-AF65-F5344CB8AC3E}">
        <p14:creationId xmlns:p14="http://schemas.microsoft.com/office/powerpoint/2010/main" val="3817581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Region Östergötland mall-återkoppling</Template>
  <TotalTime>2069</TotalTime>
  <Words>867</Words>
  <Application>Microsoft Office PowerPoint</Application>
  <PresentationFormat>Bredbild</PresentationFormat>
  <Paragraphs>96</Paragraphs>
  <Slides>8</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Calibri</vt:lpstr>
      <vt:lpstr>Georgia</vt:lpstr>
      <vt:lpstr>Roboto</vt:lpstr>
      <vt:lpstr>Tahoma</vt:lpstr>
      <vt:lpstr>Region Östergötland</vt:lpstr>
      <vt:lpstr>Interprofessionellt lärande och förbättringskunskap  (IPL FBK)</vt:lpstr>
      <vt:lpstr>Interprofessionellt lärande och förbättringskunskap (IPL FBK) i Region Östergötland</vt:lpstr>
      <vt:lpstr>Varför - Syftet med uppdraget </vt:lpstr>
      <vt:lpstr>Roller och samverkan IPL FBK</vt:lpstr>
      <vt:lpstr>Tidsplan för genomförande, höst- och vårtermin </vt:lpstr>
      <vt:lpstr>PowerPoint-presentation</vt:lpstr>
      <vt:lpstr>PowerPoint-presentation</vt:lpstr>
      <vt:lpstr>Dokument kopplat till uppdraget IPL FBK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Miah Alva</cp:lastModifiedBy>
  <cp:revision>195</cp:revision>
  <dcterms:created xsi:type="dcterms:W3CDTF">2022-01-31T12:20:33Z</dcterms:created>
  <dcterms:modified xsi:type="dcterms:W3CDTF">2025-11-17T09:46:14Z</dcterms:modified>
</cp:coreProperties>
</file>