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5" r:id="rId2"/>
    <p:sldId id="294" r:id="rId3"/>
    <p:sldId id="288" r:id="rId4"/>
    <p:sldId id="289" r:id="rId5"/>
    <p:sldId id="281" r:id="rId6"/>
    <p:sldId id="282" r:id="rId7"/>
    <p:sldId id="284" r:id="rId8"/>
    <p:sldId id="296" r:id="rId9"/>
    <p:sldId id="283" r:id="rId10"/>
    <p:sldId id="279" r:id="rId11"/>
    <p:sldId id="285"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122E"/>
    <a:srgbClr val="9D1E52"/>
    <a:srgbClr val="FB575C"/>
    <a:srgbClr val="D47800"/>
    <a:srgbClr val="092D59"/>
    <a:srgbClr val="4D648A"/>
    <a:srgbClr val="2A6C81"/>
    <a:srgbClr val="BCC811"/>
    <a:srgbClr val="817D0F"/>
    <a:srgbClr val="92A9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68727" autoAdjust="0"/>
  </p:normalViewPr>
  <p:slideViewPr>
    <p:cSldViewPr snapToGrid="0">
      <p:cViewPr varScale="1">
        <p:scale>
          <a:sx n="76" d="100"/>
          <a:sy n="76" d="100"/>
        </p:scale>
        <p:origin x="1662" y="8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98568-344A-43E8-BAC6-8BC3B69FC341}" type="datetimeFigureOut">
              <a:rPr lang="sv-SE" smtClean="0"/>
              <a:t>2024-02-14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5E37C-8428-4B4E-9CD8-159C5026C1F4}" type="slidenum">
              <a:rPr lang="sv-SE" smtClean="0"/>
              <a:t>‹#›</a:t>
            </a:fld>
            <a:endParaRPr lang="sv-SE"/>
          </a:p>
        </p:txBody>
      </p:sp>
    </p:spTree>
    <p:extLst>
      <p:ext uri="{BB962C8B-B14F-4D97-AF65-F5344CB8AC3E}">
        <p14:creationId xmlns:p14="http://schemas.microsoft.com/office/powerpoint/2010/main" val="297016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i.screen9.com/preview/U69z6enV8PDufS7JWzWqOtLWPpZPz4kV3OvzI1QVL9U_u8AcWhUJcmiVSH8XpQ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pi.screen9.com/preview/UFwsqewVkU_l5bu3LVQyS56ZE7ng-KubBN80R4c4w4b9IWT6RV4dtxonLwKaffD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pi.screen9.com/preview/C-l7V0Pi_aKMH-j3AtYHRfJX6ay7PUIgwMY14HBqXLWbI7IiFANQ87pgGAjo7aG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90488" indent="0">
              <a:buNone/>
            </a:pPr>
            <a:r>
              <a:rPr lang="sv-SE" sz="2000" dirty="0" smtClean="0">
                <a:latin typeface="Calibri" panose="020F0502020204030204" pitchFamily="34" charset="0"/>
              </a:rPr>
              <a:t>Patientsäkerhet berör i princip alla som arbetar inom Region Östergötland. Oavsett arbetsplats och yrkesroll arbetar vi med frågor som har en direkt eller indirekt inverkan på patientsäkerheten. Därför är det viktigt att fundera på hur vi kan förbättra patientsäkerheten – tillsammans och var för sig.</a:t>
            </a:r>
          </a:p>
          <a:p>
            <a:pPr marL="90488" indent="0">
              <a:buNone/>
            </a:pPr>
            <a:r>
              <a:rPr lang="sv-SE" sz="1800" dirty="0" smtClean="0">
                <a:latin typeface="Calibri" panose="020F0502020204030204" pitchFamily="34" charset="0"/>
              </a:rPr>
              <a:t>Detta underlag är framtaget</a:t>
            </a:r>
            <a:r>
              <a:rPr lang="sv-SE" sz="1800" baseline="0" dirty="0" smtClean="0">
                <a:latin typeface="Calibri" panose="020F0502020204030204" pitchFamily="34" charset="0"/>
              </a:rPr>
              <a:t> för</a:t>
            </a:r>
            <a:r>
              <a:rPr lang="sv-SE" sz="1800" dirty="0" smtClean="0">
                <a:latin typeface="Calibri" panose="020F0502020204030204" pitchFamily="34" charset="0"/>
              </a:rPr>
              <a:t> att göra det enklare att samtala om patientsäkerhet i</a:t>
            </a:r>
            <a:r>
              <a:rPr lang="sv-SE" sz="1800" baseline="0" dirty="0" smtClean="0">
                <a:latin typeface="Calibri" panose="020F0502020204030204" pitchFamily="34" charset="0"/>
              </a:rPr>
              <a:t> t.ex.</a:t>
            </a:r>
            <a:r>
              <a:rPr lang="sv-SE" sz="1800" dirty="0" smtClean="0">
                <a:latin typeface="Calibri" panose="020F0502020204030204" pitchFamily="34" charset="0"/>
              </a:rPr>
              <a:t> gruppdialog i samband med arbetsplatsträffar och liknande möten. </a:t>
            </a:r>
            <a:r>
              <a:rPr lang="sv-SE" sz="1800" i="1" dirty="0" smtClean="0">
                <a:latin typeface="Calibri" panose="020F0502020204030204" pitchFamily="34" charset="0"/>
              </a:rPr>
              <a:t>Materialet delas med fördel</a:t>
            </a:r>
            <a:r>
              <a:rPr lang="sv-SE" sz="1800" i="1" baseline="0" dirty="0" smtClean="0">
                <a:latin typeface="Calibri" panose="020F0502020204030204" pitchFamily="34" charset="0"/>
              </a:rPr>
              <a:t> upp </a:t>
            </a:r>
            <a:r>
              <a:rPr lang="sv-SE" sz="1800" i="1" dirty="0" smtClean="0">
                <a:latin typeface="Calibri" panose="020F0502020204030204" pitchFamily="34" charset="0"/>
              </a:rPr>
              <a:t>för att fokusera på en</a:t>
            </a:r>
            <a:r>
              <a:rPr lang="sv-SE" sz="1800" i="1" baseline="0" dirty="0" smtClean="0">
                <a:latin typeface="Calibri" panose="020F0502020204030204" pitchFamily="34" charset="0"/>
              </a:rPr>
              <a:t> del per tillfälle.</a:t>
            </a:r>
            <a:endParaRPr lang="sv-SE" sz="1800" i="1" dirty="0" smtClean="0">
              <a:latin typeface="Calibri" panose="020F0502020204030204" pitchFamily="34" charset="0"/>
            </a:endParaRPr>
          </a:p>
          <a:p>
            <a:pPr marL="90488" indent="0">
              <a:buNone/>
            </a:pPr>
            <a:endParaRPr lang="sv-SE" sz="2000" b="1" dirty="0" smtClean="0"/>
          </a:p>
          <a:p>
            <a:pPr marL="90488" indent="0">
              <a:buNone/>
            </a:pPr>
            <a:r>
              <a:rPr lang="sv-SE" sz="2000" b="1" dirty="0" smtClean="0"/>
              <a:t>Introduktion till materialet</a:t>
            </a:r>
          </a:p>
          <a:p>
            <a:pPr marL="90488" indent="0">
              <a:buNone/>
            </a:pPr>
            <a:endParaRPr lang="sv-SE" sz="2000" b="1" dirty="0" smtClean="0"/>
          </a:p>
          <a:p>
            <a:pPr lvl="1">
              <a:buFont typeface="Arial" panose="020B0604020202020204" pitchFamily="34" charset="0"/>
              <a:buChar char="•"/>
            </a:pPr>
            <a:r>
              <a:rPr lang="sv-SE" sz="1600" dirty="0" smtClean="0"/>
              <a:t>Vad är patientsäkerhet?</a:t>
            </a:r>
          </a:p>
          <a:p>
            <a:pPr lvl="1">
              <a:buFont typeface="Arial" panose="020B0604020202020204" pitchFamily="34" charset="0"/>
              <a:buChar char="•"/>
            </a:pPr>
            <a:r>
              <a:rPr lang="sv-SE" sz="1600" dirty="0" smtClean="0"/>
              <a:t>Vad innebär systemsyn?</a:t>
            </a:r>
          </a:p>
          <a:p>
            <a:pPr lvl="1">
              <a:buFont typeface="Arial" panose="020B0604020202020204" pitchFamily="34" charset="0"/>
              <a:buChar char="•"/>
            </a:pPr>
            <a:r>
              <a:rPr lang="sv-SE" sz="1600" dirty="0" smtClean="0"/>
              <a:t>Vad kännetecknar en god säkerhetskultur?</a:t>
            </a:r>
          </a:p>
          <a:p>
            <a:pPr lvl="1">
              <a:buFont typeface="Arial" panose="020B0604020202020204" pitchFamily="34" charset="0"/>
              <a:buChar char="•"/>
            </a:pPr>
            <a:r>
              <a:rPr lang="sv-SE" sz="1600" dirty="0" smtClean="0"/>
              <a:t>Hur bidrar vi till en lärande organisation?</a:t>
            </a:r>
          </a:p>
          <a:p>
            <a:pPr lvl="1">
              <a:buFont typeface="Arial" panose="020B0604020202020204" pitchFamily="34" charset="0"/>
              <a:buNone/>
            </a:pPr>
            <a:endParaRPr lang="sv-SE" sz="1600" dirty="0" smtClean="0"/>
          </a:p>
          <a:p>
            <a:pPr marL="90488" indent="0">
              <a:buNone/>
            </a:pPr>
            <a:r>
              <a:rPr lang="sv-SE" sz="2000" b="1" dirty="0" smtClean="0"/>
              <a:t>Grupparbete - dialog</a:t>
            </a:r>
          </a:p>
          <a:p>
            <a:pPr lvl="1">
              <a:buFont typeface="Arial" panose="020B0604020202020204" pitchFamily="34" charset="0"/>
              <a:buChar char="•"/>
            </a:pPr>
            <a:r>
              <a:rPr lang="sv-SE" sz="1600" dirty="0" smtClean="0">
                <a:solidFill>
                  <a:srgbClr val="FF0000"/>
                </a:solidFill>
              </a:rPr>
              <a:t>”Detta är viktigt” – om patientsäkerhetsarbete</a:t>
            </a:r>
          </a:p>
          <a:p>
            <a:pPr lvl="1">
              <a:buFont typeface="Arial" panose="020B0604020202020204" pitchFamily="34" charset="0"/>
              <a:buChar char="•"/>
            </a:pPr>
            <a:r>
              <a:rPr lang="sv-SE" sz="1600" dirty="0" smtClean="0"/>
              <a:t>”Du är viktig” – om din betydelse för patientsäkerheten.</a:t>
            </a:r>
          </a:p>
          <a:p>
            <a:pPr lvl="1">
              <a:buFont typeface="Arial" panose="020B0604020202020204" pitchFamily="34" charset="0"/>
              <a:buChar char="•"/>
            </a:pPr>
            <a:r>
              <a:rPr lang="sv-SE" sz="1600" dirty="0" smtClean="0"/>
              <a:t>”Vi är viktiga” – om teamets betydelse för patientsäkerheten.</a:t>
            </a:r>
          </a:p>
          <a:p>
            <a:endParaRPr lang="sv-SE" dirty="0"/>
          </a:p>
        </p:txBody>
      </p:sp>
      <p:sp>
        <p:nvSpPr>
          <p:cNvPr id="4" name="Platshållare för bildnummer 3"/>
          <p:cNvSpPr>
            <a:spLocks noGrp="1"/>
          </p:cNvSpPr>
          <p:nvPr>
            <p:ph type="sldNum" sz="quarter" idx="10"/>
          </p:nvPr>
        </p:nvSpPr>
        <p:spPr/>
        <p:txBody>
          <a:bodyPr/>
          <a:lstStyle/>
          <a:p>
            <a:fld id="{0F78A39F-94C3-4F3A-B9BC-6DC63648AAB3}" type="slidenum">
              <a:rPr lang="sv-SE" smtClean="0"/>
              <a:t>1</a:t>
            </a:fld>
            <a:endParaRPr lang="sv-SE" dirty="0"/>
          </a:p>
        </p:txBody>
      </p:sp>
    </p:spTree>
    <p:extLst>
      <p:ext uri="{BB962C8B-B14F-4D97-AF65-F5344CB8AC3E}">
        <p14:creationId xmlns:p14="http://schemas.microsoft.com/office/powerpoint/2010/main" val="3800432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F05E37C-8428-4B4E-9CD8-159C5026C1F4}" type="slidenum">
              <a:rPr lang="sv-SE" smtClean="0"/>
              <a:t>3</a:t>
            </a:fld>
            <a:endParaRPr lang="sv-SE"/>
          </a:p>
        </p:txBody>
      </p:sp>
    </p:spTree>
    <p:extLst>
      <p:ext uri="{BB962C8B-B14F-4D97-AF65-F5344CB8AC3E}">
        <p14:creationId xmlns:p14="http://schemas.microsoft.com/office/powerpoint/2010/main" val="3434690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F05E37C-8428-4B4E-9CD8-159C5026C1F4}" type="slidenum">
              <a:rPr lang="sv-SE" smtClean="0"/>
              <a:t>4</a:t>
            </a:fld>
            <a:endParaRPr lang="sv-SE"/>
          </a:p>
        </p:txBody>
      </p:sp>
    </p:spTree>
    <p:extLst>
      <p:ext uri="{BB962C8B-B14F-4D97-AF65-F5344CB8AC3E}">
        <p14:creationId xmlns:p14="http://schemas.microsoft.com/office/powerpoint/2010/main" val="1139807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buNone/>
            </a:pPr>
            <a:r>
              <a:rPr lang="sv-SE" dirty="0" smtClean="0"/>
              <a:t>Länk till film:</a:t>
            </a:r>
          </a:p>
          <a:p>
            <a:pPr marL="0" indent="0">
              <a:buNone/>
            </a:pPr>
            <a:r>
              <a:rPr lang="sv-SE" dirty="0" smtClean="0">
                <a:hlinkClick r:id="rId3"/>
              </a:rPr>
              <a:t>https://api.screen9.com/preview/U69z6enV8PDufS7JWzWqOtLWPpZPz4kV3OvzI1QVL9U_u8AcWhUJcmiVSH8XpQmL</a:t>
            </a:r>
            <a:endParaRPr lang="sv-SE" dirty="0" smtClean="0"/>
          </a:p>
          <a:p>
            <a:endParaRPr lang="sv-SE" dirty="0"/>
          </a:p>
        </p:txBody>
      </p:sp>
      <p:sp>
        <p:nvSpPr>
          <p:cNvPr id="4" name="Platshållare för bildnummer 3"/>
          <p:cNvSpPr>
            <a:spLocks noGrp="1"/>
          </p:cNvSpPr>
          <p:nvPr>
            <p:ph type="sldNum" sz="quarter" idx="10"/>
          </p:nvPr>
        </p:nvSpPr>
        <p:spPr/>
        <p:txBody>
          <a:bodyPr/>
          <a:lstStyle/>
          <a:p>
            <a:fld id="{BF05E37C-8428-4B4E-9CD8-159C5026C1F4}" type="slidenum">
              <a:rPr lang="sv-SE" smtClean="0"/>
              <a:t>6</a:t>
            </a:fld>
            <a:endParaRPr lang="sv-SE"/>
          </a:p>
        </p:txBody>
      </p:sp>
    </p:spTree>
    <p:extLst>
      <p:ext uri="{BB962C8B-B14F-4D97-AF65-F5344CB8AC3E}">
        <p14:creationId xmlns:p14="http://schemas.microsoft.com/office/powerpoint/2010/main" val="1660363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Länk till film:</a:t>
            </a:r>
            <a:endParaRPr lang="sv-SE" sz="1200" dirty="0" smtClean="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hlinkClick r:id="rId3"/>
              </a:rPr>
              <a:t>https://api.screen9.com/preview/UFwsqewVkU_l5bu3LVQyS56ZE7ng-KubBN80R4c4w4b9IWT6RV4dtxonLwKaffDR</a:t>
            </a:r>
            <a:endParaRPr lang="sv-SE" sz="1200" dirty="0" smtClean="0">
              <a:solidFill>
                <a:schemeClr val="bg1"/>
              </a:solidFill>
            </a:endParaRPr>
          </a:p>
          <a:p>
            <a:endParaRPr lang="sv-SE" dirty="0"/>
          </a:p>
        </p:txBody>
      </p:sp>
      <p:sp>
        <p:nvSpPr>
          <p:cNvPr id="4" name="Platshållare för bildnummer 3"/>
          <p:cNvSpPr>
            <a:spLocks noGrp="1"/>
          </p:cNvSpPr>
          <p:nvPr>
            <p:ph type="sldNum" sz="quarter" idx="10"/>
          </p:nvPr>
        </p:nvSpPr>
        <p:spPr/>
        <p:txBody>
          <a:bodyPr/>
          <a:lstStyle/>
          <a:p>
            <a:fld id="{BF05E37C-8428-4B4E-9CD8-159C5026C1F4}" type="slidenum">
              <a:rPr lang="sv-SE" smtClean="0"/>
              <a:t>8</a:t>
            </a:fld>
            <a:endParaRPr lang="sv-SE"/>
          </a:p>
        </p:txBody>
      </p:sp>
    </p:spTree>
    <p:extLst>
      <p:ext uri="{BB962C8B-B14F-4D97-AF65-F5344CB8AC3E}">
        <p14:creationId xmlns:p14="http://schemas.microsoft.com/office/powerpoint/2010/main" val="314732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Länk till film:</a:t>
            </a:r>
            <a:r>
              <a:rPr lang="sv-SE" sz="1200" dirty="0" smtClean="0">
                <a:hlinkClick r:id="rId3"/>
              </a:rPr>
              <a:t/>
            </a:r>
            <a:br>
              <a:rPr lang="sv-SE" sz="1200" dirty="0" smtClean="0">
                <a:hlinkClick r:id="rId3"/>
              </a:rPr>
            </a:br>
            <a:r>
              <a:rPr lang="sv-SE" sz="1200" dirty="0" smtClean="0">
                <a:hlinkClick r:id="rId3"/>
              </a:rPr>
              <a:t>https://api.screen9.com/preview/C-l7V0Pi_aKMH-j3AtYHRfJX6ay7PUIgwMY14HBqXLWbI7IiFANQ87pgGAjo7aG8</a:t>
            </a:r>
            <a:endParaRPr lang="sv-SE" sz="1200" dirty="0" smtClean="0">
              <a:solidFill>
                <a:schemeClr val="bg1"/>
              </a:solidFill>
            </a:endParaRPr>
          </a:p>
          <a:p>
            <a:endParaRPr lang="sv-SE" dirty="0"/>
          </a:p>
        </p:txBody>
      </p:sp>
      <p:sp>
        <p:nvSpPr>
          <p:cNvPr id="4" name="Platshållare för bildnummer 3"/>
          <p:cNvSpPr>
            <a:spLocks noGrp="1"/>
          </p:cNvSpPr>
          <p:nvPr>
            <p:ph type="sldNum" sz="quarter" idx="10"/>
          </p:nvPr>
        </p:nvSpPr>
        <p:spPr/>
        <p:txBody>
          <a:bodyPr/>
          <a:lstStyle/>
          <a:p>
            <a:fld id="{BF05E37C-8428-4B4E-9CD8-159C5026C1F4}" type="slidenum">
              <a:rPr lang="sv-SE" smtClean="0"/>
              <a:t>10</a:t>
            </a:fld>
            <a:endParaRPr lang="sv-SE"/>
          </a:p>
        </p:txBody>
      </p:sp>
    </p:spTree>
    <p:extLst>
      <p:ext uri="{BB962C8B-B14F-4D97-AF65-F5344CB8AC3E}">
        <p14:creationId xmlns:p14="http://schemas.microsoft.com/office/powerpoint/2010/main" val="211373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F05E37C-8428-4B4E-9CD8-159C5026C1F4}" type="slidenum">
              <a:rPr lang="sv-SE" smtClean="0"/>
              <a:t>12</a:t>
            </a:fld>
            <a:endParaRPr lang="sv-SE"/>
          </a:p>
        </p:txBody>
      </p:sp>
    </p:spTree>
    <p:extLst>
      <p:ext uri="{BB962C8B-B14F-4D97-AF65-F5344CB8AC3E}">
        <p14:creationId xmlns:p14="http://schemas.microsoft.com/office/powerpoint/2010/main" val="2797022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xmlns=""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adec="http://schemas.microsoft.com/office/drawing/2017/decorative" xmlns=""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0" name="Region Östergötland">
            <a:extLst>
              <a:ext uri="{FF2B5EF4-FFF2-40B4-BE49-F238E27FC236}">
                <a16:creationId xmlns:a16="http://schemas.microsoft.com/office/drawing/2014/main" id="{52C7AC2A-FA4A-46E8-A095-0375AD9C8B21}"/>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1" name="Frihandsfigur: Form 10">
              <a:extLst>
                <a:ext uri="{FF2B5EF4-FFF2-40B4-BE49-F238E27FC236}">
                  <a16:creationId xmlns:a16="http://schemas.microsoft.com/office/drawing/2014/main" id="{AD1820C4-8E69-492C-AB91-2EAB843CDE4B}"/>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3A17F3C8-E4C3-4E3D-9541-5609917EEC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9987525" y="6231440"/>
            <a:ext cx="2204474" cy="433293"/>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1070756241"/>
      </p:ext>
    </p:extLst>
  </p:cSld>
  <p:clrMapOvr>
    <a:masterClrMapping/>
  </p:clrMapOvr>
  <p:hf hdr="0" ftr="0" dt="0"/>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adec="http://schemas.microsoft.com/office/drawing/2017/decorative" xmlns="" val="1"/>
              </a:ext>
            </a:extLst>
          </p:cNvPr>
          <p:cNvSpPr/>
          <p:nvPr userDrawn="1"/>
        </p:nvSpPr>
        <p:spPr>
          <a:xfrm>
            <a:off x="4988364" y="193880"/>
            <a:ext cx="7021674" cy="5856692"/>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48363" y="538265"/>
            <a:ext cx="6304212" cy="515057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79132"/>
            <a:ext cx="4711032" cy="587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276" y="367433"/>
            <a:ext cx="3995679" cy="949877"/>
          </a:xfrm>
        </p:spPr>
        <p:txBody>
          <a:bodyPr/>
          <a:lstStyle/>
          <a:p>
            <a:r>
              <a:rPr lang="sv-SE" dirty="0"/>
              <a:t>Klicka här för att ändra mall för rubrikformat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539426" y="1804732"/>
            <a:ext cx="400753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978436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tre delar">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79765"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xmlns="" val="1"/>
              </a:ext>
            </a:extLst>
          </p:cNvPr>
          <p:cNvSpPr/>
          <p:nvPr userDrawn="1"/>
        </p:nvSpPr>
        <p:spPr>
          <a:xfrm>
            <a:off x="41844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xmlns="" val="1"/>
              </a:ext>
            </a:extLst>
          </p:cNvPr>
          <p:cNvSpPr/>
          <p:nvPr userDrawn="1"/>
        </p:nvSpPr>
        <p:spPr>
          <a:xfrm>
            <a:off x="81900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9613651"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35365"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4400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4456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0188161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adec="http://schemas.microsoft.com/office/drawing/2017/decorative" xmlns=""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3361924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vänster">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adec="http://schemas.microsoft.com/office/drawing/2017/decorative" xmlns="" val="1"/>
              </a:ext>
            </a:extLst>
          </p:cNvPr>
          <p:cNvSpPr/>
          <p:nvPr userDrawn="1"/>
        </p:nvSpPr>
        <p:spPr>
          <a:xfrm>
            <a:off x="0" y="0"/>
            <a:ext cx="4368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620"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618"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79387" y="179388"/>
            <a:ext cx="5787641" cy="2846027"/>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179386" y="3204804"/>
            <a:ext cx="5787640" cy="2846028"/>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5621722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6138044"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79388"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77704587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xmlns="" val="1"/>
              </a:ext>
            </a:extLst>
          </p:cNvPr>
          <p:cNvSpPr/>
          <p:nvPr userDrawn="1"/>
        </p:nvSpPr>
        <p:spPr>
          <a:xfrm>
            <a:off x="6140388" y="179999"/>
            <a:ext cx="5871612"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305"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306" y="1805600"/>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79388" y="179388"/>
            <a:ext cx="5871612" cy="3154052"/>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179388" y="3423440"/>
            <a:ext cx="2628000"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xmlns="" val="1"/>
              </a:ext>
            </a:extLst>
          </p:cNvPr>
          <p:cNvSpPr>
            <a:spLocks noGrp="1"/>
          </p:cNvSpPr>
          <p:nvPr>
            <p:ph type="pic" sz="quarter" idx="15" hasCustomPrompt="1"/>
          </p:nvPr>
        </p:nvSpPr>
        <p:spPr>
          <a:xfrm>
            <a:off x="2909239" y="3423440"/>
            <a:ext cx="3141761"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070013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xmlns=""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165432" y="1984233"/>
            <a:ext cx="2343058" cy="2343058"/>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4926498"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xmlns="" val="1"/>
              </a:ext>
            </a:extLst>
          </p:cNvPr>
          <p:cNvSpPr>
            <a:spLocks noGrp="1"/>
          </p:cNvSpPr>
          <p:nvPr>
            <p:ph type="pic" sz="quarter" idx="15" hasCustomPrompt="1"/>
          </p:nvPr>
        </p:nvSpPr>
        <p:spPr>
          <a:xfrm>
            <a:off x="8687562"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720000" y="4507292"/>
            <a:ext cx="3223069"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4483868" y="4507292"/>
            <a:ext cx="3223202"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8247868" y="4507292"/>
            <a:ext cx="3223868"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96651903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xmlns=""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text 9">
            <a:extLst>
              <a:ext uri="{FF2B5EF4-FFF2-40B4-BE49-F238E27FC236}">
                <a16:creationId xmlns:a16="http://schemas.microsoft.com/office/drawing/2014/main" id="{1F7324EE-B6D8-4EE6-8FEE-C02679E30709}"/>
              </a:ext>
            </a:extLst>
          </p:cNvPr>
          <p:cNvSpPr>
            <a:spLocks noGrp="1"/>
          </p:cNvSpPr>
          <p:nvPr>
            <p:ph type="body" sz="quarter" idx="19"/>
          </p:nvPr>
        </p:nvSpPr>
        <p:spPr>
          <a:xfrm>
            <a:off x="4925601"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0" name="Platshållare för text 9">
            <a:extLst>
              <a:ext uri="{FF2B5EF4-FFF2-40B4-BE49-F238E27FC236}">
                <a16:creationId xmlns:a16="http://schemas.microsoft.com/office/drawing/2014/main" id="{1F03E57D-329D-41A4-8BDF-1D4DAEACD273}"/>
              </a:ext>
            </a:extLst>
          </p:cNvPr>
          <p:cNvSpPr>
            <a:spLocks noGrp="1"/>
          </p:cNvSpPr>
          <p:nvPr>
            <p:ph type="body" sz="quarter" idx="20"/>
          </p:nvPr>
        </p:nvSpPr>
        <p:spPr>
          <a:xfrm>
            <a:off x="8689669"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1" name="Platshållare för text 9">
            <a:extLst>
              <a:ext uri="{FF2B5EF4-FFF2-40B4-BE49-F238E27FC236}">
                <a16:creationId xmlns:a16="http://schemas.microsoft.com/office/drawing/2014/main" id="{41D2855B-C699-4073-854A-5519900992FB}"/>
              </a:ext>
            </a:extLst>
          </p:cNvPr>
          <p:cNvSpPr>
            <a:spLocks noGrp="1"/>
          </p:cNvSpPr>
          <p:nvPr>
            <p:ph type="body" sz="quarter" idx="21"/>
          </p:nvPr>
        </p:nvSpPr>
        <p:spPr>
          <a:xfrm>
            <a:off x="1161534"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674228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rt text och bild">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Lst>
          </p:cNvPr>
          <p:cNvSpPr/>
          <p:nvPr userDrawn="1"/>
        </p:nvSpPr>
        <p:spPr>
          <a:xfrm>
            <a:off x="5339950" y="334681"/>
            <a:ext cx="738121" cy="57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3" name="Region Östergötland">
            <a:extLst>
              <a:ext uri="{FF2B5EF4-FFF2-40B4-BE49-F238E27FC236}">
                <a16:creationId xmlns:a16="http://schemas.microsoft.com/office/drawing/2014/main" id="{2C32ADD5-52CA-4E1F-A2D2-D1F454B75202}"/>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441D83A3-7F32-43DC-9A88-FDC7BD811715}"/>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3D8F001-CCF5-4E31-9007-59EB5CC78BD7}"/>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22" name="Bild-Standard">
            <a:extLst>
              <a:ext uri="{FF2B5EF4-FFF2-40B4-BE49-F238E27FC236}">
                <a16:creationId xmlns:a16="http://schemas.microsoft.com/office/drawing/2014/main" id="{F9E3C9DD-78A8-44D3-92D2-3672711D10E5}"/>
              </a:ext>
            </a:extLst>
          </p:cNvPr>
          <p:cNvSpPr>
            <a:spLocks noGrp="1"/>
          </p:cNvSpPr>
          <p:nvPr>
            <p:ph type="pic" sz="quarter" idx="14"/>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solidFill>
        </p:spPr>
        <p:txBody>
          <a:bodyPr wrap="square" anchor="ctr">
            <a:noAutofit/>
          </a:bodyPr>
          <a:lstStyle>
            <a:lvl1pPr marL="0" indent="0" algn="ctr">
              <a:buNone/>
              <a:defRPr/>
            </a:lvl1pPr>
          </a:lstStyle>
          <a:p>
            <a:endParaRPr lang="sv-SE"/>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spTree>
    <p:extLst>
      <p:ext uri="{BB962C8B-B14F-4D97-AF65-F5344CB8AC3E}">
        <p14:creationId xmlns:p14="http://schemas.microsoft.com/office/powerpoint/2010/main" val="11142274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rt text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Lst>
          </p:cNvPr>
          <p:cNvSpPr/>
          <p:nvPr userDrawn="1"/>
        </p:nvSpPr>
        <p:spPr>
          <a:xfrm>
            <a:off x="5336648" y="-6"/>
            <a:ext cx="6855352" cy="6858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grpSp>
        <p:nvGrpSpPr>
          <p:cNvPr id="13" name="Region Östergötland">
            <a:extLst>
              <a:ext uri="{FF2B5EF4-FFF2-40B4-BE49-F238E27FC236}">
                <a16:creationId xmlns:a16="http://schemas.microsoft.com/office/drawing/2014/main" id="{3219D742-6583-4454-AED2-9839E31145FA}"/>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98151F31-70F6-48C7-B886-736AB7A696A1}"/>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01C9C85B-F7EE-49C6-86A9-C618514D4BC0}"/>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6" name="Folktandvården" hidden="1">
            <a:extLst>
              <a:ext uri="{FF2B5EF4-FFF2-40B4-BE49-F238E27FC236}">
                <a16:creationId xmlns:a16="http://schemas.microsoft.com/office/drawing/2014/main" id="{746F078E-D579-46C7-A623-9E12CB9705B6}"/>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1A51712D-2CB1-4F81-AFD7-FD0CE13F0351}"/>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3FCB5D7-D416-4CB2-B4AE-9AD5297E943C}"/>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44F92256-C694-4995-8AAD-4CF4D57DFA6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921124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vit)">
    <p:bg>
      <p:bgPr>
        <a:solidFill>
          <a:schemeClr val="bg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xmlns=""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4706"/>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400">
                <a:solidFill>
                  <a:schemeClr val="tx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295051540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C9A02-F520-4F33-9513-C176F152181E}"/>
              </a:ext>
              <a:ext uri="{C183D7F6-B498-43B3-948B-1728B52AA6E4}">
                <adec:decorative xmlns:adec="http://schemas.microsoft.com/office/drawing/2017/decorative" xmlns="" val="1"/>
              </a:ext>
            </a:extLst>
          </p:cNvPr>
          <p:cNvSpPr/>
          <p:nvPr userDrawn="1"/>
        </p:nvSpPr>
        <p:spPr>
          <a:xfrm>
            <a:off x="180000" y="2564933"/>
            <a:ext cx="11832000" cy="34883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adec="http://schemas.microsoft.com/office/drawing/2017/decorative" xmlns="" val="1"/>
              </a:ext>
            </a:extLst>
          </p:cNvPr>
          <p:cNvSpPr/>
          <p:nvPr userDrawn="1"/>
        </p:nvSpPr>
        <p:spPr>
          <a:xfrm>
            <a:off x="180000" y="2521975"/>
            <a:ext cx="8230669" cy="3488301"/>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296464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delare med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xmlns="" val="1"/>
              </a:ext>
            </a:extLst>
          </p:cNvPr>
          <p:cNvSpPr>
            <a:spLocks noGrp="1"/>
          </p:cNvSpPr>
          <p:nvPr>
            <p:ph type="pic" sz="quarter" idx="11" hasCustomPrompt="1"/>
          </p:nvPr>
        </p:nvSpPr>
        <p:spPr>
          <a:xfrm>
            <a:off x="180000" y="2564933"/>
            <a:ext cx="11833200" cy="3488301"/>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338975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E7E34-D963-409A-B37E-74A781406387}"/>
              </a:ext>
            </a:extLst>
          </p:cNvPr>
          <p:cNvSpPr>
            <a:spLocks noGrp="1"/>
          </p:cNvSpPr>
          <p:nvPr>
            <p:ph type="title"/>
          </p:nvPr>
        </p:nvSpPr>
        <p:spPr>
          <a:xfrm>
            <a:off x="539999" y="368300"/>
            <a:ext cx="9923999" cy="949877"/>
          </a:xfrm>
        </p:spPr>
        <p:txBody>
          <a:bodyPr/>
          <a:lstStyle/>
          <a:p>
            <a:r>
              <a:rPr lang="sv-SE" dirty="0"/>
              <a:t>Klicka här för att ändra mall för rubrikformat</a:t>
            </a:r>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22010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2982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m foto vänste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xmlns="" val="1"/>
              </a:ext>
            </a:extLst>
          </p:cNvPr>
          <p:cNvSpPr/>
          <p:nvPr userDrawn="1"/>
        </p:nvSpPr>
        <p:spPr>
          <a:xfrm>
            <a:off x="7301652" y="-1095"/>
            <a:ext cx="48903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7836361" y="365760"/>
            <a:ext cx="3810347" cy="1788160"/>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7836361" y="2377440"/>
            <a:ext cx="3810347" cy="1788161"/>
          </a:xfrm>
        </p:spPr>
        <p:txBody>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604370" y="6311011"/>
            <a:ext cx="2212368" cy="288000"/>
          </a:xfrm>
        </p:spPr>
        <p:txBody>
          <a:bodyPr anchor="b" anchorCtr="0">
            <a:normAutofit/>
          </a:bodyPr>
          <a:lstStyle>
            <a:lvl1pPr marL="0" indent="0" algn="l">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xmlns="" val="1"/>
              </a:ext>
            </a:extLst>
          </p:cNvPr>
          <p:cNvSpPr>
            <a:spLocks noGrp="1"/>
          </p:cNvSpPr>
          <p:nvPr>
            <p:ph type="pic" sz="quarter" idx="11" hasCustomPrompt="1"/>
          </p:nvPr>
        </p:nvSpPr>
        <p:spPr>
          <a:xfrm>
            <a:off x="0" y="0"/>
            <a:ext cx="7301653" cy="685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1" name="Designelement">
            <a:extLst>
              <a:ext uri="{FF2B5EF4-FFF2-40B4-BE49-F238E27FC236}">
                <a16:creationId xmlns:a16="http://schemas.microsoft.com/office/drawing/2014/main" id="{043CE9D1-6E4C-4CAB-A0C2-A3DCFAA8443D}"/>
              </a:ext>
              <a:ext uri="{C183D7F6-B498-43B3-948B-1728B52AA6E4}">
                <adec:decorative xmlns:adec="http://schemas.microsoft.com/office/drawing/2017/decorative" xmlns="" val="1"/>
              </a:ext>
            </a:extLst>
          </p:cNvPr>
          <p:cNvSpPr/>
          <p:nvPr userDrawn="1"/>
        </p:nvSpPr>
        <p:spPr>
          <a:xfrm>
            <a:off x="7301651" y="0"/>
            <a:ext cx="4345057" cy="4383981"/>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grpSp>
        <p:nvGrpSpPr>
          <p:cNvPr id="17" name="Region Östergötland">
            <a:extLst>
              <a:ext uri="{FF2B5EF4-FFF2-40B4-BE49-F238E27FC236}">
                <a16:creationId xmlns:a16="http://schemas.microsoft.com/office/drawing/2014/main" id="{6D8D5605-6781-476B-AC43-4CF08A7DE941}"/>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8" name="Frihandsfigur: Form 17">
              <a:extLst>
                <a:ext uri="{FF2B5EF4-FFF2-40B4-BE49-F238E27FC236}">
                  <a16:creationId xmlns:a16="http://schemas.microsoft.com/office/drawing/2014/main" id="{43D01E2E-97C2-429C-A7A2-D479ED89CD40}"/>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60D36897-49C2-4C1B-A3F2-122CFC6660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24" name="Folktandvården" hidden="1">
            <a:extLst>
              <a:ext uri="{FF2B5EF4-FFF2-40B4-BE49-F238E27FC236}">
                <a16:creationId xmlns:a16="http://schemas.microsoft.com/office/drawing/2014/main" id="{2ABEE15F-C77A-4CBC-89DB-F20690CD03FA}"/>
              </a:ext>
            </a:extLst>
          </p:cNvPr>
          <p:cNvGrpSpPr/>
          <p:nvPr userDrawn="1"/>
        </p:nvGrpSpPr>
        <p:grpSpPr>
          <a:xfrm>
            <a:off x="9987525" y="6231440"/>
            <a:ext cx="2204474" cy="433293"/>
            <a:chOff x="9987525" y="6231440"/>
            <a:chExt cx="2204474" cy="433293"/>
          </a:xfrm>
        </p:grpSpPr>
        <p:sp>
          <p:nvSpPr>
            <p:cNvPr id="25" name="Rektangel 24">
              <a:extLst>
                <a:ext uri="{FF2B5EF4-FFF2-40B4-BE49-F238E27FC236}">
                  <a16:creationId xmlns:a16="http://schemas.microsoft.com/office/drawing/2014/main" id="{5031865A-FE93-469C-A66F-4503FB18A6D3}"/>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CD42E06-9AA9-47A9-A075-CBCCBF4B4F7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7" name="Bild 26">
              <a:extLst>
                <a:ext uri="{FF2B5EF4-FFF2-40B4-BE49-F238E27FC236}">
                  <a16:creationId xmlns:a16="http://schemas.microsoft.com/office/drawing/2014/main" id="{A7B6ACAF-E00C-41A1-AD37-0CBAFB15C2B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69796601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xmlns="" val="1"/>
              </a:ext>
            </a:extLst>
          </p:cNvPr>
          <p:cNvSpPr/>
          <p:nvPr userDrawn="1"/>
        </p:nvSpPr>
        <p:spPr>
          <a:xfrm>
            <a:off x="0" y="4516905"/>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9739900" y="4651546"/>
            <a:ext cx="2160000" cy="288000"/>
          </a:xfrm>
        </p:spPr>
        <p:txBody>
          <a:bodyPr anchor="b" anchorCtr="0">
            <a:normAutofit/>
          </a:bodyPr>
          <a:lstStyle>
            <a:lvl1pPr marL="0" indent="0" algn="r">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xmlns="" val="1"/>
              </a:ext>
            </a:extLst>
          </p:cNvPr>
          <p:cNvSpPr>
            <a:spLocks noGrp="1"/>
          </p:cNvSpPr>
          <p:nvPr>
            <p:ph type="pic" sz="quarter" idx="11" hasCustomPrompt="1"/>
          </p:nvPr>
        </p:nvSpPr>
        <p:spPr>
          <a:xfrm>
            <a:off x="0" y="0"/>
            <a:ext cx="12192000" cy="451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4659923"/>
            <a:ext cx="9092995" cy="785446"/>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5574439"/>
            <a:ext cx="9092995" cy="656924"/>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grpSp>
        <p:nvGrpSpPr>
          <p:cNvPr id="16" name="Region Östergötland">
            <a:extLst>
              <a:ext uri="{FF2B5EF4-FFF2-40B4-BE49-F238E27FC236}">
                <a16:creationId xmlns:a16="http://schemas.microsoft.com/office/drawing/2014/main" id="{EC3CEBBE-EAE5-46D3-9D82-C51D007C49BF}"/>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7" name="Frihandsfigur: Form 16">
              <a:extLst>
                <a:ext uri="{FF2B5EF4-FFF2-40B4-BE49-F238E27FC236}">
                  <a16:creationId xmlns:a16="http://schemas.microsoft.com/office/drawing/2014/main" id="{927FB3D0-70F4-4150-8400-C2E42B255E32}"/>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1929D1F-3039-4760-8186-90020A1E8F7B}"/>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6481484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24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54565849"/>
      </p:ext>
    </p:extLst>
  </p:cSld>
  <p:clrMapOvr>
    <a:masterClrMapping/>
  </p:clrMapOvr>
  <p:hf hdr="0" ftr="0" dt="0"/>
  <p:extLst mod="1">
    <p:ext uri="{DCECCB84-F9BA-43D5-87BE-67443E8EF086}">
      <p15:sldGuideLst xmlns:p15="http://schemas.microsoft.com/office/powerpoint/2012/main">
        <p15:guide id="1" pos="6601" userDrawn="1">
          <p15:clr>
            <a:srgbClr val="FBAE40"/>
          </p15:clr>
        </p15:guide>
        <p15:guide id="2" orient="horz" pos="113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adec="http://schemas.microsoft.com/office/drawing/2017/decorative" xmlns=""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30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119649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600" y="368300"/>
            <a:ext cx="111120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7000" y="1805599"/>
            <a:ext cx="5151592"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3772566593"/>
      </p:ext>
    </p:extLst>
  </p:cSld>
  <p:clrMapOvr>
    <a:masterClrMapping/>
  </p:clrMapOvr>
  <p:hf hdr="0" ftr="0" dt="0"/>
  <p:extLst mod="1">
    <p:ext uri="{DCECCB84-F9BA-43D5-87BE-67443E8EF086}">
      <p15:sldGuideLst xmlns:p15="http://schemas.microsoft.com/office/powerpoint/2012/main">
        <p15:guide id="1" pos="73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79999"/>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xmlns="" val="1"/>
              </a:ext>
            </a:extLst>
          </p:cNvPr>
          <p:cNvSpPr/>
          <p:nvPr userDrawn="1"/>
        </p:nvSpPr>
        <p:spPr>
          <a:xfrm>
            <a:off x="6141000" y="179999"/>
            <a:ext cx="5871000"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5151600"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21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p:nvPr>
        </p:nvSpPr>
        <p:spPr>
          <a:xfrm>
            <a:off x="6501000" y="368300"/>
            <a:ext cx="5151600" cy="949325"/>
          </a:xfrm>
        </p:spPr>
        <p:txBody>
          <a:bodyPr anchor="b" anchorCtr="0"/>
          <a:lstStyle>
            <a:lvl1pPr marL="0" indent="0" algn="l" defTabSz="914400" rtl="0" eaLnBrk="1" latinLnBrk="0" hangingPunct="1">
              <a:lnSpc>
                <a:spcPct val="90000"/>
              </a:lnSpc>
              <a:spcBef>
                <a:spcPct val="0"/>
              </a:spcBef>
              <a:buNone/>
              <a:defRPr lang="sv-SE" sz="2800" b="1" kern="1200" dirty="0">
                <a:solidFill>
                  <a:schemeClr val="tx1"/>
                </a:solidFill>
                <a:latin typeface="+mn-lt"/>
                <a:ea typeface="+mj-ea"/>
                <a:cs typeface="+mj-cs"/>
              </a:defRPr>
            </a:lvl1pPr>
            <a:lvl2pPr>
              <a:defRPr sz="2800" b="1"/>
            </a:lvl2pPr>
            <a:lvl3pPr>
              <a:defRPr sz="2800" b="1"/>
            </a:lvl3pPr>
            <a:lvl4pPr>
              <a:defRPr sz="2800" b="1"/>
            </a:lvl4pPr>
            <a:lvl5pPr>
              <a:defRPr sz="2800" b="1"/>
            </a:lvl5pPr>
          </a:lstStyle>
          <a:p>
            <a:pPr lvl="0"/>
            <a:r>
              <a:rPr lang="sv-SE" dirty="0"/>
              <a:t>Klicka här för att ändra format på bakgrundstexten</a:t>
            </a:r>
          </a:p>
        </p:txBody>
      </p:sp>
    </p:spTree>
    <p:extLst>
      <p:ext uri="{BB962C8B-B14F-4D97-AF65-F5344CB8AC3E}">
        <p14:creationId xmlns:p14="http://schemas.microsoft.com/office/powerpoint/2010/main" val="14991245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79999"/>
            <a:ext cx="7023714"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6298422"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6298422"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7299006" y="180001"/>
            <a:ext cx="4711032" cy="2890638"/>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7299006" y="3160638"/>
            <a:ext cx="4711032" cy="2890800"/>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9782743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540000" y="368300"/>
            <a:ext cx="9925200" cy="949877"/>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1720800" y="1807200"/>
            <a:ext cx="8751938" cy="405861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adec="http://schemas.microsoft.com/office/drawing/2017/decorative" xmlns="" val="1"/>
              </a:ext>
            </a:extLst>
          </p:cNvPr>
          <p:cNvSpPr>
            <a:spLocks noGrp="1"/>
          </p:cNvSpPr>
          <p:nvPr>
            <p:ph type="sldNum" sz="quarter" idx="4"/>
          </p:nvPr>
        </p:nvSpPr>
        <p:spPr>
          <a:xfrm>
            <a:off x="288000" y="6356350"/>
            <a:ext cx="360000" cy="252000"/>
          </a:xfrm>
          <a:prstGeom prst="rect">
            <a:avLst/>
          </a:prstGeom>
        </p:spPr>
        <p:txBody>
          <a:bodyPr vert="horz" lIns="0" tIns="0" rIns="0" bIns="0" rtlCol="0" anchor="b" anchorCtr="0"/>
          <a:lstStyle>
            <a:lvl1pPr algn="l">
              <a:defRPr sz="1200">
                <a:solidFill>
                  <a:schemeClr val="tx1"/>
                </a:solidFill>
                <a:latin typeface="+mn-lt"/>
              </a:defRPr>
            </a:lvl1pPr>
          </a:lstStyle>
          <a:p>
            <a:fld id="{5204B58B-0420-4827-A2A8-7A3D043AFDDE}" type="slidenum">
              <a:rPr lang="sv-SE" smtClean="0"/>
              <a:pPr/>
              <a:t>‹#›</a:t>
            </a:fld>
            <a:endParaRPr lang="sv-SE" dirty="0"/>
          </a:p>
        </p:txBody>
      </p:sp>
      <p:grpSp>
        <p:nvGrpSpPr>
          <p:cNvPr id="11" name="Folktandvården" hidden="1">
            <a:extLst>
              <a:ext uri="{FF2B5EF4-FFF2-40B4-BE49-F238E27FC236}">
                <a16:creationId xmlns:a16="http://schemas.microsoft.com/office/drawing/2014/main" id="{46B4192C-A430-416B-BA38-01076CB9C6F4}"/>
              </a:ext>
            </a:extLst>
          </p:cNvPr>
          <p:cNvGrpSpPr/>
          <p:nvPr userDrawn="1"/>
        </p:nvGrpSpPr>
        <p:grpSpPr>
          <a:xfrm>
            <a:off x="9987525" y="6231440"/>
            <a:ext cx="2204474" cy="433293"/>
            <a:chOff x="9987525" y="6231440"/>
            <a:chExt cx="2204474" cy="433293"/>
          </a:xfrm>
        </p:grpSpPr>
        <p:sp>
          <p:nvSpPr>
            <p:cNvPr id="17" name="Rektangel 16">
              <a:extLst>
                <a:ext uri="{FF2B5EF4-FFF2-40B4-BE49-F238E27FC236}">
                  <a16:creationId xmlns:a16="http://schemas.microsoft.com/office/drawing/2014/main" id="{F28F0DCF-1CC6-4CA0-9C6B-7A6A9001166F}"/>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EDAC4F5-53DC-4758-B526-A1BD86931DC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0" name="Bild 9">
              <a:extLst>
                <a:ext uri="{FF2B5EF4-FFF2-40B4-BE49-F238E27FC236}">
                  <a16:creationId xmlns:a16="http://schemas.microsoft.com/office/drawing/2014/main" id="{B14777EB-4318-44AF-8036-D55F7A6420FF}"/>
                </a:ext>
              </a:extLst>
            </p:cNvPr>
            <p:cNvPicPr>
              <a:picLocks noChangeAspect="1"/>
            </p:cNvPicPr>
            <p:nvPr userDrawn="1"/>
          </p:nvPicPr>
          <p:blipFill>
            <a:blip r:embed="rId26" cstate="hq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10071462" y="6301064"/>
              <a:ext cx="1832076" cy="305346"/>
            </a:xfrm>
            <a:prstGeom prst="rect">
              <a:avLst/>
            </a:prstGeom>
          </p:spPr>
        </p:pic>
      </p:grpSp>
      <p:grpSp>
        <p:nvGrpSpPr>
          <p:cNvPr id="19" name="Region Östergötland">
            <a:extLst>
              <a:ext uri="{FF2B5EF4-FFF2-40B4-BE49-F238E27FC236}">
                <a16:creationId xmlns:a16="http://schemas.microsoft.com/office/drawing/2014/main" id="{12B8B0FE-E494-49FD-B26D-9B726E254203}"/>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20" name="Frihandsfigur: Form 19">
              <a:extLst>
                <a:ext uri="{FF2B5EF4-FFF2-40B4-BE49-F238E27FC236}">
                  <a16:creationId xmlns:a16="http://schemas.microsoft.com/office/drawing/2014/main" id="{E29E9866-AB3F-4A58-BC98-5E1FEF56ED1F}"/>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DBD61C2-B8AD-4888-B30A-1F1537F6107F}"/>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4" name="xxLanguageTextBox"/>
          <p:cNvSpPr/>
          <p:nvPr userDrawn="1">
            <p:custDataLst>
              <p:tags r:id="rId25"/>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smtClean="0"/>
          </a:p>
        </p:txBody>
      </p:sp>
    </p:spTree>
    <p:extLst>
      <p:ext uri="{BB962C8B-B14F-4D97-AF65-F5344CB8AC3E}">
        <p14:creationId xmlns:p14="http://schemas.microsoft.com/office/powerpoint/2010/main" val="239725856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8" r:id="rId3"/>
    <p:sldLayoutId id="2147483679" r:id="rId4"/>
    <p:sldLayoutId id="2147483680" r:id="rId5"/>
    <p:sldLayoutId id="2147483681" r:id="rId6"/>
    <p:sldLayoutId id="2147483682" r:id="rId7"/>
    <p:sldLayoutId id="2147483683" r:id="rId8"/>
    <p:sldLayoutId id="2147483698" r:id="rId9"/>
    <p:sldLayoutId id="2147483699" r:id="rId10"/>
    <p:sldLayoutId id="2147483684" r:id="rId11"/>
    <p:sldLayoutId id="2147483685" r:id="rId12"/>
    <p:sldLayoutId id="2147483694" r:id="rId13"/>
    <p:sldLayoutId id="2147483687" r:id="rId14"/>
    <p:sldLayoutId id="2147483688" r:id="rId15"/>
    <p:sldLayoutId id="2147483695" r:id="rId16"/>
    <p:sldLayoutId id="2147483700" r:id="rId17"/>
    <p:sldLayoutId id="2147483696" r:id="rId18"/>
    <p:sldLayoutId id="2147483702" r:id="rId19"/>
    <p:sldLayoutId id="2147483692" r:id="rId20"/>
    <p:sldLayoutId id="2147483693" r:id="rId21"/>
    <p:sldLayoutId id="2147483701" r:id="rId22"/>
    <p:sldLayoutId id="2147483655"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32" userDrawn="1">
          <p15:clr>
            <a:srgbClr val="F26B43"/>
          </p15:clr>
        </p15:guide>
        <p15:guide id="3" pos="338" userDrawn="1">
          <p15:clr>
            <a:srgbClr val="F26B43"/>
          </p15:clr>
        </p15:guide>
        <p15:guide id="4" pos="7346" userDrawn="1">
          <p15:clr>
            <a:srgbClr val="F26B43"/>
          </p15:clr>
        </p15:guide>
        <p15:guide id="5" pos="1084" userDrawn="1">
          <p15:clr>
            <a:srgbClr val="F26B43"/>
          </p15:clr>
        </p15:guide>
        <p15:guide id="6" orient="horz" pos="1133" userDrawn="1">
          <p15:clr>
            <a:srgbClr val="F26B43"/>
          </p15:clr>
        </p15:guide>
        <p15:guide id="7" orient="horz" pos="3695" userDrawn="1">
          <p15:clr>
            <a:srgbClr val="F26B43"/>
          </p15:clr>
        </p15:guide>
        <p15:guide id="8" orient="horz" pos="3812" userDrawn="1">
          <p15:clr>
            <a:srgbClr val="F26B43"/>
          </p15:clr>
        </p15:guide>
        <p15:guide id="9" orient="horz" pos="232" userDrawn="1">
          <p15:clr>
            <a:srgbClr val="F26B43"/>
          </p15:clr>
        </p15:guide>
        <p15:guide id="10" orient="horz" pos="8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i.screen9.com/preview/C-l7V0Pi_aKMH-j3AtYHRfJX6ay7PUIgwMY14HBqXLWbI7IiFANQ87pgGAjo7aG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api.screen9.com/preview/U69z6enV8PDufS7JWzWqOtLWPpZPz4kV3OvzI1QVL9U_u8AcWhUJcmiVSH8XpQ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api.screen9.com/preview/UFwsqewVkU_l5bu3LVQyS56ZE7ng-KubBN80R4c4w4b9IWT6RV4dtxonLwKaffD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5A503F-55DF-4592-97CA-D0517782DB5F}"/>
              </a:ext>
            </a:extLst>
          </p:cNvPr>
          <p:cNvSpPr>
            <a:spLocks noGrp="1"/>
          </p:cNvSpPr>
          <p:nvPr>
            <p:ph type="ctrTitle"/>
          </p:nvPr>
        </p:nvSpPr>
        <p:spPr/>
        <p:txBody>
          <a:bodyPr/>
          <a:lstStyle/>
          <a:p>
            <a:r>
              <a:rPr lang="sv-SE" dirty="0"/>
              <a:t>Tillsammans för </a:t>
            </a:r>
            <a:r>
              <a:rPr lang="sv-SE" dirty="0" smtClean="0"/>
              <a:t>patientsäkerheten</a:t>
            </a:r>
            <a:br>
              <a:rPr lang="sv-SE" dirty="0" smtClean="0"/>
            </a:br>
            <a:endParaRPr lang="sv-SE" dirty="0"/>
          </a:p>
        </p:txBody>
      </p:sp>
      <p:sp>
        <p:nvSpPr>
          <p:cNvPr id="3" name="Underrubrik 2">
            <a:extLst>
              <a:ext uri="{FF2B5EF4-FFF2-40B4-BE49-F238E27FC236}">
                <a16:creationId xmlns:a16="http://schemas.microsoft.com/office/drawing/2014/main" id="{FD086EDF-7F58-4D7A-9A76-DC9DEA88F662}"/>
              </a:ext>
            </a:extLst>
          </p:cNvPr>
          <p:cNvSpPr>
            <a:spLocks noGrp="1"/>
          </p:cNvSpPr>
          <p:nvPr>
            <p:ph type="subTitle" idx="1"/>
          </p:nvPr>
        </p:nvSpPr>
        <p:spPr>
          <a:xfrm>
            <a:off x="1080000" y="2288464"/>
            <a:ext cx="9073650" cy="1614796"/>
          </a:xfrm>
        </p:spPr>
        <p:txBody>
          <a:bodyPr/>
          <a:lstStyle/>
          <a:p>
            <a:r>
              <a:rPr lang="sv-SE" sz="3200" dirty="0"/>
              <a:t>Ett arbetsmaterial för dialog om </a:t>
            </a:r>
            <a:r>
              <a:rPr lang="sv-SE" sz="3200" dirty="0" smtClean="0"/>
              <a:t>säkerhetskultur</a:t>
            </a:r>
            <a:endParaRPr lang="sv-SE" sz="3200" dirty="0"/>
          </a:p>
        </p:txBody>
      </p:sp>
      <p:pic>
        <p:nvPicPr>
          <p:cNvPr id="6" name="Bildobjekt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90542" y="225789"/>
            <a:ext cx="1476311" cy="1443771"/>
          </a:xfrm>
          <a:prstGeom prst="rect">
            <a:avLst/>
          </a:prstGeom>
        </p:spPr>
      </p:pic>
    </p:spTree>
    <p:extLst>
      <p:ext uri="{BB962C8B-B14F-4D97-AF65-F5344CB8AC3E}">
        <p14:creationId xmlns:p14="http://schemas.microsoft.com/office/powerpoint/2010/main" val="1856843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Film del 3: </a:t>
            </a:r>
            <a:r>
              <a:rPr lang="sv-SE" dirty="0"/>
              <a:t/>
            </a:r>
            <a:br>
              <a:rPr lang="sv-SE" dirty="0"/>
            </a:br>
            <a:r>
              <a:rPr lang="sv-SE" dirty="0" smtClean="0"/>
              <a:t>Vi </a:t>
            </a:r>
            <a:r>
              <a:rPr lang="sv-SE" dirty="0"/>
              <a:t>är </a:t>
            </a:r>
            <a:r>
              <a:rPr lang="sv-SE" dirty="0" smtClean="0"/>
              <a:t>viktiga</a:t>
            </a:r>
            <a:br>
              <a:rPr lang="sv-SE" dirty="0" smtClean="0"/>
            </a:br>
            <a:endParaRPr lang="sv-SE" dirty="0"/>
          </a:p>
        </p:txBody>
      </p:sp>
      <p:sp>
        <p:nvSpPr>
          <p:cNvPr id="3" name="Underrubrik 2"/>
          <p:cNvSpPr>
            <a:spLocks noGrp="1"/>
          </p:cNvSpPr>
          <p:nvPr>
            <p:ph type="subTitle" idx="1"/>
          </p:nvPr>
        </p:nvSpPr>
        <p:spPr/>
        <p:txBody>
          <a:bodyPr/>
          <a:lstStyle/>
          <a:p>
            <a:r>
              <a:rPr lang="sv-SE" sz="2000" dirty="0" smtClean="0"/>
              <a:t>Teamets betydelse </a:t>
            </a:r>
            <a:r>
              <a:rPr lang="sv-SE" sz="2000" dirty="0"/>
              <a:t>för </a:t>
            </a:r>
            <a:r>
              <a:rPr lang="sv-SE" sz="2000" dirty="0" smtClean="0"/>
              <a:t>patientsäkerheten.</a:t>
            </a:r>
            <a:endParaRPr lang="sv-SE" dirty="0"/>
          </a:p>
        </p:txBody>
      </p:sp>
      <p:pic>
        <p:nvPicPr>
          <p:cNvPr id="13" name="Platshållare för bild 12">
            <a:hlinkClick r:id="rId3"/>
          </p:cNvPr>
          <p:cNvPicPr>
            <a:picLocks noGrp="1" noChangeAspect="1"/>
          </p:cNvPicPr>
          <p:nvPr>
            <p:ph type="pic" sz="quarter" idx="11"/>
          </p:nvPr>
        </p:nvPicPr>
        <p:blipFill>
          <a:blip r:embed="rId4" cstate="hqprint">
            <a:extLst>
              <a:ext uri="{28A0092B-C50C-407E-A947-70E740481C1C}">
                <a14:useLocalDpi xmlns:a14="http://schemas.microsoft.com/office/drawing/2010/main" val="0"/>
              </a:ext>
            </a:extLst>
          </a:blip>
          <a:srcRect l="12933" r="12933"/>
          <a:stretch>
            <a:fillRect/>
          </a:stretch>
        </p:blipFill>
        <p:spPr/>
      </p:pic>
      <p:grpSp>
        <p:nvGrpSpPr>
          <p:cNvPr id="8" name="Grupp 7"/>
          <p:cNvGrpSpPr/>
          <p:nvPr/>
        </p:nvGrpSpPr>
        <p:grpSpPr>
          <a:xfrm>
            <a:off x="2895600" y="3019134"/>
            <a:ext cx="1760946" cy="1760946"/>
            <a:chOff x="2895600" y="3358042"/>
            <a:chExt cx="1760946" cy="1760946"/>
          </a:xfrm>
        </p:grpSpPr>
        <p:sp>
          <p:nvSpPr>
            <p:cNvPr id="9" name="Frihandsfigur: Form 125">
              <a:extLst>
                <a:ext uri="{FF2B5EF4-FFF2-40B4-BE49-F238E27FC236}">
                  <a16:creationId xmlns:a16="http://schemas.microsoft.com/office/drawing/2014/main" id="{E3D4FFD1-9236-433A-9C38-AF7DDCADEB18}"/>
                </a:ext>
              </a:extLst>
            </p:cNvPr>
            <p:cNvSpPr/>
            <p:nvPr/>
          </p:nvSpPr>
          <p:spPr>
            <a:xfrm>
              <a:off x="2895600" y="3358042"/>
              <a:ext cx="1760946" cy="1760946"/>
            </a:xfrm>
            <a:custGeom>
              <a:avLst/>
              <a:gdLst>
                <a:gd name="connsiteX0" fmla="*/ 0 w 821626"/>
                <a:gd name="connsiteY0" fmla="*/ 410813 h 821626"/>
                <a:gd name="connsiteX1" fmla="*/ 410813 w 821626"/>
                <a:gd name="connsiteY1" fmla="*/ 821627 h 821626"/>
                <a:gd name="connsiteX2" fmla="*/ 821627 w 821626"/>
                <a:gd name="connsiteY2" fmla="*/ 410813 h 821626"/>
                <a:gd name="connsiteX3" fmla="*/ 410813 w 821626"/>
                <a:gd name="connsiteY3" fmla="*/ 0 h 821626"/>
                <a:gd name="connsiteX4" fmla="*/ 0 w 821626"/>
                <a:gd name="connsiteY4" fmla="*/ 410813 h 82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626" h="821626">
                  <a:moveTo>
                    <a:pt x="0" y="410813"/>
                  </a:moveTo>
                  <a:cubicBezTo>
                    <a:pt x="0" y="637699"/>
                    <a:pt x="183928" y="821627"/>
                    <a:pt x="410813" y="821627"/>
                  </a:cubicBezTo>
                  <a:cubicBezTo>
                    <a:pt x="637699" y="821627"/>
                    <a:pt x="821627" y="637699"/>
                    <a:pt x="821627" y="410813"/>
                  </a:cubicBezTo>
                  <a:cubicBezTo>
                    <a:pt x="821627" y="183928"/>
                    <a:pt x="637699" y="0"/>
                    <a:pt x="410813" y="0"/>
                  </a:cubicBezTo>
                  <a:cubicBezTo>
                    <a:pt x="183928" y="0"/>
                    <a:pt x="0" y="183928"/>
                    <a:pt x="0" y="410813"/>
                  </a:cubicBezTo>
                  <a:close/>
                </a:path>
              </a:pathLst>
            </a:custGeom>
            <a:noFill/>
            <a:ln w="28575" cap="rnd">
              <a:solidFill>
                <a:schemeClr val="bg1"/>
              </a:solidFill>
              <a:prstDash val="solid"/>
              <a:round/>
            </a:ln>
          </p:spPr>
          <p:txBody>
            <a:bodyPr rtlCol="0" anchor="ctr"/>
            <a:lstStyle/>
            <a:p>
              <a:endParaRPr lang="sv-SE"/>
            </a:p>
          </p:txBody>
        </p:sp>
        <p:sp>
          <p:nvSpPr>
            <p:cNvPr id="10" name="Frihandsfigur: Form 126">
              <a:extLst>
                <a:ext uri="{FF2B5EF4-FFF2-40B4-BE49-F238E27FC236}">
                  <a16:creationId xmlns:a16="http://schemas.microsoft.com/office/drawing/2014/main" id="{1BB31D7F-9CD7-4CEB-8EF5-A8007D0DAFD3}"/>
                </a:ext>
              </a:extLst>
            </p:cNvPr>
            <p:cNvSpPr/>
            <p:nvPr/>
          </p:nvSpPr>
          <p:spPr>
            <a:xfrm>
              <a:off x="3508442" y="3958114"/>
              <a:ext cx="648357" cy="637118"/>
            </a:xfrm>
            <a:custGeom>
              <a:avLst/>
              <a:gdLst>
                <a:gd name="connsiteX0" fmla="*/ 32193 w 302512"/>
                <a:gd name="connsiteY0" fmla="*/ 3861 h 297268"/>
                <a:gd name="connsiteX1" fmla="*/ 3860 w 302512"/>
                <a:gd name="connsiteY1" fmla="*/ 8385 h 297268"/>
                <a:gd name="connsiteX2" fmla="*/ 284 w 302512"/>
                <a:gd name="connsiteY2" fmla="*/ 23673 h 297268"/>
                <a:gd name="connsiteX3" fmla="*/ 284 w 302512"/>
                <a:gd name="connsiteY3" fmla="*/ 273705 h 297268"/>
                <a:gd name="connsiteX4" fmla="*/ 17031 w 302512"/>
                <a:gd name="connsiteY4" fmla="*/ 297002 h 297268"/>
                <a:gd name="connsiteX5" fmla="*/ 32193 w 302512"/>
                <a:gd name="connsiteY5" fmla="*/ 293421 h 297268"/>
                <a:gd name="connsiteX6" fmla="*/ 289368 w 302512"/>
                <a:gd name="connsiteY6" fmla="*/ 164643 h 297268"/>
                <a:gd name="connsiteX7" fmla="*/ 289368 w 302512"/>
                <a:gd name="connsiteY7" fmla="*/ 132735 h 2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512" h="297268">
                  <a:moveTo>
                    <a:pt x="32193" y="3861"/>
                  </a:moveTo>
                  <a:cubicBezTo>
                    <a:pt x="23120" y="-2714"/>
                    <a:pt x="10435" y="-688"/>
                    <a:pt x="3860" y="8385"/>
                  </a:cubicBezTo>
                  <a:cubicBezTo>
                    <a:pt x="664" y="12795"/>
                    <a:pt x="-624" y="18304"/>
                    <a:pt x="284" y="23673"/>
                  </a:cubicBezTo>
                  <a:lnTo>
                    <a:pt x="284" y="273705"/>
                  </a:lnTo>
                  <a:cubicBezTo>
                    <a:pt x="-1524" y="284762"/>
                    <a:pt x="5974" y="295193"/>
                    <a:pt x="17031" y="297002"/>
                  </a:cubicBezTo>
                  <a:cubicBezTo>
                    <a:pt x="22361" y="297873"/>
                    <a:pt x="27817" y="296586"/>
                    <a:pt x="32193" y="293421"/>
                  </a:cubicBezTo>
                  <a:lnTo>
                    <a:pt x="289368" y="164643"/>
                  </a:lnTo>
                  <a:cubicBezTo>
                    <a:pt x="306894" y="155880"/>
                    <a:pt x="306894" y="141498"/>
                    <a:pt x="289368" y="132735"/>
                  </a:cubicBezTo>
                  <a:close/>
                </a:path>
              </a:pathLst>
            </a:custGeom>
            <a:solidFill>
              <a:schemeClr val="bg1"/>
            </a:solidFill>
            <a:ln w="28575" cap="rnd">
              <a:solidFill>
                <a:schemeClr val="bg1"/>
              </a:solidFill>
              <a:prstDash val="solid"/>
              <a:round/>
            </a:ln>
          </p:spPr>
          <p:txBody>
            <a:bodyPr rtlCol="0" anchor="ctr"/>
            <a:lstStyle/>
            <a:p>
              <a:endParaRPr lang="sv-SE"/>
            </a:p>
          </p:txBody>
        </p:sp>
      </p:grpSp>
    </p:spTree>
    <p:extLst>
      <p:ext uri="{BB962C8B-B14F-4D97-AF65-F5344CB8AC3E}">
        <p14:creationId xmlns:p14="http://schemas.microsoft.com/office/powerpoint/2010/main" val="1183210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Uppgift del </a:t>
            </a:r>
            <a:r>
              <a:rPr lang="sv-SE" dirty="0" smtClean="0"/>
              <a:t>3: Vi </a:t>
            </a:r>
            <a:r>
              <a:rPr lang="sv-SE" dirty="0"/>
              <a:t>är </a:t>
            </a:r>
            <a:r>
              <a:rPr lang="sv-SE" dirty="0" smtClean="0"/>
              <a:t>viktiga</a:t>
            </a:r>
            <a:endParaRPr lang="sv-SE" dirty="0"/>
          </a:p>
        </p:txBody>
      </p:sp>
      <p:sp>
        <p:nvSpPr>
          <p:cNvPr id="3" name="Platshållare för bildnummer 2"/>
          <p:cNvSpPr>
            <a:spLocks noGrp="1"/>
          </p:cNvSpPr>
          <p:nvPr>
            <p:ph type="sldNum" sz="quarter" idx="12"/>
          </p:nvPr>
        </p:nvSpPr>
        <p:spPr/>
        <p:txBody>
          <a:bodyPr/>
          <a:lstStyle/>
          <a:p>
            <a:fld id="{5204B58B-0420-4827-A2A8-7A3D043AFDDE}" type="slidenum">
              <a:rPr lang="sv-SE" smtClean="0"/>
              <a:t>11</a:t>
            </a:fld>
            <a:endParaRPr lang="sv-SE" dirty="0"/>
          </a:p>
        </p:txBody>
      </p:sp>
      <p:sp>
        <p:nvSpPr>
          <p:cNvPr id="4" name="Platshållare för innehåll 3"/>
          <p:cNvSpPr>
            <a:spLocks noGrp="1"/>
          </p:cNvSpPr>
          <p:nvPr>
            <p:ph sz="quarter" idx="13"/>
          </p:nvPr>
        </p:nvSpPr>
        <p:spPr/>
        <p:txBody>
          <a:bodyPr/>
          <a:lstStyle/>
          <a:p>
            <a:pPr marL="0" indent="0">
              <a:buNone/>
            </a:pPr>
            <a:r>
              <a:rPr lang="sv-SE" sz="2000" b="1" dirty="0" smtClean="0"/>
              <a:t>Hur </a:t>
            </a:r>
            <a:r>
              <a:rPr lang="sv-SE" sz="2000" b="1" dirty="0"/>
              <a:t>tycker vi att kommunikation och samverkan </a:t>
            </a:r>
            <a:r>
              <a:rPr lang="sv-SE" sz="2000" b="1" dirty="0" smtClean="0"/>
              <a:t>fungerar?</a:t>
            </a:r>
            <a:endParaRPr lang="sv-SE" sz="2000" b="1" dirty="0"/>
          </a:p>
          <a:p>
            <a:pPr lvl="1">
              <a:buFont typeface="Arial" panose="020B0604020202020204" pitchFamily="34" charset="0"/>
              <a:buChar char="•"/>
            </a:pPr>
            <a:r>
              <a:rPr lang="sv-SE" sz="1600" dirty="0"/>
              <a:t>Mellan yrkesgrupper?</a:t>
            </a:r>
          </a:p>
          <a:p>
            <a:pPr lvl="1">
              <a:buFont typeface="Arial" panose="020B0604020202020204" pitchFamily="34" charset="0"/>
              <a:buChar char="•"/>
            </a:pPr>
            <a:r>
              <a:rPr lang="sv-SE" sz="1600" dirty="0"/>
              <a:t>Mellan enheter?</a:t>
            </a:r>
          </a:p>
          <a:p>
            <a:pPr lvl="1">
              <a:buFont typeface="Arial" panose="020B0604020202020204" pitchFamily="34" charset="0"/>
              <a:buChar char="•"/>
            </a:pPr>
            <a:r>
              <a:rPr lang="sv-SE" sz="1600" dirty="0"/>
              <a:t>Med ledningen?</a:t>
            </a:r>
          </a:p>
          <a:p>
            <a:pPr lvl="1">
              <a:buFont typeface="Arial" panose="020B0604020202020204" pitchFamily="34" charset="0"/>
              <a:buChar char="•"/>
            </a:pPr>
            <a:r>
              <a:rPr lang="sv-SE" sz="1600" dirty="0"/>
              <a:t>Med patienter och närstående? </a:t>
            </a:r>
          </a:p>
          <a:p>
            <a:pPr lvl="1"/>
            <a:endParaRPr lang="sv-SE" dirty="0"/>
          </a:p>
          <a:p>
            <a:pPr marL="0" indent="0">
              <a:buNone/>
            </a:pPr>
            <a:r>
              <a:rPr lang="sv-SE" sz="2000" b="1" dirty="0"/>
              <a:t>Hur kan vi bli </a:t>
            </a:r>
            <a:r>
              <a:rPr lang="sv-SE" sz="2000" b="1" dirty="0" smtClean="0"/>
              <a:t>ännu bättre</a:t>
            </a:r>
            <a:r>
              <a:rPr lang="sv-SE" sz="2000" b="1" dirty="0"/>
              <a:t>?</a:t>
            </a:r>
          </a:p>
        </p:txBody>
      </p:sp>
    </p:spTree>
    <p:extLst>
      <p:ext uri="{BB962C8B-B14F-4D97-AF65-F5344CB8AC3E}">
        <p14:creationId xmlns:p14="http://schemas.microsoft.com/office/powerpoint/2010/main" val="2874750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p:txBody>
          <a:bodyPr/>
          <a:lstStyle/>
          <a:p>
            <a:endParaRPr lang="sv-SE"/>
          </a:p>
        </p:txBody>
      </p:sp>
      <p:sp>
        <p:nvSpPr>
          <p:cNvPr id="4" name="Rubrik 3"/>
          <p:cNvSpPr>
            <a:spLocks noGrp="1"/>
          </p:cNvSpPr>
          <p:nvPr>
            <p:ph type="ctrTitle"/>
          </p:nvPr>
        </p:nvSpPr>
        <p:spPr/>
        <p:txBody>
          <a:bodyPr/>
          <a:lstStyle/>
          <a:p>
            <a:r>
              <a:rPr lang="sv-SE" dirty="0" smtClean="0"/>
              <a:t>Tillsammans ökar vi patientsäkerheten</a:t>
            </a:r>
            <a:endParaRPr lang="sv-SE" dirty="0"/>
          </a:p>
        </p:txBody>
      </p:sp>
      <p:sp>
        <p:nvSpPr>
          <p:cNvPr id="5" name="Underrubrik 4"/>
          <p:cNvSpPr>
            <a:spLocks noGrp="1"/>
          </p:cNvSpPr>
          <p:nvPr>
            <p:ph type="subTitle" idx="1"/>
          </p:nvPr>
        </p:nvSpPr>
        <p:spPr/>
        <p:txBody>
          <a:bodyPr/>
          <a:lstStyle/>
          <a:p>
            <a:endParaRPr lang="sv-SE"/>
          </a:p>
        </p:txBody>
      </p:sp>
      <p:pic>
        <p:nvPicPr>
          <p:cNvPr id="14" name="Platshållare för bild 13"/>
          <p:cNvPicPr>
            <a:picLocks noGrp="1" noChangeAspect="1"/>
          </p:cNvPicPr>
          <p:nvPr>
            <p:ph type="pic" sz="quarter" idx="11"/>
          </p:nvPr>
        </p:nvPicPr>
        <p:blipFill rotWithShape="1">
          <a:blip r:embed="rId3" cstate="hqprint">
            <a:extLst>
              <a:ext uri="{28A0092B-C50C-407E-A947-70E740481C1C}">
                <a14:useLocalDpi xmlns:a14="http://schemas.microsoft.com/office/drawing/2010/main" val="0"/>
              </a:ext>
            </a:extLst>
          </a:blip>
          <a:srcRect l="-101" t="15214" r="101" b="29200"/>
          <a:stretch/>
        </p:blipFill>
        <p:spPr>
          <a:xfrm>
            <a:off x="-12357" y="0"/>
            <a:ext cx="12192000" cy="4518000"/>
          </a:xfrm>
        </p:spPr>
      </p:pic>
    </p:spTree>
    <p:extLst>
      <p:ext uri="{BB962C8B-B14F-4D97-AF65-F5344CB8AC3E}">
        <p14:creationId xmlns:p14="http://schemas.microsoft.com/office/powerpoint/2010/main" val="206811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Patientsäkerhet berör </a:t>
            </a:r>
            <a:r>
              <a:rPr lang="sv-SE" dirty="0"/>
              <a:t>alla</a:t>
            </a:r>
          </a:p>
        </p:txBody>
      </p:sp>
      <p:pic>
        <p:nvPicPr>
          <p:cNvPr id="15" name="Platshållare för bild 14"/>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18571" b="25865"/>
          <a:stretch/>
        </p:blipFill>
        <p:spPr/>
      </p:pic>
    </p:spTree>
    <p:extLst>
      <p:ext uri="{BB962C8B-B14F-4D97-AF65-F5344CB8AC3E}">
        <p14:creationId xmlns:p14="http://schemas.microsoft.com/office/powerpoint/2010/main" val="71225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5204B58B-0420-4827-A2A8-7A3D043AFDDE}" type="slidenum">
              <a:rPr lang="sv-SE" smtClean="0"/>
              <a:t>3</a:t>
            </a:fld>
            <a:endParaRPr lang="sv-SE" dirty="0"/>
          </a:p>
        </p:txBody>
      </p:sp>
      <p:pic>
        <p:nvPicPr>
          <p:cNvPr id="14" name="Platshållare för bild 13"/>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38149" t="-131" r="-3277" b="131"/>
          <a:stretch/>
        </p:blipFill>
        <p:spPr/>
      </p:pic>
      <p:sp>
        <p:nvSpPr>
          <p:cNvPr id="7" name="textruta 6"/>
          <p:cNvSpPr txBox="1"/>
          <p:nvPr/>
        </p:nvSpPr>
        <p:spPr>
          <a:xfrm>
            <a:off x="648000" y="886522"/>
            <a:ext cx="4835722" cy="4893647"/>
          </a:xfrm>
          <a:prstGeom prst="rect">
            <a:avLst/>
          </a:prstGeom>
          <a:noFill/>
        </p:spPr>
        <p:txBody>
          <a:bodyPr wrap="square" lIns="0" tIns="0" rIns="0" bIns="0" rtlCol="0">
            <a:spAutoFit/>
          </a:bodyPr>
          <a:lstStyle/>
          <a:p>
            <a:pPr algn="l"/>
            <a:r>
              <a:rPr lang="sv-SE" sz="2800" b="1" dirty="0">
                <a:ea typeface="+mj-ea"/>
                <a:cs typeface="+mj-cs"/>
              </a:rPr>
              <a:t>Definitioner</a:t>
            </a:r>
          </a:p>
          <a:p>
            <a:pPr algn="l"/>
            <a:endParaRPr lang="sv-SE" b="1" dirty="0" smtClean="0"/>
          </a:p>
          <a:p>
            <a:pPr algn="l"/>
            <a:r>
              <a:rPr lang="sv-SE" sz="2000" b="1" dirty="0" smtClean="0"/>
              <a:t>Patientsäkerhet</a:t>
            </a:r>
            <a:endParaRPr lang="sv-SE" sz="1600" b="1" dirty="0"/>
          </a:p>
          <a:p>
            <a:pPr algn="l"/>
            <a:r>
              <a:rPr lang="sv-SE" sz="1600" dirty="0" smtClean="0"/>
              <a:t>Att skydda patienter från vårdskada </a:t>
            </a:r>
          </a:p>
          <a:p>
            <a:pPr algn="l"/>
            <a:endParaRPr lang="sv-SE" sz="1600" dirty="0"/>
          </a:p>
          <a:p>
            <a:pPr algn="l"/>
            <a:r>
              <a:rPr lang="sv-SE" sz="2000" b="1" dirty="0" err="1"/>
              <a:t>Vårdskada</a:t>
            </a:r>
            <a:endParaRPr lang="sv-SE" sz="2000" b="1" dirty="0"/>
          </a:p>
          <a:p>
            <a:pPr algn="l"/>
            <a:r>
              <a:rPr lang="sv-SE" sz="1600" dirty="0" smtClean="0"/>
              <a:t>Lidande, kroppslig eller psykisk skada eller sjukdom som hade kunnat </a:t>
            </a:r>
            <a:r>
              <a:rPr lang="sv-SE" sz="1600" b="1" i="1" dirty="0" smtClean="0"/>
              <a:t>undvikas, </a:t>
            </a:r>
            <a:r>
              <a:rPr lang="sv-SE" sz="1600" dirty="0" smtClean="0"/>
              <a:t>om adekvata åtgärder vidtagits vid patientens kontakt med hälso- och sjukvården.</a:t>
            </a:r>
          </a:p>
          <a:p>
            <a:pPr algn="l"/>
            <a:endParaRPr lang="sv-SE" sz="1600" dirty="0"/>
          </a:p>
          <a:p>
            <a:pPr algn="l"/>
            <a:r>
              <a:rPr lang="sv-SE" sz="2000" b="1" dirty="0" smtClean="0"/>
              <a:t>Allvarlig </a:t>
            </a:r>
            <a:r>
              <a:rPr lang="sv-SE" sz="2000" b="1" dirty="0" err="1" smtClean="0"/>
              <a:t>vårdskada</a:t>
            </a:r>
            <a:r>
              <a:rPr lang="sv-SE" sz="2000" b="1" dirty="0" smtClean="0"/>
              <a:t/>
            </a:r>
            <a:br>
              <a:rPr lang="sv-SE" sz="2000" b="1" dirty="0" smtClean="0"/>
            </a:br>
            <a:r>
              <a:rPr lang="sv-SE" sz="1600" dirty="0" err="1" smtClean="0"/>
              <a:t>Vårdskada</a:t>
            </a:r>
            <a:r>
              <a:rPr lang="sv-SE" sz="1600" dirty="0" smtClean="0"/>
              <a:t> som är bestående och inte ringa eller har lett till att patienten fått ett väsentligt ökat vårdbehov eller avlidit.</a:t>
            </a:r>
            <a:endParaRPr lang="sv-SE" sz="1200" dirty="0"/>
          </a:p>
          <a:p>
            <a:endParaRPr lang="sv-SE" sz="1200" dirty="0" smtClean="0"/>
          </a:p>
          <a:p>
            <a:endParaRPr lang="sv-SE" sz="1200" dirty="0"/>
          </a:p>
          <a:p>
            <a:endParaRPr lang="sv-SE" sz="1200" dirty="0" smtClean="0"/>
          </a:p>
          <a:p>
            <a:r>
              <a:rPr lang="sv-SE" sz="1200" dirty="0" smtClean="0"/>
              <a:t>(</a:t>
            </a:r>
            <a:r>
              <a:rPr lang="sv-SE" sz="1200" dirty="0"/>
              <a:t>Patientsäkerhetslagen 2010:659)</a:t>
            </a:r>
            <a:r>
              <a:rPr lang="sv-SE" sz="1600" dirty="0"/>
              <a:t>  </a:t>
            </a:r>
            <a:endParaRPr lang="sv-SE" sz="1600" dirty="0" smtClean="0"/>
          </a:p>
        </p:txBody>
      </p:sp>
    </p:spTree>
    <p:extLst>
      <p:ext uri="{BB962C8B-B14F-4D97-AF65-F5344CB8AC3E}">
        <p14:creationId xmlns:p14="http://schemas.microsoft.com/office/powerpoint/2010/main" val="2634211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5204B58B-0420-4827-A2A8-7A3D043AFDDE}" type="slidenum">
              <a:rPr lang="sv-SE" smtClean="0"/>
              <a:t>4</a:t>
            </a:fld>
            <a:endParaRPr lang="sv-SE" dirty="0"/>
          </a:p>
        </p:txBody>
      </p:sp>
      <p:pic>
        <p:nvPicPr>
          <p:cNvPr id="7" name="Platshållare för bild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864" r="21864"/>
          <a:stretch>
            <a:fillRect/>
          </a:stretch>
        </p:blipFill>
        <p:spPr/>
      </p:pic>
      <p:sp>
        <p:nvSpPr>
          <p:cNvPr id="6" name="textruta 5"/>
          <p:cNvSpPr txBox="1"/>
          <p:nvPr/>
        </p:nvSpPr>
        <p:spPr>
          <a:xfrm>
            <a:off x="648000" y="1022083"/>
            <a:ext cx="5042796" cy="4154984"/>
          </a:xfrm>
          <a:prstGeom prst="rect">
            <a:avLst/>
          </a:prstGeom>
          <a:noFill/>
        </p:spPr>
        <p:txBody>
          <a:bodyPr wrap="square" lIns="0" tIns="0" rIns="0" bIns="0" rtlCol="0">
            <a:spAutoFit/>
          </a:bodyPr>
          <a:lstStyle/>
          <a:p>
            <a:pPr algn="l"/>
            <a:r>
              <a:rPr lang="sv-SE" sz="2000" b="1" dirty="0" smtClean="0"/>
              <a:t>Systemsyn</a:t>
            </a:r>
            <a:br>
              <a:rPr lang="sv-SE" sz="2000" b="1" dirty="0" smtClean="0"/>
            </a:br>
            <a:r>
              <a:rPr lang="sv-SE" sz="1600" dirty="0" smtClean="0"/>
              <a:t>Fokus på helheten istället för delarna och på varför istället för vem.</a:t>
            </a:r>
          </a:p>
          <a:p>
            <a:pPr algn="l"/>
            <a:endParaRPr lang="sv-SE" sz="1600" dirty="0"/>
          </a:p>
          <a:p>
            <a:pPr algn="l"/>
            <a:r>
              <a:rPr lang="sv-SE" dirty="0" smtClean="0"/>
              <a:t> </a:t>
            </a:r>
            <a:endParaRPr lang="sv-SE" sz="2000" b="1" dirty="0" smtClean="0"/>
          </a:p>
          <a:p>
            <a:pPr algn="l"/>
            <a:r>
              <a:rPr lang="sv-SE" sz="2000" b="1" dirty="0" smtClean="0"/>
              <a:t>En god säkerhetskultur</a:t>
            </a:r>
            <a:br>
              <a:rPr lang="sv-SE" sz="2000" b="1" dirty="0" smtClean="0"/>
            </a:br>
            <a:r>
              <a:rPr lang="sv-SE" sz="1600" dirty="0" smtClean="0"/>
              <a:t>Grundar </a:t>
            </a:r>
            <a:r>
              <a:rPr lang="sv-SE" sz="1600" dirty="0"/>
              <a:t>sig i ett öppet arbetsklimat där </a:t>
            </a:r>
            <a:r>
              <a:rPr lang="sv-SE" sz="1600" dirty="0" smtClean="0"/>
              <a:t>alla </a:t>
            </a:r>
            <a:r>
              <a:rPr lang="sv-SE" sz="1600" dirty="0"/>
              <a:t>tryggt kan rapportera avvikelser och </a:t>
            </a:r>
            <a:r>
              <a:rPr lang="sv-SE" sz="1600" dirty="0" smtClean="0"/>
              <a:t>misstag</a:t>
            </a:r>
            <a:r>
              <a:rPr lang="sv-SE" sz="1600" dirty="0"/>
              <a:t>, ställa frågor och diskutera säkerhet </a:t>
            </a:r>
            <a:r>
              <a:rPr lang="sv-SE" sz="1600" dirty="0" smtClean="0"/>
              <a:t>– </a:t>
            </a:r>
            <a:r>
              <a:rPr lang="sv-SE" sz="1600" dirty="0"/>
              <a:t>utan att riskera att bli skuldbelagda</a:t>
            </a:r>
            <a:r>
              <a:rPr lang="sv-SE" sz="1600" dirty="0" smtClean="0"/>
              <a:t>.</a:t>
            </a:r>
          </a:p>
          <a:p>
            <a:endParaRPr lang="sv-SE" sz="1600" dirty="0"/>
          </a:p>
          <a:p>
            <a:r>
              <a:rPr lang="sv-SE" sz="1600" dirty="0" smtClean="0"/>
              <a:t> </a:t>
            </a:r>
            <a:endParaRPr lang="sv-SE" sz="1600" dirty="0"/>
          </a:p>
          <a:p>
            <a:pPr algn="l"/>
            <a:r>
              <a:rPr lang="sv-SE" sz="2000" b="1" dirty="0" smtClean="0"/>
              <a:t>Lärande organisation</a:t>
            </a:r>
            <a:endParaRPr lang="sv-SE" sz="2000" b="1" dirty="0"/>
          </a:p>
          <a:p>
            <a:r>
              <a:rPr lang="sv-SE" sz="1600" dirty="0"/>
              <a:t>Såväl positiva som negativa händelser i vardagen </a:t>
            </a:r>
            <a:br>
              <a:rPr lang="sv-SE" sz="1600" dirty="0"/>
            </a:br>
            <a:r>
              <a:rPr lang="sv-SE" sz="1600" dirty="0"/>
              <a:t>är viktiga källor till förbättring - om vi lär oss av dem</a:t>
            </a:r>
            <a:r>
              <a:rPr lang="sv-SE" sz="1600" dirty="0" smtClean="0"/>
              <a:t>.</a:t>
            </a:r>
            <a:endParaRPr lang="sv-SE" sz="1600" dirty="0"/>
          </a:p>
          <a:p>
            <a:pPr algn="l"/>
            <a:r>
              <a:rPr lang="sv-SE" sz="1600" dirty="0" smtClean="0"/>
              <a:t> </a:t>
            </a:r>
          </a:p>
        </p:txBody>
      </p:sp>
    </p:spTree>
    <p:extLst>
      <p:ext uri="{BB962C8B-B14F-4D97-AF65-F5344CB8AC3E}">
        <p14:creationId xmlns:p14="http://schemas.microsoft.com/office/powerpoint/2010/main" val="268886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fade">
                                      <p:cBhvr>
                                        <p:cTn id="20" dur="500"/>
                                        <p:tgtEl>
                                          <p:spTgt spid="6">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fade">
                                      <p:cBhvr>
                                        <p:cTn id="2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Workshop/dialog</a:t>
            </a:r>
            <a:endParaRPr lang="sv-SE" dirty="0"/>
          </a:p>
        </p:txBody>
      </p:sp>
      <p:pic>
        <p:nvPicPr>
          <p:cNvPr id="8" name="Platshållare för bild 7"/>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3634" b="45736"/>
          <a:stretch/>
        </p:blipFill>
        <p:spPr/>
      </p:pic>
    </p:spTree>
    <p:extLst>
      <p:ext uri="{BB962C8B-B14F-4D97-AF65-F5344CB8AC3E}">
        <p14:creationId xmlns:p14="http://schemas.microsoft.com/office/powerpoint/2010/main" val="2914813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836361" y="365760"/>
            <a:ext cx="4050839" cy="1788160"/>
          </a:xfrm>
        </p:spPr>
        <p:txBody>
          <a:bodyPr/>
          <a:lstStyle/>
          <a:p>
            <a:r>
              <a:rPr lang="sv-SE" dirty="0" smtClean="0"/>
              <a:t>Film del 1: </a:t>
            </a:r>
            <a:br>
              <a:rPr lang="sv-SE" dirty="0" smtClean="0"/>
            </a:br>
            <a:r>
              <a:rPr lang="sv-SE" dirty="0" smtClean="0"/>
              <a:t>Detta </a:t>
            </a:r>
            <a:r>
              <a:rPr lang="sv-SE" dirty="0"/>
              <a:t>är </a:t>
            </a:r>
            <a:r>
              <a:rPr lang="sv-SE" dirty="0" smtClean="0"/>
              <a:t>viktigt</a:t>
            </a:r>
            <a:r>
              <a:rPr lang="sv-SE" dirty="0"/>
              <a:t/>
            </a:r>
            <a:br>
              <a:rPr lang="sv-SE" dirty="0"/>
            </a:br>
            <a:endParaRPr lang="sv-SE" dirty="0"/>
          </a:p>
        </p:txBody>
      </p:sp>
      <p:sp>
        <p:nvSpPr>
          <p:cNvPr id="3" name="Underrubrik 2"/>
          <p:cNvSpPr>
            <a:spLocks noGrp="1"/>
          </p:cNvSpPr>
          <p:nvPr>
            <p:ph type="subTitle" idx="1"/>
          </p:nvPr>
        </p:nvSpPr>
        <p:spPr>
          <a:xfrm>
            <a:off x="7836361" y="2377440"/>
            <a:ext cx="3810347" cy="1160861"/>
          </a:xfrm>
        </p:spPr>
        <p:txBody>
          <a:bodyPr/>
          <a:lstStyle/>
          <a:p>
            <a:r>
              <a:rPr lang="sv-SE" sz="2000" dirty="0" smtClean="0"/>
              <a:t>Kunskapens </a:t>
            </a:r>
            <a:r>
              <a:rPr lang="sv-SE" sz="2000" dirty="0"/>
              <a:t>betydelse för </a:t>
            </a:r>
            <a:r>
              <a:rPr lang="sv-SE" sz="2000" dirty="0" smtClean="0"/>
              <a:t>patientsäkerheten.</a:t>
            </a:r>
            <a:r>
              <a:rPr lang="sv-SE" dirty="0" smtClean="0"/>
              <a:t/>
            </a:r>
            <a:br>
              <a:rPr lang="sv-SE" dirty="0" smtClean="0"/>
            </a:br>
            <a:endParaRPr lang="sv-SE" dirty="0"/>
          </a:p>
        </p:txBody>
      </p:sp>
      <p:pic>
        <p:nvPicPr>
          <p:cNvPr id="6" name="Platshållare för bild 5">
            <a:hlinkClick r:id="rId3"/>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0047" r="20047"/>
          <a:stretch>
            <a:fillRect/>
          </a:stretch>
        </p:blipFill>
        <p:spPr/>
      </p:pic>
      <p:grpSp>
        <p:nvGrpSpPr>
          <p:cNvPr id="5" name="Grupp 4"/>
          <p:cNvGrpSpPr/>
          <p:nvPr/>
        </p:nvGrpSpPr>
        <p:grpSpPr>
          <a:xfrm>
            <a:off x="2895600" y="3358042"/>
            <a:ext cx="1760946" cy="1760946"/>
            <a:chOff x="2895600" y="3358042"/>
            <a:chExt cx="1760946" cy="1760946"/>
          </a:xfrm>
        </p:grpSpPr>
        <p:sp>
          <p:nvSpPr>
            <p:cNvPr id="11" name="Frihandsfigur: Form 125">
              <a:extLst>
                <a:ext uri="{FF2B5EF4-FFF2-40B4-BE49-F238E27FC236}">
                  <a16:creationId xmlns:a16="http://schemas.microsoft.com/office/drawing/2014/main" id="{E3D4FFD1-9236-433A-9C38-AF7DDCADEB18}"/>
                </a:ext>
              </a:extLst>
            </p:cNvPr>
            <p:cNvSpPr/>
            <p:nvPr/>
          </p:nvSpPr>
          <p:spPr>
            <a:xfrm>
              <a:off x="2895600" y="3358042"/>
              <a:ext cx="1760946" cy="1760946"/>
            </a:xfrm>
            <a:custGeom>
              <a:avLst/>
              <a:gdLst>
                <a:gd name="connsiteX0" fmla="*/ 0 w 821626"/>
                <a:gd name="connsiteY0" fmla="*/ 410813 h 821626"/>
                <a:gd name="connsiteX1" fmla="*/ 410813 w 821626"/>
                <a:gd name="connsiteY1" fmla="*/ 821627 h 821626"/>
                <a:gd name="connsiteX2" fmla="*/ 821627 w 821626"/>
                <a:gd name="connsiteY2" fmla="*/ 410813 h 821626"/>
                <a:gd name="connsiteX3" fmla="*/ 410813 w 821626"/>
                <a:gd name="connsiteY3" fmla="*/ 0 h 821626"/>
                <a:gd name="connsiteX4" fmla="*/ 0 w 821626"/>
                <a:gd name="connsiteY4" fmla="*/ 410813 h 82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626" h="821626">
                  <a:moveTo>
                    <a:pt x="0" y="410813"/>
                  </a:moveTo>
                  <a:cubicBezTo>
                    <a:pt x="0" y="637699"/>
                    <a:pt x="183928" y="821627"/>
                    <a:pt x="410813" y="821627"/>
                  </a:cubicBezTo>
                  <a:cubicBezTo>
                    <a:pt x="637699" y="821627"/>
                    <a:pt x="821627" y="637699"/>
                    <a:pt x="821627" y="410813"/>
                  </a:cubicBezTo>
                  <a:cubicBezTo>
                    <a:pt x="821627" y="183928"/>
                    <a:pt x="637699" y="0"/>
                    <a:pt x="410813" y="0"/>
                  </a:cubicBezTo>
                  <a:cubicBezTo>
                    <a:pt x="183928" y="0"/>
                    <a:pt x="0" y="183928"/>
                    <a:pt x="0" y="410813"/>
                  </a:cubicBezTo>
                  <a:close/>
                </a:path>
              </a:pathLst>
            </a:custGeom>
            <a:noFill/>
            <a:ln w="28575" cap="rnd">
              <a:solidFill>
                <a:schemeClr val="bg1"/>
              </a:solidFill>
              <a:prstDash val="solid"/>
              <a:round/>
            </a:ln>
          </p:spPr>
          <p:txBody>
            <a:bodyPr rtlCol="0" anchor="ctr"/>
            <a:lstStyle/>
            <a:p>
              <a:endParaRPr lang="sv-SE"/>
            </a:p>
          </p:txBody>
        </p:sp>
        <p:sp>
          <p:nvSpPr>
            <p:cNvPr id="12" name="Frihandsfigur: Form 126">
              <a:extLst>
                <a:ext uri="{FF2B5EF4-FFF2-40B4-BE49-F238E27FC236}">
                  <a16:creationId xmlns:a16="http://schemas.microsoft.com/office/drawing/2014/main" id="{1BB31D7F-9CD7-4CEB-8EF5-A8007D0DAFD3}"/>
                </a:ext>
              </a:extLst>
            </p:cNvPr>
            <p:cNvSpPr/>
            <p:nvPr/>
          </p:nvSpPr>
          <p:spPr>
            <a:xfrm>
              <a:off x="3508442" y="3958114"/>
              <a:ext cx="648357" cy="637118"/>
            </a:xfrm>
            <a:custGeom>
              <a:avLst/>
              <a:gdLst>
                <a:gd name="connsiteX0" fmla="*/ 32193 w 302512"/>
                <a:gd name="connsiteY0" fmla="*/ 3861 h 297268"/>
                <a:gd name="connsiteX1" fmla="*/ 3860 w 302512"/>
                <a:gd name="connsiteY1" fmla="*/ 8385 h 297268"/>
                <a:gd name="connsiteX2" fmla="*/ 284 w 302512"/>
                <a:gd name="connsiteY2" fmla="*/ 23673 h 297268"/>
                <a:gd name="connsiteX3" fmla="*/ 284 w 302512"/>
                <a:gd name="connsiteY3" fmla="*/ 273705 h 297268"/>
                <a:gd name="connsiteX4" fmla="*/ 17031 w 302512"/>
                <a:gd name="connsiteY4" fmla="*/ 297002 h 297268"/>
                <a:gd name="connsiteX5" fmla="*/ 32193 w 302512"/>
                <a:gd name="connsiteY5" fmla="*/ 293421 h 297268"/>
                <a:gd name="connsiteX6" fmla="*/ 289368 w 302512"/>
                <a:gd name="connsiteY6" fmla="*/ 164643 h 297268"/>
                <a:gd name="connsiteX7" fmla="*/ 289368 w 302512"/>
                <a:gd name="connsiteY7" fmla="*/ 132735 h 2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512" h="297268">
                  <a:moveTo>
                    <a:pt x="32193" y="3861"/>
                  </a:moveTo>
                  <a:cubicBezTo>
                    <a:pt x="23120" y="-2714"/>
                    <a:pt x="10435" y="-688"/>
                    <a:pt x="3860" y="8385"/>
                  </a:cubicBezTo>
                  <a:cubicBezTo>
                    <a:pt x="664" y="12795"/>
                    <a:pt x="-624" y="18304"/>
                    <a:pt x="284" y="23673"/>
                  </a:cubicBezTo>
                  <a:lnTo>
                    <a:pt x="284" y="273705"/>
                  </a:lnTo>
                  <a:cubicBezTo>
                    <a:pt x="-1524" y="284762"/>
                    <a:pt x="5974" y="295193"/>
                    <a:pt x="17031" y="297002"/>
                  </a:cubicBezTo>
                  <a:cubicBezTo>
                    <a:pt x="22361" y="297873"/>
                    <a:pt x="27817" y="296586"/>
                    <a:pt x="32193" y="293421"/>
                  </a:cubicBezTo>
                  <a:lnTo>
                    <a:pt x="289368" y="164643"/>
                  </a:lnTo>
                  <a:cubicBezTo>
                    <a:pt x="306894" y="155880"/>
                    <a:pt x="306894" y="141498"/>
                    <a:pt x="289368" y="132735"/>
                  </a:cubicBezTo>
                  <a:close/>
                </a:path>
              </a:pathLst>
            </a:custGeom>
            <a:solidFill>
              <a:schemeClr val="bg1"/>
            </a:solidFill>
            <a:ln w="28575" cap="rnd">
              <a:solidFill>
                <a:schemeClr val="bg1"/>
              </a:solidFill>
              <a:prstDash val="solid"/>
              <a:round/>
            </a:ln>
          </p:spPr>
          <p:txBody>
            <a:bodyPr rtlCol="0" anchor="ctr"/>
            <a:lstStyle/>
            <a:p>
              <a:endParaRPr lang="sv-SE"/>
            </a:p>
          </p:txBody>
        </p:sp>
      </p:grpSp>
    </p:spTree>
    <p:extLst>
      <p:ext uri="{BB962C8B-B14F-4D97-AF65-F5344CB8AC3E}">
        <p14:creationId xmlns:p14="http://schemas.microsoft.com/office/powerpoint/2010/main" val="808363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Uppgift del 1</a:t>
            </a:r>
            <a:r>
              <a:rPr lang="sv-SE" dirty="0" smtClean="0"/>
              <a:t>: Detta </a:t>
            </a:r>
            <a:r>
              <a:rPr lang="sv-SE" dirty="0"/>
              <a:t>är </a:t>
            </a:r>
            <a:r>
              <a:rPr lang="sv-SE" dirty="0" smtClean="0"/>
              <a:t>viktigt</a:t>
            </a:r>
            <a:endParaRPr lang="sv-SE" dirty="0"/>
          </a:p>
        </p:txBody>
      </p:sp>
      <p:sp>
        <p:nvSpPr>
          <p:cNvPr id="3" name="Platshållare för bildnummer 2"/>
          <p:cNvSpPr>
            <a:spLocks noGrp="1"/>
          </p:cNvSpPr>
          <p:nvPr>
            <p:ph type="sldNum" sz="quarter" idx="12"/>
          </p:nvPr>
        </p:nvSpPr>
        <p:spPr/>
        <p:txBody>
          <a:bodyPr/>
          <a:lstStyle/>
          <a:p>
            <a:fld id="{5204B58B-0420-4827-A2A8-7A3D043AFDDE}" type="slidenum">
              <a:rPr lang="sv-SE" smtClean="0"/>
              <a:t>7</a:t>
            </a:fld>
            <a:endParaRPr lang="sv-SE" dirty="0"/>
          </a:p>
        </p:txBody>
      </p:sp>
      <p:sp>
        <p:nvSpPr>
          <p:cNvPr id="4" name="Platshållare för innehåll 3"/>
          <p:cNvSpPr>
            <a:spLocks noGrp="1"/>
          </p:cNvSpPr>
          <p:nvPr>
            <p:ph sz="quarter" idx="13"/>
          </p:nvPr>
        </p:nvSpPr>
        <p:spPr/>
        <p:txBody>
          <a:bodyPr/>
          <a:lstStyle/>
          <a:p>
            <a:pPr marL="90488" indent="0">
              <a:buNone/>
            </a:pPr>
            <a:r>
              <a:rPr lang="sv-SE" sz="2000" b="1" dirty="0" smtClean="0"/>
              <a:t>Hur </a:t>
            </a:r>
            <a:r>
              <a:rPr lang="sv-SE" sz="2000" b="1" dirty="0"/>
              <a:t>ser det ut på vår </a:t>
            </a:r>
            <a:r>
              <a:rPr lang="sv-SE" sz="2000" b="1" dirty="0" smtClean="0"/>
              <a:t>arbetsplats?</a:t>
            </a:r>
            <a:endParaRPr lang="sv-SE" sz="2000" b="1" dirty="0"/>
          </a:p>
          <a:p>
            <a:pPr lvl="1">
              <a:buFont typeface="Arial" panose="020B0604020202020204" pitchFamily="34" charset="0"/>
              <a:buChar char="•"/>
            </a:pPr>
            <a:r>
              <a:rPr lang="sv-SE" sz="1600" dirty="0"/>
              <a:t>Vågar vi fråga varandra om vi känner oss osäkra?</a:t>
            </a:r>
          </a:p>
          <a:p>
            <a:pPr lvl="1">
              <a:buFont typeface="Arial" panose="020B0604020202020204" pitchFamily="34" charset="0"/>
              <a:buChar char="•"/>
            </a:pPr>
            <a:r>
              <a:rPr lang="sv-SE" sz="1600" dirty="0"/>
              <a:t>Vågar vi berätta när vi själva gör </a:t>
            </a:r>
            <a:r>
              <a:rPr lang="sv-SE" sz="1600" dirty="0" smtClean="0"/>
              <a:t>fel?</a:t>
            </a:r>
            <a:endParaRPr lang="sv-SE" sz="1600" dirty="0"/>
          </a:p>
          <a:p>
            <a:pPr lvl="1">
              <a:buFont typeface="Arial" panose="020B0604020202020204" pitchFamily="34" charset="0"/>
              <a:buChar char="•"/>
            </a:pPr>
            <a:r>
              <a:rPr lang="sv-SE" sz="1600" dirty="0"/>
              <a:t>Vågar </a:t>
            </a:r>
            <a:r>
              <a:rPr lang="sv-SE" sz="1600" dirty="0" smtClean="0"/>
              <a:t>vi säga </a:t>
            </a:r>
            <a:r>
              <a:rPr lang="sv-SE" sz="1600" dirty="0"/>
              <a:t>till andra när vi ser att de gör fel? Spelar det någon roll vem som gör </a:t>
            </a:r>
            <a:r>
              <a:rPr lang="sv-SE" sz="1600" dirty="0" smtClean="0"/>
              <a:t>fel?</a:t>
            </a:r>
            <a:endParaRPr lang="sv-SE" sz="1600" dirty="0"/>
          </a:p>
          <a:p>
            <a:pPr lvl="1">
              <a:buFont typeface="Arial" panose="020B0604020202020204" pitchFamily="34" charset="0"/>
              <a:buChar char="•"/>
            </a:pPr>
            <a:r>
              <a:rPr lang="sv-SE" sz="1600" dirty="0"/>
              <a:t>Är vi bra på att uppmärksamma och rapportera risker?</a:t>
            </a:r>
            <a:r>
              <a:rPr lang="sv-SE" dirty="0"/>
              <a:t/>
            </a:r>
            <a:br>
              <a:rPr lang="sv-SE" dirty="0"/>
            </a:br>
            <a:endParaRPr lang="sv-SE" dirty="0"/>
          </a:p>
          <a:p>
            <a:pPr marL="0" indent="0">
              <a:buNone/>
            </a:pPr>
            <a:r>
              <a:rPr lang="sv-SE" sz="2000" b="1" dirty="0"/>
              <a:t>Goda exempel och förbättringar</a:t>
            </a:r>
          </a:p>
          <a:p>
            <a:pPr lvl="1">
              <a:buFont typeface="Arial" panose="020B0604020202020204" pitchFamily="34" charset="0"/>
              <a:buChar char="•"/>
            </a:pPr>
            <a:r>
              <a:rPr lang="sv-SE" sz="1600" dirty="0"/>
              <a:t>Är vi positivt inställda till utveckling?</a:t>
            </a:r>
          </a:p>
          <a:p>
            <a:pPr lvl="1">
              <a:buFont typeface="Arial" panose="020B0604020202020204" pitchFamily="34" charset="0"/>
              <a:buChar char="•"/>
            </a:pPr>
            <a:r>
              <a:rPr lang="sv-SE" sz="1600" dirty="0"/>
              <a:t>Delar vi med oss av erfarenheter i arbetsgruppen?</a:t>
            </a:r>
          </a:p>
          <a:p>
            <a:pPr lvl="1">
              <a:buFont typeface="Arial" panose="020B0604020202020204" pitchFamily="34" charset="0"/>
              <a:buChar char="•"/>
            </a:pPr>
            <a:r>
              <a:rPr lang="sv-SE" sz="1600" dirty="0"/>
              <a:t>Berömmer vi varandra?</a:t>
            </a:r>
          </a:p>
        </p:txBody>
      </p:sp>
    </p:spTree>
    <p:extLst>
      <p:ext uri="{BB962C8B-B14F-4D97-AF65-F5344CB8AC3E}">
        <p14:creationId xmlns:p14="http://schemas.microsoft.com/office/powerpoint/2010/main" val="2158989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836361" y="365760"/>
            <a:ext cx="4050839" cy="1788160"/>
          </a:xfrm>
        </p:spPr>
        <p:txBody>
          <a:bodyPr/>
          <a:lstStyle/>
          <a:p>
            <a:r>
              <a:rPr lang="sv-SE" dirty="0"/>
              <a:t>Film d</a:t>
            </a:r>
            <a:r>
              <a:rPr lang="sv-SE" dirty="0" smtClean="0"/>
              <a:t>el 2: </a:t>
            </a:r>
            <a:br>
              <a:rPr lang="sv-SE" dirty="0" smtClean="0"/>
            </a:br>
            <a:r>
              <a:rPr lang="sv-SE" dirty="0" smtClean="0"/>
              <a:t>Du </a:t>
            </a:r>
            <a:r>
              <a:rPr lang="sv-SE" dirty="0"/>
              <a:t>är viktig</a:t>
            </a:r>
            <a:br>
              <a:rPr lang="sv-SE" dirty="0"/>
            </a:br>
            <a:endParaRPr lang="sv-SE" dirty="0"/>
          </a:p>
        </p:txBody>
      </p:sp>
      <p:sp>
        <p:nvSpPr>
          <p:cNvPr id="3" name="Underrubrik 2"/>
          <p:cNvSpPr>
            <a:spLocks noGrp="1"/>
          </p:cNvSpPr>
          <p:nvPr>
            <p:ph type="subTitle" idx="1"/>
          </p:nvPr>
        </p:nvSpPr>
        <p:spPr/>
        <p:txBody>
          <a:bodyPr/>
          <a:lstStyle/>
          <a:p>
            <a:r>
              <a:rPr lang="sv-SE" dirty="0" smtClean="0"/>
              <a:t>Delaktighetens </a:t>
            </a:r>
            <a:r>
              <a:rPr lang="sv-SE" dirty="0"/>
              <a:t>betydelse för </a:t>
            </a:r>
            <a:r>
              <a:rPr lang="sv-SE" dirty="0" smtClean="0"/>
              <a:t>patientsäkerheten.</a:t>
            </a:r>
            <a:endParaRPr lang="sv-SE" dirty="0"/>
          </a:p>
        </p:txBody>
      </p:sp>
      <p:grpSp>
        <p:nvGrpSpPr>
          <p:cNvPr id="8" name="Grupp 7"/>
          <p:cNvGrpSpPr/>
          <p:nvPr/>
        </p:nvGrpSpPr>
        <p:grpSpPr>
          <a:xfrm>
            <a:off x="2895600" y="3358042"/>
            <a:ext cx="1760946" cy="1760946"/>
            <a:chOff x="2895600" y="3358042"/>
            <a:chExt cx="1760946" cy="1760946"/>
          </a:xfrm>
        </p:grpSpPr>
        <p:sp>
          <p:nvSpPr>
            <p:cNvPr id="10" name="Frihandsfigur: Form 125">
              <a:extLst>
                <a:ext uri="{FF2B5EF4-FFF2-40B4-BE49-F238E27FC236}">
                  <a16:creationId xmlns:a16="http://schemas.microsoft.com/office/drawing/2014/main" id="{E3D4FFD1-9236-433A-9C38-AF7DDCADEB18}"/>
                </a:ext>
              </a:extLst>
            </p:cNvPr>
            <p:cNvSpPr/>
            <p:nvPr/>
          </p:nvSpPr>
          <p:spPr>
            <a:xfrm>
              <a:off x="2895600" y="3358042"/>
              <a:ext cx="1760946" cy="1760946"/>
            </a:xfrm>
            <a:custGeom>
              <a:avLst/>
              <a:gdLst>
                <a:gd name="connsiteX0" fmla="*/ 0 w 821626"/>
                <a:gd name="connsiteY0" fmla="*/ 410813 h 821626"/>
                <a:gd name="connsiteX1" fmla="*/ 410813 w 821626"/>
                <a:gd name="connsiteY1" fmla="*/ 821627 h 821626"/>
                <a:gd name="connsiteX2" fmla="*/ 821627 w 821626"/>
                <a:gd name="connsiteY2" fmla="*/ 410813 h 821626"/>
                <a:gd name="connsiteX3" fmla="*/ 410813 w 821626"/>
                <a:gd name="connsiteY3" fmla="*/ 0 h 821626"/>
                <a:gd name="connsiteX4" fmla="*/ 0 w 821626"/>
                <a:gd name="connsiteY4" fmla="*/ 410813 h 82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626" h="821626">
                  <a:moveTo>
                    <a:pt x="0" y="410813"/>
                  </a:moveTo>
                  <a:cubicBezTo>
                    <a:pt x="0" y="637699"/>
                    <a:pt x="183928" y="821627"/>
                    <a:pt x="410813" y="821627"/>
                  </a:cubicBezTo>
                  <a:cubicBezTo>
                    <a:pt x="637699" y="821627"/>
                    <a:pt x="821627" y="637699"/>
                    <a:pt x="821627" y="410813"/>
                  </a:cubicBezTo>
                  <a:cubicBezTo>
                    <a:pt x="821627" y="183928"/>
                    <a:pt x="637699" y="0"/>
                    <a:pt x="410813" y="0"/>
                  </a:cubicBezTo>
                  <a:cubicBezTo>
                    <a:pt x="183928" y="0"/>
                    <a:pt x="0" y="183928"/>
                    <a:pt x="0" y="410813"/>
                  </a:cubicBezTo>
                  <a:close/>
                </a:path>
              </a:pathLst>
            </a:custGeom>
            <a:noFill/>
            <a:ln w="28575" cap="rnd">
              <a:solidFill>
                <a:schemeClr val="bg1"/>
              </a:solidFill>
              <a:prstDash val="solid"/>
              <a:round/>
            </a:ln>
          </p:spPr>
          <p:txBody>
            <a:bodyPr rtlCol="0" anchor="ctr"/>
            <a:lstStyle/>
            <a:p>
              <a:endParaRPr lang="sv-SE"/>
            </a:p>
          </p:txBody>
        </p:sp>
        <p:sp>
          <p:nvSpPr>
            <p:cNvPr id="11" name="Frihandsfigur: Form 126">
              <a:extLst>
                <a:ext uri="{FF2B5EF4-FFF2-40B4-BE49-F238E27FC236}">
                  <a16:creationId xmlns:a16="http://schemas.microsoft.com/office/drawing/2014/main" id="{1BB31D7F-9CD7-4CEB-8EF5-A8007D0DAFD3}"/>
                </a:ext>
              </a:extLst>
            </p:cNvPr>
            <p:cNvSpPr/>
            <p:nvPr/>
          </p:nvSpPr>
          <p:spPr>
            <a:xfrm>
              <a:off x="3508442" y="3958114"/>
              <a:ext cx="648357" cy="637118"/>
            </a:xfrm>
            <a:custGeom>
              <a:avLst/>
              <a:gdLst>
                <a:gd name="connsiteX0" fmla="*/ 32193 w 302512"/>
                <a:gd name="connsiteY0" fmla="*/ 3861 h 297268"/>
                <a:gd name="connsiteX1" fmla="*/ 3860 w 302512"/>
                <a:gd name="connsiteY1" fmla="*/ 8385 h 297268"/>
                <a:gd name="connsiteX2" fmla="*/ 284 w 302512"/>
                <a:gd name="connsiteY2" fmla="*/ 23673 h 297268"/>
                <a:gd name="connsiteX3" fmla="*/ 284 w 302512"/>
                <a:gd name="connsiteY3" fmla="*/ 273705 h 297268"/>
                <a:gd name="connsiteX4" fmla="*/ 17031 w 302512"/>
                <a:gd name="connsiteY4" fmla="*/ 297002 h 297268"/>
                <a:gd name="connsiteX5" fmla="*/ 32193 w 302512"/>
                <a:gd name="connsiteY5" fmla="*/ 293421 h 297268"/>
                <a:gd name="connsiteX6" fmla="*/ 289368 w 302512"/>
                <a:gd name="connsiteY6" fmla="*/ 164643 h 297268"/>
                <a:gd name="connsiteX7" fmla="*/ 289368 w 302512"/>
                <a:gd name="connsiteY7" fmla="*/ 132735 h 2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512" h="297268">
                  <a:moveTo>
                    <a:pt x="32193" y="3861"/>
                  </a:moveTo>
                  <a:cubicBezTo>
                    <a:pt x="23120" y="-2714"/>
                    <a:pt x="10435" y="-688"/>
                    <a:pt x="3860" y="8385"/>
                  </a:cubicBezTo>
                  <a:cubicBezTo>
                    <a:pt x="664" y="12795"/>
                    <a:pt x="-624" y="18304"/>
                    <a:pt x="284" y="23673"/>
                  </a:cubicBezTo>
                  <a:lnTo>
                    <a:pt x="284" y="273705"/>
                  </a:lnTo>
                  <a:cubicBezTo>
                    <a:pt x="-1524" y="284762"/>
                    <a:pt x="5974" y="295193"/>
                    <a:pt x="17031" y="297002"/>
                  </a:cubicBezTo>
                  <a:cubicBezTo>
                    <a:pt x="22361" y="297873"/>
                    <a:pt x="27817" y="296586"/>
                    <a:pt x="32193" y="293421"/>
                  </a:cubicBezTo>
                  <a:lnTo>
                    <a:pt x="289368" y="164643"/>
                  </a:lnTo>
                  <a:cubicBezTo>
                    <a:pt x="306894" y="155880"/>
                    <a:pt x="306894" y="141498"/>
                    <a:pt x="289368" y="132735"/>
                  </a:cubicBezTo>
                  <a:close/>
                </a:path>
              </a:pathLst>
            </a:custGeom>
            <a:solidFill>
              <a:schemeClr val="bg1"/>
            </a:solidFill>
            <a:ln w="28575" cap="rnd">
              <a:solidFill>
                <a:schemeClr val="bg1"/>
              </a:solidFill>
              <a:prstDash val="solid"/>
              <a:round/>
            </a:ln>
          </p:spPr>
          <p:txBody>
            <a:bodyPr rtlCol="0" anchor="ctr"/>
            <a:lstStyle/>
            <a:p>
              <a:endParaRPr lang="sv-SE"/>
            </a:p>
          </p:txBody>
        </p:sp>
      </p:grpSp>
      <p:pic>
        <p:nvPicPr>
          <p:cNvPr id="5" name="Bildobjekt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299702" cy="6858000"/>
          </a:xfrm>
          <a:prstGeom prst="rect">
            <a:avLst/>
          </a:prstGeom>
        </p:spPr>
      </p:pic>
      <p:grpSp>
        <p:nvGrpSpPr>
          <p:cNvPr id="12" name="Grupp 11"/>
          <p:cNvGrpSpPr/>
          <p:nvPr/>
        </p:nvGrpSpPr>
        <p:grpSpPr>
          <a:xfrm>
            <a:off x="2895600" y="1897132"/>
            <a:ext cx="1760946" cy="1760946"/>
            <a:chOff x="2895600" y="3358042"/>
            <a:chExt cx="1760946" cy="1760946"/>
          </a:xfrm>
        </p:grpSpPr>
        <p:sp>
          <p:nvSpPr>
            <p:cNvPr id="13" name="Frihandsfigur: Form 125">
              <a:extLst>
                <a:ext uri="{FF2B5EF4-FFF2-40B4-BE49-F238E27FC236}">
                  <a16:creationId xmlns:a16="http://schemas.microsoft.com/office/drawing/2014/main" id="{E3D4FFD1-9236-433A-9C38-AF7DDCADEB18}"/>
                </a:ext>
              </a:extLst>
            </p:cNvPr>
            <p:cNvSpPr/>
            <p:nvPr/>
          </p:nvSpPr>
          <p:spPr>
            <a:xfrm>
              <a:off x="2895600" y="3358042"/>
              <a:ext cx="1760946" cy="1760946"/>
            </a:xfrm>
            <a:custGeom>
              <a:avLst/>
              <a:gdLst>
                <a:gd name="connsiteX0" fmla="*/ 0 w 821626"/>
                <a:gd name="connsiteY0" fmla="*/ 410813 h 821626"/>
                <a:gd name="connsiteX1" fmla="*/ 410813 w 821626"/>
                <a:gd name="connsiteY1" fmla="*/ 821627 h 821626"/>
                <a:gd name="connsiteX2" fmla="*/ 821627 w 821626"/>
                <a:gd name="connsiteY2" fmla="*/ 410813 h 821626"/>
                <a:gd name="connsiteX3" fmla="*/ 410813 w 821626"/>
                <a:gd name="connsiteY3" fmla="*/ 0 h 821626"/>
                <a:gd name="connsiteX4" fmla="*/ 0 w 821626"/>
                <a:gd name="connsiteY4" fmla="*/ 410813 h 82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626" h="821626">
                  <a:moveTo>
                    <a:pt x="0" y="410813"/>
                  </a:moveTo>
                  <a:cubicBezTo>
                    <a:pt x="0" y="637699"/>
                    <a:pt x="183928" y="821627"/>
                    <a:pt x="410813" y="821627"/>
                  </a:cubicBezTo>
                  <a:cubicBezTo>
                    <a:pt x="637699" y="821627"/>
                    <a:pt x="821627" y="637699"/>
                    <a:pt x="821627" y="410813"/>
                  </a:cubicBezTo>
                  <a:cubicBezTo>
                    <a:pt x="821627" y="183928"/>
                    <a:pt x="637699" y="0"/>
                    <a:pt x="410813" y="0"/>
                  </a:cubicBezTo>
                  <a:cubicBezTo>
                    <a:pt x="183928" y="0"/>
                    <a:pt x="0" y="183928"/>
                    <a:pt x="0" y="410813"/>
                  </a:cubicBezTo>
                  <a:close/>
                </a:path>
              </a:pathLst>
            </a:custGeom>
            <a:noFill/>
            <a:ln w="28575" cap="rnd">
              <a:solidFill>
                <a:schemeClr val="bg1"/>
              </a:solidFill>
              <a:prstDash val="solid"/>
              <a:round/>
            </a:ln>
          </p:spPr>
          <p:txBody>
            <a:bodyPr rtlCol="0" anchor="ctr"/>
            <a:lstStyle/>
            <a:p>
              <a:endParaRPr lang="sv-SE"/>
            </a:p>
          </p:txBody>
        </p:sp>
        <p:sp>
          <p:nvSpPr>
            <p:cNvPr id="15" name="Frihandsfigur: Form 126">
              <a:extLst>
                <a:ext uri="{FF2B5EF4-FFF2-40B4-BE49-F238E27FC236}">
                  <a16:creationId xmlns:a16="http://schemas.microsoft.com/office/drawing/2014/main" id="{1BB31D7F-9CD7-4CEB-8EF5-A8007D0DAFD3}"/>
                </a:ext>
              </a:extLst>
            </p:cNvPr>
            <p:cNvSpPr/>
            <p:nvPr/>
          </p:nvSpPr>
          <p:spPr>
            <a:xfrm>
              <a:off x="3508442" y="3958114"/>
              <a:ext cx="648357" cy="637118"/>
            </a:xfrm>
            <a:custGeom>
              <a:avLst/>
              <a:gdLst>
                <a:gd name="connsiteX0" fmla="*/ 32193 w 302512"/>
                <a:gd name="connsiteY0" fmla="*/ 3861 h 297268"/>
                <a:gd name="connsiteX1" fmla="*/ 3860 w 302512"/>
                <a:gd name="connsiteY1" fmla="*/ 8385 h 297268"/>
                <a:gd name="connsiteX2" fmla="*/ 284 w 302512"/>
                <a:gd name="connsiteY2" fmla="*/ 23673 h 297268"/>
                <a:gd name="connsiteX3" fmla="*/ 284 w 302512"/>
                <a:gd name="connsiteY3" fmla="*/ 273705 h 297268"/>
                <a:gd name="connsiteX4" fmla="*/ 17031 w 302512"/>
                <a:gd name="connsiteY4" fmla="*/ 297002 h 297268"/>
                <a:gd name="connsiteX5" fmla="*/ 32193 w 302512"/>
                <a:gd name="connsiteY5" fmla="*/ 293421 h 297268"/>
                <a:gd name="connsiteX6" fmla="*/ 289368 w 302512"/>
                <a:gd name="connsiteY6" fmla="*/ 164643 h 297268"/>
                <a:gd name="connsiteX7" fmla="*/ 289368 w 302512"/>
                <a:gd name="connsiteY7" fmla="*/ 132735 h 2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512" h="297268">
                  <a:moveTo>
                    <a:pt x="32193" y="3861"/>
                  </a:moveTo>
                  <a:cubicBezTo>
                    <a:pt x="23120" y="-2714"/>
                    <a:pt x="10435" y="-688"/>
                    <a:pt x="3860" y="8385"/>
                  </a:cubicBezTo>
                  <a:cubicBezTo>
                    <a:pt x="664" y="12795"/>
                    <a:pt x="-624" y="18304"/>
                    <a:pt x="284" y="23673"/>
                  </a:cubicBezTo>
                  <a:lnTo>
                    <a:pt x="284" y="273705"/>
                  </a:lnTo>
                  <a:cubicBezTo>
                    <a:pt x="-1524" y="284762"/>
                    <a:pt x="5974" y="295193"/>
                    <a:pt x="17031" y="297002"/>
                  </a:cubicBezTo>
                  <a:cubicBezTo>
                    <a:pt x="22361" y="297873"/>
                    <a:pt x="27817" y="296586"/>
                    <a:pt x="32193" y="293421"/>
                  </a:cubicBezTo>
                  <a:lnTo>
                    <a:pt x="289368" y="164643"/>
                  </a:lnTo>
                  <a:cubicBezTo>
                    <a:pt x="306894" y="155880"/>
                    <a:pt x="306894" y="141498"/>
                    <a:pt x="289368" y="132735"/>
                  </a:cubicBezTo>
                  <a:close/>
                </a:path>
              </a:pathLst>
            </a:custGeom>
            <a:solidFill>
              <a:schemeClr val="bg1"/>
            </a:solidFill>
            <a:ln w="28575" cap="rnd">
              <a:solidFill>
                <a:schemeClr val="bg1"/>
              </a:solidFill>
              <a:prstDash val="solid"/>
              <a:round/>
            </a:ln>
          </p:spPr>
          <p:txBody>
            <a:bodyPr rtlCol="0" anchor="ctr"/>
            <a:lstStyle/>
            <a:p>
              <a:endParaRPr lang="sv-SE"/>
            </a:p>
          </p:txBody>
        </p:sp>
      </p:grpSp>
    </p:spTree>
    <p:extLst>
      <p:ext uri="{BB962C8B-B14F-4D97-AF65-F5344CB8AC3E}">
        <p14:creationId xmlns:p14="http://schemas.microsoft.com/office/powerpoint/2010/main" val="3962280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Uppgift del </a:t>
            </a:r>
            <a:r>
              <a:rPr lang="sv-SE" dirty="0" smtClean="0"/>
              <a:t>2: </a:t>
            </a:r>
            <a:r>
              <a:rPr lang="sv-SE" dirty="0"/>
              <a:t>Du är viktig</a:t>
            </a:r>
          </a:p>
        </p:txBody>
      </p:sp>
      <p:sp>
        <p:nvSpPr>
          <p:cNvPr id="3" name="Platshållare för bildnummer 2"/>
          <p:cNvSpPr>
            <a:spLocks noGrp="1"/>
          </p:cNvSpPr>
          <p:nvPr>
            <p:ph type="sldNum" sz="quarter" idx="12"/>
          </p:nvPr>
        </p:nvSpPr>
        <p:spPr/>
        <p:txBody>
          <a:bodyPr/>
          <a:lstStyle/>
          <a:p>
            <a:fld id="{5204B58B-0420-4827-A2A8-7A3D043AFDDE}" type="slidenum">
              <a:rPr lang="sv-SE" smtClean="0"/>
              <a:t>9</a:t>
            </a:fld>
            <a:endParaRPr lang="sv-SE" dirty="0"/>
          </a:p>
        </p:txBody>
      </p:sp>
      <p:sp>
        <p:nvSpPr>
          <p:cNvPr id="4" name="Platshållare för innehåll 3"/>
          <p:cNvSpPr>
            <a:spLocks noGrp="1"/>
          </p:cNvSpPr>
          <p:nvPr>
            <p:ph sz="quarter" idx="13"/>
          </p:nvPr>
        </p:nvSpPr>
        <p:spPr/>
        <p:txBody>
          <a:bodyPr/>
          <a:lstStyle/>
          <a:p>
            <a:pPr marL="90488" indent="0">
              <a:buNone/>
            </a:pPr>
            <a:r>
              <a:rPr lang="sv-SE" sz="2000" b="1" dirty="0"/>
              <a:t>Fundera en och </a:t>
            </a:r>
            <a:r>
              <a:rPr lang="sv-SE" sz="2000" b="1" dirty="0" smtClean="0"/>
              <a:t>en </a:t>
            </a:r>
            <a:endParaRPr lang="sv-SE" sz="2000" dirty="0"/>
          </a:p>
          <a:p>
            <a:r>
              <a:rPr lang="sv-SE" dirty="0"/>
              <a:t>Vad gör </a:t>
            </a:r>
            <a:r>
              <a:rPr lang="sv-SE" u="sng" dirty="0"/>
              <a:t>jag</a:t>
            </a:r>
            <a:r>
              <a:rPr lang="sv-SE" dirty="0"/>
              <a:t> som påverkar </a:t>
            </a:r>
            <a:r>
              <a:rPr lang="sv-SE" dirty="0" smtClean="0"/>
              <a:t>patientsäkerheten? </a:t>
            </a:r>
            <a:br>
              <a:rPr lang="sv-SE" dirty="0" smtClean="0"/>
            </a:br>
            <a:r>
              <a:rPr lang="sv-SE" dirty="0" smtClean="0"/>
              <a:t>(Åtgärder som direkt </a:t>
            </a:r>
            <a:r>
              <a:rPr lang="sv-SE" dirty="0"/>
              <a:t>eller indirekt skydda patienterna mot undvikbara </a:t>
            </a:r>
            <a:r>
              <a:rPr lang="sv-SE" dirty="0" err="1"/>
              <a:t>vårdskador</a:t>
            </a:r>
            <a:r>
              <a:rPr lang="sv-SE" dirty="0"/>
              <a:t>).</a:t>
            </a:r>
          </a:p>
          <a:p>
            <a:pPr marL="90488" indent="0">
              <a:buNone/>
            </a:pPr>
            <a:r>
              <a:rPr lang="sv-SE" sz="2000" b="1" dirty="0"/>
              <a:t>Berätta för varandra i </a:t>
            </a:r>
            <a:r>
              <a:rPr lang="sv-SE" sz="2000" b="1" dirty="0" smtClean="0"/>
              <a:t>gruppen</a:t>
            </a:r>
            <a:endParaRPr lang="sv-SE" sz="2000" dirty="0"/>
          </a:p>
          <a:p>
            <a:r>
              <a:rPr lang="sv-SE" dirty="0"/>
              <a:t>Vad gör vi </a:t>
            </a:r>
            <a:r>
              <a:rPr lang="sv-SE" dirty="0" smtClean="0"/>
              <a:t>tillsammans </a:t>
            </a:r>
            <a:r>
              <a:rPr lang="sv-SE" dirty="0"/>
              <a:t>för att påverka patientsäkerheten? </a:t>
            </a:r>
          </a:p>
          <a:p>
            <a:r>
              <a:rPr lang="sv-SE" dirty="0" smtClean="0"/>
              <a:t>Vad mer skulle </a:t>
            </a:r>
            <a:r>
              <a:rPr lang="sv-SE" dirty="0"/>
              <a:t>vi kunna </a:t>
            </a:r>
            <a:r>
              <a:rPr lang="sv-SE" dirty="0" smtClean="0"/>
              <a:t>göra? </a:t>
            </a:r>
            <a:endParaRPr lang="sv-SE" dirty="0"/>
          </a:p>
          <a:p>
            <a:r>
              <a:rPr lang="sv-SE" dirty="0" smtClean="0"/>
              <a:t>Upplever alla i gruppen att man har inverkan </a:t>
            </a:r>
            <a:r>
              <a:rPr lang="sv-SE" dirty="0"/>
              <a:t>på </a:t>
            </a:r>
            <a:r>
              <a:rPr lang="sv-SE" dirty="0" smtClean="0"/>
              <a:t>patientsäkerheten eller tycker någon tvärtom? </a:t>
            </a:r>
            <a:r>
              <a:rPr lang="sv-SE" dirty="0"/>
              <a:t/>
            </a:r>
            <a:br>
              <a:rPr lang="sv-SE" dirty="0"/>
            </a:br>
            <a:r>
              <a:rPr lang="sv-SE" dirty="0"/>
              <a:t>Berätta och fundera ur olika </a:t>
            </a:r>
            <a:r>
              <a:rPr lang="sv-SE" dirty="0" smtClean="0"/>
              <a:t>perspektiv</a:t>
            </a:r>
            <a:r>
              <a:rPr lang="sv-SE" dirty="0"/>
              <a:t>.</a:t>
            </a:r>
          </a:p>
        </p:txBody>
      </p:sp>
    </p:spTree>
    <p:extLst>
      <p:ext uri="{BB962C8B-B14F-4D97-AF65-F5344CB8AC3E}">
        <p14:creationId xmlns:p14="http://schemas.microsoft.com/office/powerpoint/2010/main" val="10904885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Region Östergötland">
  <a:themeElements>
    <a:clrScheme name="Region Östergötland 1">
      <a:dk1>
        <a:sysClr val="windowText" lastClr="000000"/>
      </a:dk1>
      <a:lt1>
        <a:sysClr val="window" lastClr="FFFFFF"/>
      </a:lt1>
      <a:dk2>
        <a:srgbClr val="FB575C"/>
      </a:dk2>
      <a:lt2>
        <a:srgbClr val="0861CE"/>
      </a:lt2>
      <a:accent1>
        <a:srgbClr val="182745"/>
      </a:accent1>
      <a:accent2>
        <a:srgbClr val="EBECF0"/>
      </a:accent2>
      <a:accent3>
        <a:srgbClr val="4D648A"/>
      </a:accent3>
      <a:accent4>
        <a:srgbClr val="0861CE"/>
      </a:accent4>
      <a:accent5>
        <a:srgbClr val="707580"/>
      </a:accent5>
      <a:accent6>
        <a:srgbClr val="242831"/>
      </a:accent6>
      <a:hlink>
        <a:srgbClr val="000000"/>
      </a:hlink>
      <a:folHlink>
        <a:srgbClr val="000000"/>
      </a:folHlink>
    </a:clrScheme>
    <a:fontScheme name="Region Östergötland Ny">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smtClean="0"/>
        </a:defPPr>
      </a:lstStyle>
    </a:txDef>
  </a:objectDefaults>
  <a:extraClrSchemeLst/>
  <a:extLst>
    <a:ext uri="{05A4C25C-085E-4340-85A3-A5531E510DB2}">
      <thm15:themeFamily xmlns:thm15="http://schemas.microsoft.com/office/thememl/2012/main" name="Region Östergötland mall.potx" id="{D59FD54E-0EFD-47F0-8FBB-5319677ACB2B}" vid="{B5A23F47-7270-4819-BAB3-3491027929B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Östergötland mall-återkoppling</Template>
  <TotalTime>2713</TotalTime>
  <Words>579</Words>
  <Application>Microsoft Office PowerPoint</Application>
  <PresentationFormat>Bredbild</PresentationFormat>
  <Paragraphs>89</Paragraphs>
  <Slides>12</Slides>
  <Notes>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Arial</vt:lpstr>
      <vt:lpstr>Calibri</vt:lpstr>
      <vt:lpstr>Roboto</vt:lpstr>
      <vt:lpstr>Roboto Light</vt:lpstr>
      <vt:lpstr>Region Östergötland</vt:lpstr>
      <vt:lpstr>Tillsammans för patientsäkerheten </vt:lpstr>
      <vt:lpstr>Patientsäkerhet berör alla</vt:lpstr>
      <vt:lpstr>PowerPoint-presentation</vt:lpstr>
      <vt:lpstr>PowerPoint-presentation</vt:lpstr>
      <vt:lpstr>Workshop/dialog</vt:lpstr>
      <vt:lpstr>Film del 1:  Detta är viktigt </vt:lpstr>
      <vt:lpstr>Uppgift del 1: Detta är viktigt</vt:lpstr>
      <vt:lpstr>Film del 2:  Du är viktig </vt:lpstr>
      <vt:lpstr>Uppgift del 2: Du är viktig</vt:lpstr>
      <vt:lpstr>Film del 3:  Vi är viktiga </vt:lpstr>
      <vt:lpstr>Uppgift del 3: Vi är viktiga</vt:lpstr>
      <vt:lpstr>Tillsammans ökar vi patientsäkerheten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Bromée Sanna</dc:creator>
  <cp:lastModifiedBy>Sjöberg Lillemor</cp:lastModifiedBy>
  <cp:revision>211</cp:revision>
  <dcterms:created xsi:type="dcterms:W3CDTF">2022-01-31T12:20:33Z</dcterms:created>
  <dcterms:modified xsi:type="dcterms:W3CDTF">2024-02-14T13:43:20Z</dcterms:modified>
</cp:coreProperties>
</file>