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34_B5D379F5.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Lst>
  <p:notesMasterIdLst>
    <p:notesMasterId r:id="rId40"/>
  </p:notesMasterIdLst>
  <p:sldIdLst>
    <p:sldId id="256" r:id="rId3"/>
    <p:sldId id="263" r:id="rId4"/>
    <p:sldId id="1227" r:id="rId5"/>
    <p:sldId id="1228" r:id="rId6"/>
    <p:sldId id="1239" r:id="rId7"/>
    <p:sldId id="322" r:id="rId8"/>
    <p:sldId id="287" r:id="rId9"/>
    <p:sldId id="338" r:id="rId10"/>
    <p:sldId id="340" r:id="rId11"/>
    <p:sldId id="260" r:id="rId12"/>
    <p:sldId id="341" r:id="rId13"/>
    <p:sldId id="1244" r:id="rId14"/>
    <p:sldId id="301" r:id="rId15"/>
    <p:sldId id="1245" r:id="rId16"/>
    <p:sldId id="328" r:id="rId17"/>
    <p:sldId id="349" r:id="rId18"/>
    <p:sldId id="280" r:id="rId19"/>
    <p:sldId id="289" r:id="rId20"/>
    <p:sldId id="1253" r:id="rId21"/>
    <p:sldId id="295" r:id="rId22"/>
    <p:sldId id="1237" r:id="rId23"/>
    <p:sldId id="313" r:id="rId24"/>
    <p:sldId id="1252" r:id="rId25"/>
    <p:sldId id="1247" r:id="rId26"/>
    <p:sldId id="1241" r:id="rId27"/>
    <p:sldId id="1243" r:id="rId28"/>
    <p:sldId id="1246" r:id="rId29"/>
    <p:sldId id="308" r:id="rId30"/>
    <p:sldId id="290" r:id="rId31"/>
    <p:sldId id="1251" r:id="rId32"/>
    <p:sldId id="257" r:id="rId33"/>
    <p:sldId id="258" r:id="rId34"/>
    <p:sldId id="259" r:id="rId35"/>
    <p:sldId id="1249" r:id="rId36"/>
    <p:sldId id="1230" r:id="rId37"/>
    <p:sldId id="1229" r:id="rId38"/>
    <p:sldId id="123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56DF73-1560-B463-65C2-5EC6E6F7833A}" name="Nilsson Matilda" initials="MN" userId="S::Matilda.Nilsson@regionostergotland.se::0c427fde-d718-4500-af25-c22853e8ff3b" providerId="AD"/>
  <p188:author id="{01A8D7F7-42E6-4E35-1528-F550D427F9D3}" name="Furenhed Albin" initials="AF" userId="S::Albin.Furenhed@regionostergotland.se::ddc3dd34-7431-4c19-9da3-cf70970ff6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BE3E8"/>
    <a:srgbClr val="5299C4"/>
    <a:srgbClr val="82AE61"/>
    <a:srgbClr val="FFFFFF"/>
    <a:srgbClr val="DF3CAE"/>
    <a:srgbClr val="4A732D"/>
    <a:srgbClr val="BC70FF"/>
    <a:srgbClr val="3DB6DE"/>
    <a:srgbClr val="6F1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2167" autoAdjust="0"/>
  </p:normalViewPr>
  <p:slideViewPr>
    <p:cSldViewPr snapToGrid="0">
      <p:cViewPr varScale="1">
        <p:scale>
          <a:sx n="76" d="100"/>
          <a:sy n="76" d="100"/>
        </p:scale>
        <p:origin x="1075" y="53"/>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presProps" Target="presProps.xml"/></Relationships>
</file>

<file path=ppt/comments/modernComment_134_B5D379F5.xml><?xml version="1.0" encoding="utf-8"?>
<p188:cmLst xmlns:a="http://schemas.openxmlformats.org/drawingml/2006/main" xmlns:r="http://schemas.openxmlformats.org/officeDocument/2006/relationships" xmlns:p188="http://schemas.microsoft.com/office/powerpoint/2018/8/main">
  <p188:cm id="{38B32858-B3EB-42C3-B1D8-4C678CD4A1A5}" authorId="{A556DF73-1560-B463-65C2-5EC6E6F7833A}" status="resolved" created="2026-02-05T09:05:52.920">
    <pc:sldMkLst xmlns:pc="http://schemas.microsoft.com/office/powerpoint/2013/main/command">
      <pc:docMk/>
      <pc:sldMk cId="3050535413" sldId="308"/>
    </pc:sldMkLst>
    <p188:txBody>
      <a:bodyPr/>
      <a:lstStyle/>
      <a:p>
        <a:r>
          <a:rPr lang="sv-SE"/>
          <a:t>Information om att det går att nå detta via vaccinationslistan kan ev tas bort, relaterat till att RÖ använder MittVaccin?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EDE4E-51D3-4C18-8782-BDB571C3E4C4}" type="datetimeFigureOut">
              <a:rPr lang="sv-SE" smtClean="0"/>
              <a:t>2026-02-26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D6751-D004-4DB3-AFC0-A6604FB884DF}" type="slidenum">
              <a:rPr lang="sv-SE" smtClean="0"/>
              <a:t>‹#›</a:t>
            </a:fld>
            <a:endParaRPr lang="sv-SE"/>
          </a:p>
        </p:txBody>
      </p:sp>
    </p:spTree>
    <p:extLst>
      <p:ext uri="{BB962C8B-B14F-4D97-AF65-F5344CB8AC3E}">
        <p14:creationId xmlns:p14="http://schemas.microsoft.com/office/powerpoint/2010/main" val="21856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tobias.ekenlie@regionostergotland.s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mailto:anna.carlsson@regionostergotland.se" TargetMode="External"/><Relationship Id="rId4" Type="http://schemas.openxmlformats.org/officeDocument/2006/relationships/hyperlink" Target="mailto:fadi.chedid@regionostergotland.s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Kristin</a:t>
            </a:r>
          </a:p>
        </p:txBody>
      </p:sp>
      <p:sp>
        <p:nvSpPr>
          <p:cNvPr id="4" name="Platshållare för bildnummer 3"/>
          <p:cNvSpPr>
            <a:spLocks noGrp="1"/>
          </p:cNvSpPr>
          <p:nvPr>
            <p:ph type="sldNum" sz="quarter" idx="5"/>
          </p:nvPr>
        </p:nvSpPr>
        <p:spPr/>
        <p:txBody>
          <a:bodyPr/>
          <a:lstStyle/>
          <a:p>
            <a:fld id="{CE5D6751-D004-4DB3-AFC0-A6604FB884DF}" type="slidenum">
              <a:rPr lang="sv-SE" smtClean="0"/>
              <a:t>1</a:t>
            </a:fld>
            <a:endParaRPr lang="sv-SE" dirty="0"/>
          </a:p>
        </p:txBody>
      </p:sp>
    </p:spTree>
    <p:extLst>
      <p:ext uri="{BB962C8B-B14F-4D97-AF65-F5344CB8AC3E}">
        <p14:creationId xmlns:p14="http://schemas.microsoft.com/office/powerpoint/2010/main" val="67942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Mallar</a:t>
            </a:r>
          </a:p>
        </p:txBody>
      </p:sp>
      <p:sp>
        <p:nvSpPr>
          <p:cNvPr id="4" name="Platshållare för bildnummer 3"/>
          <p:cNvSpPr>
            <a:spLocks noGrp="1"/>
          </p:cNvSpPr>
          <p:nvPr>
            <p:ph type="sldNum" sz="quarter" idx="5"/>
          </p:nvPr>
        </p:nvSpPr>
        <p:spPr/>
        <p:txBody>
          <a:bodyPr/>
          <a:lstStyle/>
          <a:p>
            <a:fld id="{A2A786AA-019F-4545-89D2-9D10920C72F7}" type="slidenum">
              <a:rPr lang="sv-SE" smtClean="0"/>
              <a:t>10</a:t>
            </a:fld>
            <a:endParaRPr lang="sv-SE"/>
          </a:p>
        </p:txBody>
      </p:sp>
    </p:spTree>
    <p:extLst>
      <p:ext uri="{BB962C8B-B14F-4D97-AF65-F5344CB8AC3E}">
        <p14:creationId xmlns:p14="http://schemas.microsoft.com/office/powerpoint/2010/main" val="4215809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Uppmärksamhetssignalen ska snabbt ge information om sånt som är superviktigt att veta om en patient. </a:t>
            </a:r>
          </a:p>
        </p:txBody>
      </p:sp>
      <p:sp>
        <p:nvSpPr>
          <p:cNvPr id="4" name="Platshållare för bildnummer 3"/>
          <p:cNvSpPr>
            <a:spLocks noGrp="1"/>
          </p:cNvSpPr>
          <p:nvPr>
            <p:ph type="sldNum" sz="quarter" idx="5"/>
          </p:nvPr>
        </p:nvSpPr>
        <p:spPr/>
        <p:txBody>
          <a:bodyPr/>
          <a:lstStyle/>
          <a:p>
            <a:fld id="{A2A786AA-019F-4545-89D2-9D10920C72F7}" type="slidenum">
              <a:rPr lang="sv-SE" smtClean="0"/>
              <a:t>11</a:t>
            </a:fld>
            <a:endParaRPr lang="sv-SE"/>
          </a:p>
        </p:txBody>
      </p:sp>
    </p:spTree>
    <p:extLst>
      <p:ext uri="{BB962C8B-B14F-4D97-AF65-F5344CB8AC3E}">
        <p14:creationId xmlns:p14="http://schemas.microsoft.com/office/powerpoint/2010/main" val="3045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Patientjournalen förvaltar också ROS – Remiss och Svar. </a:t>
            </a:r>
          </a:p>
          <a:p>
            <a:r>
              <a:rPr lang="sv-SE" dirty="0"/>
              <a:t>Det största systemet i regionen om man ser till antalet användare. </a:t>
            </a:r>
          </a:p>
          <a:p>
            <a:r>
              <a:rPr lang="sv-SE" dirty="0"/>
              <a:t>Fler än Cosmic med ca 6000 st. </a:t>
            </a:r>
          </a:p>
        </p:txBody>
      </p:sp>
      <p:sp>
        <p:nvSpPr>
          <p:cNvPr id="4" name="Platshållare för bildnummer 3"/>
          <p:cNvSpPr>
            <a:spLocks noGrp="1"/>
          </p:cNvSpPr>
          <p:nvPr>
            <p:ph type="sldNum" sz="quarter" idx="5"/>
          </p:nvPr>
        </p:nvSpPr>
        <p:spPr/>
        <p:txBody>
          <a:bodyPr/>
          <a:lstStyle/>
          <a:p>
            <a:fld id="{A2A786AA-019F-4545-89D2-9D10920C72F7}" type="slidenum">
              <a:rPr lang="sv-SE" smtClean="0"/>
              <a:t>12</a:t>
            </a:fld>
            <a:endParaRPr lang="sv-SE"/>
          </a:p>
        </p:txBody>
      </p:sp>
    </p:spTree>
    <p:extLst>
      <p:ext uri="{BB962C8B-B14F-4D97-AF65-F5344CB8AC3E}">
        <p14:creationId xmlns:p14="http://schemas.microsoft.com/office/powerpoint/2010/main" val="3777761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det inte går att lägga till bilagor får vi ha ett journalsystem för det - Komplementjournalen</a:t>
            </a:r>
          </a:p>
        </p:txBody>
      </p:sp>
      <p:sp>
        <p:nvSpPr>
          <p:cNvPr id="4" name="Platshållare för bildnummer 3"/>
          <p:cNvSpPr>
            <a:spLocks noGrp="1"/>
          </p:cNvSpPr>
          <p:nvPr>
            <p:ph type="sldNum" sz="quarter" idx="5"/>
          </p:nvPr>
        </p:nvSpPr>
        <p:spPr/>
        <p:txBody>
          <a:bodyPr/>
          <a:lstStyle/>
          <a:p>
            <a:fld id="{A2A786AA-019F-4545-89D2-9D10920C72F7}" type="slidenum">
              <a:rPr lang="sv-SE" smtClean="0"/>
              <a:t>13</a:t>
            </a:fld>
            <a:endParaRPr lang="sv-SE"/>
          </a:p>
        </p:txBody>
      </p:sp>
    </p:spTree>
    <p:extLst>
      <p:ext uri="{BB962C8B-B14F-4D97-AF65-F5344CB8AC3E}">
        <p14:creationId xmlns:p14="http://schemas.microsoft.com/office/powerpoint/2010/main" val="2359625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MittVaccin</a:t>
            </a:r>
            <a:r>
              <a:rPr lang="sv-SE" dirty="0"/>
              <a:t> </a:t>
            </a:r>
          </a:p>
        </p:txBody>
      </p:sp>
      <p:sp>
        <p:nvSpPr>
          <p:cNvPr id="4" name="Platshållare för bildnummer 3"/>
          <p:cNvSpPr>
            <a:spLocks noGrp="1"/>
          </p:cNvSpPr>
          <p:nvPr>
            <p:ph type="sldNum" sz="quarter" idx="5"/>
          </p:nvPr>
        </p:nvSpPr>
        <p:spPr/>
        <p:txBody>
          <a:bodyPr/>
          <a:lstStyle/>
          <a:p>
            <a:fld id="{A2A786AA-019F-4545-89D2-9D10920C72F7}" type="slidenum">
              <a:rPr lang="sv-SE" smtClean="0"/>
              <a:t>14</a:t>
            </a:fld>
            <a:endParaRPr lang="sv-SE"/>
          </a:p>
        </p:txBody>
      </p:sp>
    </p:spTree>
    <p:extLst>
      <p:ext uri="{BB962C8B-B14F-4D97-AF65-F5344CB8AC3E}">
        <p14:creationId xmlns:p14="http://schemas.microsoft.com/office/powerpoint/2010/main" val="395516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Nyutveckling är minst viktigt av dessa tre och görs i mån av tid. </a:t>
            </a:r>
          </a:p>
          <a:p>
            <a:r>
              <a:rPr lang="sv-SE" dirty="0"/>
              <a:t>I vissa fall är nyutveckling ett krav för att kunna bibehålla god supportverksamhet, vilket ökar prioriteringen. </a:t>
            </a:r>
          </a:p>
        </p:txBody>
      </p:sp>
      <p:sp>
        <p:nvSpPr>
          <p:cNvPr id="4" name="Platshållare för bildnummer 3"/>
          <p:cNvSpPr>
            <a:spLocks noGrp="1"/>
          </p:cNvSpPr>
          <p:nvPr>
            <p:ph type="sldNum" sz="quarter" idx="5"/>
          </p:nvPr>
        </p:nvSpPr>
        <p:spPr/>
        <p:txBody>
          <a:bodyPr/>
          <a:lstStyle/>
          <a:p>
            <a:fld id="{A2A786AA-019F-4545-89D2-9D10920C72F7}" type="slidenum">
              <a:rPr lang="sv-SE" smtClean="0"/>
              <a:t>15</a:t>
            </a:fld>
            <a:endParaRPr lang="sv-SE"/>
          </a:p>
        </p:txBody>
      </p:sp>
    </p:spTree>
    <p:extLst>
      <p:ext uri="{BB962C8B-B14F-4D97-AF65-F5344CB8AC3E}">
        <p14:creationId xmlns:p14="http://schemas.microsoft.com/office/powerpoint/2010/main" val="3936940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10 gånger per år. Vi skriver om nyheter i och med uppgraderingar, beskriver ny funktionalitet, förändringar i våra system, tips och trix samt information om planerade driftstopp.</a:t>
            </a:r>
          </a:p>
        </p:txBody>
      </p:sp>
      <p:sp>
        <p:nvSpPr>
          <p:cNvPr id="4" name="Platshållare för bildnummer 3"/>
          <p:cNvSpPr>
            <a:spLocks noGrp="1"/>
          </p:cNvSpPr>
          <p:nvPr>
            <p:ph type="sldNum" sz="quarter" idx="5"/>
          </p:nvPr>
        </p:nvSpPr>
        <p:spPr/>
        <p:txBody>
          <a:bodyPr/>
          <a:lstStyle/>
          <a:p>
            <a:fld id="{A2A786AA-019F-4545-89D2-9D10920C72F7}" type="slidenum">
              <a:rPr lang="sv-SE" smtClean="0"/>
              <a:t>16</a:t>
            </a:fld>
            <a:endParaRPr lang="sv-SE"/>
          </a:p>
        </p:txBody>
      </p:sp>
    </p:spTree>
    <p:extLst>
      <p:ext uri="{BB962C8B-B14F-4D97-AF65-F5344CB8AC3E}">
        <p14:creationId xmlns:p14="http://schemas.microsoft.com/office/powerpoint/2010/main" val="210023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Framtid;</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Interaktiva vårdplaner för både patient och vårdpersonal, kommer innebära mycket villkorstexter och </a:t>
            </a:r>
            <a:r>
              <a:rPr lang="sv-SE" sz="1200" kern="1200" dirty="0" err="1">
                <a:solidFill>
                  <a:schemeClr val="tx1"/>
                </a:solidFill>
                <a:effectLst/>
                <a:latin typeface="+mn-lt"/>
                <a:ea typeface="+mn-ea"/>
                <a:cs typeface="+mn-cs"/>
              </a:rPr>
              <a:t>onboarding</a:t>
            </a:r>
            <a:r>
              <a:rPr lang="sv-SE" sz="1200" kern="1200" dirty="0">
                <a:solidFill>
                  <a:schemeClr val="tx1"/>
                </a:solidFill>
                <a:effectLst/>
                <a:latin typeface="+mn-lt"/>
                <a:ea typeface="+mn-ea"/>
                <a:cs typeface="+mn-cs"/>
              </a:rPr>
              <a:t>. Ofta ett delat ansvar mellan enheter i en vårdplan. Tex en ordination från specialistvården men utförare hemsjukvården. Måste vara väldigt tydligt kring vilket ansvar som ligger på vem.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kommer finnas beroenden till ex. webbtidbok, aktivitetsramverket och hälsoärende.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Ett hälsoärende kan jämföras med en SVF och en tillhörande vårdplan.</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AVISERA: Som vårdpersonal måste man kunna få information, i Cosmic, för att agera. Avvikelser och aktiviteter kopplade till vårdplaner. Man ska inte behöva gå in och leta utan det kommer finnas översikter och notifieringar. I en vårdplan måste man kunna få in rätt information vid rätt tillfälle.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VIDEO/GRUPP: Videobesök med funktioner för att hantera gruppbesök med anhöriga eller skolsjuksköterska +tolk. Behöver därför tillhandahålla lättare inloggning än </a:t>
            </a:r>
            <a:r>
              <a:rPr lang="sv-SE" sz="1200" kern="1200" dirty="0" err="1">
                <a:solidFill>
                  <a:schemeClr val="tx1"/>
                </a:solidFill>
                <a:effectLst/>
                <a:latin typeface="+mn-lt"/>
                <a:ea typeface="+mn-ea"/>
                <a:cs typeface="+mn-cs"/>
              </a:rPr>
              <a:t>siths</a:t>
            </a:r>
            <a:r>
              <a:rPr lang="sv-SE" sz="1200" kern="1200" dirty="0">
                <a:solidFill>
                  <a:schemeClr val="tx1"/>
                </a:solidFill>
                <a:effectLst/>
                <a:latin typeface="+mn-lt"/>
                <a:ea typeface="+mn-ea"/>
                <a:cs typeface="+mn-cs"/>
              </a:rPr>
              <a:t>-kort.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BET: Ankomstregistrering, </a:t>
            </a:r>
            <a:r>
              <a:rPr lang="sv-SE" sz="1200" kern="1200" dirty="0" err="1">
                <a:solidFill>
                  <a:schemeClr val="tx1"/>
                </a:solidFill>
                <a:effectLst/>
                <a:latin typeface="+mn-lt"/>
                <a:ea typeface="+mn-ea"/>
                <a:cs typeface="+mn-cs"/>
              </a:rPr>
              <a:t>swish</a:t>
            </a:r>
            <a:r>
              <a:rPr lang="sv-SE" sz="1200" kern="1200" dirty="0">
                <a:solidFill>
                  <a:schemeClr val="tx1"/>
                </a:solidFill>
                <a:effectLst/>
                <a:latin typeface="+mn-lt"/>
                <a:ea typeface="+mn-ea"/>
                <a:cs typeface="+mn-cs"/>
              </a:rPr>
              <a:t> och faktura (ser också över möjligheten att betala med kort)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CHAT: Måste finnas möjlighet för patient och vårdpersonal att kunna kommunicera med varandra och detta ska även fungera fristående samt kopplat till en vårdplan. Kan vara lämpligt för ett KOL-hälsoärende där patienten vill komma i kontakt med sin kontaktsjuksköterska, under en given tidsperiod.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MEDDELANDE: Också en funktion för att kunna kommunicera, här skulle man kunna ge erbjudanden om återbesökstider </a:t>
            </a:r>
            <a:r>
              <a:rPr lang="sv-SE" sz="1200" kern="1200" dirty="0" err="1">
                <a:solidFill>
                  <a:schemeClr val="tx1"/>
                </a:solidFill>
                <a:effectLst/>
                <a:latin typeface="+mn-lt"/>
                <a:ea typeface="+mn-ea"/>
                <a:cs typeface="+mn-cs"/>
              </a:rPr>
              <a:t>pga</a:t>
            </a:r>
            <a:r>
              <a:rPr lang="sv-SE" sz="1200" kern="1200" dirty="0">
                <a:solidFill>
                  <a:schemeClr val="tx1"/>
                </a:solidFill>
                <a:effectLst/>
                <a:latin typeface="+mn-lt"/>
                <a:ea typeface="+mn-ea"/>
                <a:cs typeface="+mn-cs"/>
              </a:rPr>
              <a:t> avbokningar.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FORMS + NAFS: Bättre hantering av formulär. Kommer starta med en integration till NAFS, den nationella formulärssamlingen. Formulären kommer att bli anpassade och det blir en mer personcentrerad formulärshantering. Man vill skapa möjlighet att kunna lagra data, </a:t>
            </a:r>
            <a:r>
              <a:rPr lang="sv-SE" sz="1200" kern="1200" dirty="0" err="1">
                <a:solidFill>
                  <a:schemeClr val="tx1"/>
                </a:solidFill>
                <a:effectLst/>
                <a:latin typeface="+mn-lt"/>
                <a:ea typeface="+mn-ea"/>
                <a:cs typeface="+mn-cs"/>
              </a:rPr>
              <a:t>t.ex</a:t>
            </a:r>
            <a:r>
              <a:rPr lang="sv-SE" sz="1200" kern="1200" dirty="0">
                <a:solidFill>
                  <a:schemeClr val="tx1"/>
                </a:solidFill>
                <a:effectLst/>
                <a:latin typeface="+mn-lt"/>
                <a:ea typeface="+mn-ea"/>
                <a:cs typeface="+mn-cs"/>
              </a:rPr>
              <a:t> hälsoundersökningar så att patienten själva ska kunna få återanvända informationen. ”Du fyllde in en hälsoundersökning för en vecka sen, vill du återanvända den eller har någonting ändrats?”</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EGENMONITORERING: Mätvärden – detta vill man få in i vårdplanen, vill kunna koppla in andra leverantörer t.ex. Imagen Care men ska gå att koppla andra leverantörer som regionerna använder. Väldigt viktigt att kunna flagga upp avvikelser i Cosmic.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CHECKILISTOR – Patienten ska kunna ha koll. ”Är jag på banan, har jag gjort det jag ska?” T.ex. förberedelser inför en operation.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INFORMATION: Vill bygga in ett kvalitetssäkrat informationsstöd. Från 1177 ska sidor kunna kopplas och det ska gå att hänvisa till våra egna regionala sidor också. Ska gå att få i både text, bild och film.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EKOSYSTEM: Det ska gå att koppla ihop flera olika tjänster och leverantörer för att skapa ett ekosystem men för patienten ett gränssnitt via 1177 och för vårdpersonalen ett gränssnitt i Cosmic.</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u="sng" kern="1200" dirty="0">
                <a:solidFill>
                  <a:schemeClr val="tx1"/>
                </a:solidFill>
                <a:effectLst/>
                <a:latin typeface="+mn-lt"/>
                <a:ea typeface="+mn-ea"/>
                <a:cs typeface="+mn-cs"/>
              </a:rPr>
              <a:t>Hur långt har man kommit?</a:t>
            </a:r>
          </a:p>
          <a:p>
            <a:r>
              <a:rPr lang="sv-SE" sz="1200" kern="1200" dirty="0">
                <a:solidFill>
                  <a:schemeClr val="tx1"/>
                </a:solidFill>
                <a:effectLst/>
                <a:latin typeface="+mn-lt"/>
                <a:ea typeface="+mn-ea"/>
                <a:cs typeface="+mn-cs"/>
              </a:rPr>
              <a:t>Har satt en arkitektur och de stora ramarna.</a:t>
            </a:r>
          </a:p>
          <a:p>
            <a:r>
              <a:rPr lang="sv-SE" sz="1200" kern="1200" dirty="0">
                <a:solidFill>
                  <a:schemeClr val="tx1"/>
                </a:solidFill>
                <a:effectLst/>
                <a:latin typeface="+mn-lt"/>
                <a:ea typeface="+mn-ea"/>
                <a:cs typeface="+mn-cs"/>
              </a:rPr>
              <a:t>Man arbetar med att göra </a:t>
            </a:r>
            <a:r>
              <a:rPr lang="sv-SE" sz="1200" kern="1200" dirty="0" err="1">
                <a:solidFill>
                  <a:schemeClr val="tx1"/>
                </a:solidFill>
                <a:effectLst/>
                <a:latin typeface="+mn-lt"/>
                <a:ea typeface="+mn-ea"/>
                <a:cs typeface="+mn-cs"/>
              </a:rPr>
              <a:t>appen</a:t>
            </a:r>
            <a:r>
              <a:rPr lang="sv-SE" sz="1200" kern="1200" dirty="0">
                <a:solidFill>
                  <a:schemeClr val="tx1"/>
                </a:solidFill>
                <a:effectLst/>
                <a:latin typeface="+mn-lt"/>
                <a:ea typeface="+mn-ea"/>
                <a:cs typeface="+mn-cs"/>
              </a:rPr>
              <a:t> ”Min Hälsa” tillgänglig på 1177.</a:t>
            </a:r>
          </a:p>
          <a:p>
            <a:r>
              <a:rPr lang="sv-SE" sz="1200" kern="1200" dirty="0">
                <a:solidFill>
                  <a:schemeClr val="tx1"/>
                </a:solidFill>
                <a:effectLst/>
                <a:latin typeface="+mn-lt"/>
                <a:ea typeface="+mn-ea"/>
                <a:cs typeface="+mn-cs"/>
              </a:rPr>
              <a:t>Vårdplansarbetet och kopplingarna till vårdplaner i Cosmic har precis starta upp. Man vill nog starta med vissa vårdplaner t.ex. KOL och sätta en kravbild på en djupare nivå.</a:t>
            </a:r>
          </a:p>
          <a:p>
            <a:r>
              <a:rPr lang="sv-SE" sz="1200" kern="1200" dirty="0">
                <a:solidFill>
                  <a:schemeClr val="tx1"/>
                </a:solidFill>
                <a:effectLst/>
                <a:latin typeface="+mn-lt"/>
                <a:ea typeface="+mn-ea"/>
                <a:cs typeface="+mn-cs"/>
              </a:rPr>
              <a:t>Målbilden ska brytas ner i delleveranser.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Finns både en referensgrupp och en användargrupp som Cambio har kring arbetet med vårdplaner.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Användargrupp:</a:t>
            </a:r>
          </a:p>
          <a:p>
            <a:pPr lvl="0"/>
            <a:r>
              <a:rPr lang="sv-SE" sz="1200" kern="1200" dirty="0">
                <a:solidFill>
                  <a:schemeClr val="tx1"/>
                </a:solidFill>
                <a:effectLst/>
                <a:latin typeface="+mn-lt"/>
                <a:ea typeface="+mn-ea"/>
                <a:cs typeface="+mn-cs"/>
              </a:rPr>
              <a:t>Tobias </a:t>
            </a:r>
            <a:r>
              <a:rPr lang="sv-SE" sz="1200" kern="1200" dirty="0" err="1">
                <a:solidFill>
                  <a:schemeClr val="tx1"/>
                </a:solidFill>
                <a:effectLst/>
                <a:latin typeface="+mn-lt"/>
                <a:ea typeface="+mn-ea"/>
                <a:cs typeface="+mn-cs"/>
              </a:rPr>
              <a:t>Ekenlie</a:t>
            </a:r>
            <a:r>
              <a:rPr lang="sv-SE" sz="1200" kern="1200" dirty="0">
                <a:solidFill>
                  <a:schemeClr val="tx1"/>
                </a:solidFill>
                <a:effectLst/>
                <a:latin typeface="+mn-lt"/>
                <a:ea typeface="+mn-ea"/>
                <a:cs typeface="+mn-cs"/>
              </a:rPr>
              <a:t>, Överläkare/ Medicinsk rådgivare. </a:t>
            </a:r>
            <a:r>
              <a:rPr lang="sv-SE" sz="1200" u="sng" kern="1200" dirty="0">
                <a:solidFill>
                  <a:schemeClr val="tx1"/>
                </a:solidFill>
                <a:effectLst/>
                <a:latin typeface="+mn-lt"/>
                <a:ea typeface="+mn-ea"/>
                <a:cs typeface="+mn-cs"/>
                <a:hlinkClick r:id="rId3"/>
              </a:rPr>
              <a:t>tobias.ekenlie@regionostergotland.se</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Fadi Chedid, specialistläkare i allmänmedicin. </a:t>
            </a:r>
            <a:r>
              <a:rPr lang="sv-SE" sz="1200" u="sng" kern="1200" dirty="0">
                <a:solidFill>
                  <a:schemeClr val="tx1"/>
                </a:solidFill>
                <a:effectLst/>
                <a:latin typeface="+mn-lt"/>
                <a:ea typeface="+mn-ea"/>
                <a:cs typeface="+mn-cs"/>
                <a:hlinkClick r:id="rId4"/>
              </a:rPr>
              <a:t>fadi.chedid@regionostergotland.se</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Anna Carlsson, sjuksköterska kirurgiska kliniken (preliminärt). </a:t>
            </a:r>
            <a:r>
              <a:rPr lang="sv-SE" sz="1200" u="sng" kern="1200" dirty="0">
                <a:solidFill>
                  <a:schemeClr val="tx1"/>
                </a:solidFill>
                <a:effectLst/>
                <a:latin typeface="+mn-lt"/>
                <a:ea typeface="+mn-ea"/>
                <a:cs typeface="+mn-cs"/>
                <a:hlinkClick r:id="rId5"/>
              </a:rPr>
              <a:t>anna.carlsson@regionostergotland.se</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Referensgrupp:</a:t>
            </a:r>
          </a:p>
          <a:p>
            <a:r>
              <a:rPr lang="sv-SE" sz="1200" kern="1200" dirty="0">
                <a:solidFill>
                  <a:schemeClr val="tx1"/>
                </a:solidFill>
                <a:effectLst/>
                <a:latin typeface="+mn-lt"/>
                <a:ea typeface="+mn-ea"/>
                <a:cs typeface="+mn-cs"/>
              </a:rPr>
              <a:t>Karin Björklund, systemförvaltare FO Patientjournalen. Karin.bjorklund@regionostergotland.se </a:t>
            </a:r>
          </a:p>
          <a:p>
            <a:r>
              <a:rPr lang="sv-SE" sz="1200" kern="1200" dirty="0">
                <a:solidFill>
                  <a:schemeClr val="tx1"/>
                </a:solidFill>
                <a:effectLst/>
                <a:latin typeface="+mn-lt"/>
                <a:ea typeface="+mn-ea"/>
                <a:cs typeface="+mn-cs"/>
              </a:rPr>
              <a:t>Johanna Trinks, utvecklingsledare på HC. Johanna.trinks@regionostergotland.se 	</a:t>
            </a:r>
          </a:p>
          <a:p>
            <a:r>
              <a:rPr lang="sv-SE" sz="1200" kern="1200" dirty="0">
                <a:solidFill>
                  <a:schemeClr val="tx1"/>
                </a:solidFill>
                <a:effectLst/>
                <a:latin typeface="+mn-lt"/>
                <a:ea typeface="+mn-ea"/>
                <a:cs typeface="+mn-cs"/>
              </a:rPr>
              <a:t> </a:t>
            </a:r>
          </a:p>
          <a:p>
            <a:r>
              <a:rPr lang="sv-SE" sz="1200" u="sng" kern="1200" dirty="0">
                <a:solidFill>
                  <a:schemeClr val="tx1"/>
                </a:solidFill>
                <a:effectLst/>
                <a:latin typeface="+mn-lt"/>
                <a:ea typeface="+mn-ea"/>
                <a:cs typeface="+mn-cs"/>
              </a:rPr>
              <a:t>Tidplan</a:t>
            </a:r>
          </a:p>
          <a:p>
            <a:r>
              <a:rPr lang="sv-SE" sz="1200" kern="1200" dirty="0">
                <a:solidFill>
                  <a:schemeClr val="tx1"/>
                </a:solidFill>
                <a:effectLst/>
                <a:latin typeface="+mn-lt"/>
                <a:ea typeface="+mn-ea"/>
                <a:cs typeface="+mn-cs"/>
              </a:rPr>
              <a:t>Mycket beroenden, behövs kunskapsstöd och beslutsstöd i första versionen t.ex.?</a:t>
            </a:r>
          </a:p>
          <a:p>
            <a:r>
              <a:rPr lang="sv-SE" sz="1200" kern="1200" dirty="0">
                <a:solidFill>
                  <a:schemeClr val="tx1"/>
                </a:solidFill>
                <a:effectLst/>
                <a:latin typeface="+mn-lt"/>
                <a:ea typeface="+mn-ea"/>
                <a:cs typeface="+mn-cs"/>
              </a:rPr>
              <a:t>Tittar på diabetes just nu. KOL är ett alternativ. Vart ser vi mest effekthemtagning? Operation? Beröringspunkter då med TM, svårt att realisera i det korta perspektivet.</a:t>
            </a:r>
          </a:p>
          <a:p>
            <a:r>
              <a:rPr lang="sv-SE" sz="1200" kern="1200" dirty="0">
                <a:solidFill>
                  <a:schemeClr val="tx1"/>
                </a:solidFill>
                <a:effectLst/>
                <a:latin typeface="+mn-lt"/>
                <a:ea typeface="+mn-ea"/>
                <a:cs typeface="+mn-cs"/>
              </a:rPr>
              <a:t>Ju mer konkreta vi kan bli och att det finns konsensus kring vilken process man kan börja med, så kan Cambio bli krispigare i tidplan. Vilken typ av hälsoärende och vilken typ av vårdplan? </a:t>
            </a:r>
          </a:p>
          <a:p>
            <a:r>
              <a:rPr lang="sv-SE" sz="1200" kern="1200" dirty="0">
                <a:solidFill>
                  <a:schemeClr val="tx1"/>
                </a:solidFill>
                <a:effectLst/>
                <a:latin typeface="+mn-lt"/>
                <a:ea typeface="+mn-ea"/>
                <a:cs typeface="+mn-cs"/>
              </a:rPr>
              <a:t>Vad säger </a:t>
            </a:r>
            <a:r>
              <a:rPr lang="sv-SE" sz="1200" kern="1200" dirty="0" err="1">
                <a:solidFill>
                  <a:schemeClr val="tx1"/>
                </a:solidFill>
                <a:effectLst/>
                <a:latin typeface="+mn-lt"/>
                <a:ea typeface="+mn-ea"/>
                <a:cs typeface="+mn-cs"/>
              </a:rPr>
              <a:t>KGCs</a:t>
            </a:r>
            <a:r>
              <a:rPr lang="sv-SE" sz="1200" kern="1200" dirty="0">
                <a:solidFill>
                  <a:schemeClr val="tx1"/>
                </a:solidFill>
                <a:effectLst/>
                <a:latin typeface="+mn-lt"/>
                <a:ea typeface="+mn-ea"/>
                <a:cs typeface="+mn-cs"/>
              </a:rPr>
              <a:t> ledning? Vad säger Region Östergötland?</a:t>
            </a:r>
          </a:p>
          <a:p>
            <a:endParaRPr lang="sv-SE" dirty="0"/>
          </a:p>
        </p:txBody>
      </p:sp>
      <p:sp>
        <p:nvSpPr>
          <p:cNvPr id="4" name="Platshållare för bildnummer 3"/>
          <p:cNvSpPr>
            <a:spLocks noGrp="1"/>
          </p:cNvSpPr>
          <p:nvPr>
            <p:ph type="sldNum" sz="quarter" idx="5"/>
          </p:nvPr>
        </p:nvSpPr>
        <p:spPr/>
        <p:txBody>
          <a:bodyPr/>
          <a:lstStyle/>
          <a:p>
            <a:fld id="{EEB0FE42-60E1-4022-B8F4-74E99039DEF5}" type="slidenum">
              <a:rPr lang="sv-SE" smtClean="0"/>
              <a:t>18</a:t>
            </a:fld>
            <a:endParaRPr lang="sv-SE"/>
          </a:p>
        </p:txBody>
      </p:sp>
    </p:spTree>
    <p:extLst>
      <p:ext uri="{BB962C8B-B14F-4D97-AF65-F5344CB8AC3E}">
        <p14:creationId xmlns:p14="http://schemas.microsoft.com/office/powerpoint/2010/main" val="3638246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AB708-D496-D6A9-8803-EA128DFC7D5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FB4674-14C7-14CD-0F77-FC1E759D63B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01545DB-484F-1724-19EA-55F82FEFE62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3E8315F-022E-A7C3-845D-12F817723EBA}"/>
              </a:ext>
            </a:extLst>
          </p:cNvPr>
          <p:cNvSpPr>
            <a:spLocks noGrp="1"/>
          </p:cNvSpPr>
          <p:nvPr>
            <p:ph type="sldNum" sz="quarter" idx="5"/>
          </p:nvPr>
        </p:nvSpPr>
        <p:spPr/>
        <p:txBody>
          <a:bodyPr/>
          <a:lstStyle/>
          <a:p>
            <a:fld id="{CE5D6751-D004-4DB3-AFC0-A6604FB884DF}" type="slidenum">
              <a:rPr lang="sv-SE" smtClean="0"/>
              <a:t>21</a:t>
            </a:fld>
            <a:endParaRPr lang="sv-SE"/>
          </a:p>
        </p:txBody>
      </p:sp>
    </p:spTree>
    <p:extLst>
      <p:ext uri="{BB962C8B-B14F-4D97-AF65-F5344CB8AC3E}">
        <p14:creationId xmlns:p14="http://schemas.microsoft.com/office/powerpoint/2010/main" val="1529343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Aptos" panose="020B0004020202020204" pitchFamily="34" charset="0"/>
              </a:rPr>
              <a:t>OBS!</a:t>
            </a:r>
            <a:r>
              <a:rPr lang="sv-SE" sz="1200" dirty="0">
                <a:latin typeface="Aptos" panose="020B0004020202020204" pitchFamily="34" charset="0"/>
              </a:rPr>
              <a:t> </a:t>
            </a:r>
            <a:br>
              <a:rPr lang="sv-SE" sz="1200" dirty="0">
                <a:latin typeface="Aptos" panose="020B0004020202020204" pitchFamily="34" charset="0"/>
              </a:rPr>
            </a:br>
            <a:r>
              <a:rPr lang="sv-SE" sz="1200" dirty="0">
                <a:latin typeface="Aptos" panose="020B0004020202020204" pitchFamily="34" charset="0"/>
              </a:rPr>
              <a:t>Sökningen sker endast i de visade anteckningarna. (Klicka för att få fram markering).</a:t>
            </a:r>
          </a:p>
          <a:p>
            <a:endParaRPr lang="sv-SE" dirty="0"/>
          </a:p>
        </p:txBody>
      </p:sp>
      <p:sp>
        <p:nvSpPr>
          <p:cNvPr id="4" name="Platshållare för bildnummer 3"/>
          <p:cNvSpPr>
            <a:spLocks noGrp="1"/>
          </p:cNvSpPr>
          <p:nvPr>
            <p:ph type="sldNum" sz="quarter" idx="5"/>
          </p:nvPr>
        </p:nvSpPr>
        <p:spPr/>
        <p:txBody>
          <a:bodyPr/>
          <a:lstStyle/>
          <a:p>
            <a:fld id="{CE5D6751-D004-4DB3-AFC0-A6604FB884DF}" type="slidenum">
              <a:rPr lang="sv-SE" smtClean="0"/>
              <a:t>22</a:t>
            </a:fld>
            <a:endParaRPr lang="sv-SE"/>
          </a:p>
        </p:txBody>
      </p:sp>
    </p:spTree>
    <p:extLst>
      <p:ext uri="{BB962C8B-B14F-4D97-AF65-F5344CB8AC3E}">
        <p14:creationId xmlns:p14="http://schemas.microsoft.com/office/powerpoint/2010/main" val="293363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Kristin</a:t>
            </a:r>
          </a:p>
        </p:txBody>
      </p:sp>
      <p:sp>
        <p:nvSpPr>
          <p:cNvPr id="4" name="Platshållare för bildnummer 3"/>
          <p:cNvSpPr>
            <a:spLocks noGrp="1"/>
          </p:cNvSpPr>
          <p:nvPr>
            <p:ph type="sldNum" sz="quarter" idx="5"/>
          </p:nvPr>
        </p:nvSpPr>
        <p:spPr/>
        <p:txBody>
          <a:bodyPr/>
          <a:lstStyle/>
          <a:p>
            <a:fld id="{CE5D6751-D004-4DB3-AFC0-A6604FB884DF}" type="slidenum">
              <a:rPr lang="sv-SE" smtClean="0"/>
              <a:t>2</a:t>
            </a:fld>
            <a:endParaRPr lang="sv-SE" dirty="0"/>
          </a:p>
        </p:txBody>
      </p:sp>
    </p:spTree>
    <p:extLst>
      <p:ext uri="{BB962C8B-B14F-4D97-AF65-F5344CB8AC3E}">
        <p14:creationId xmlns:p14="http://schemas.microsoft.com/office/powerpoint/2010/main" val="3910549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7A5AA-7091-6134-BB1B-39781DB2A51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07988BB-613F-A960-1FE5-C8916AED2D4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575B6AE-650A-864D-9FB4-4288E0B8BA24}"/>
              </a:ext>
            </a:extLst>
          </p:cNvPr>
          <p:cNvSpPr>
            <a:spLocks noGrp="1"/>
          </p:cNvSpPr>
          <p:nvPr>
            <p:ph type="body" idx="1"/>
          </p:nvPr>
        </p:nvSpPr>
        <p:spPr/>
        <p:txBody>
          <a:bodyPr/>
          <a:lstStyle/>
          <a:p>
            <a:pPr marL="0" indent="0">
              <a:buNone/>
            </a:pPr>
            <a:endParaRPr lang="sv-SE" b="1" dirty="0"/>
          </a:p>
          <a:p>
            <a:r>
              <a:rPr lang="sv-SE" dirty="0"/>
              <a:t>Om handskakning, ej fylld = pågående ärende, din enhet är ej aktör</a:t>
            </a:r>
          </a:p>
          <a:p>
            <a:endParaRPr lang="sv-SE" dirty="0"/>
          </a:p>
          <a:p>
            <a:r>
              <a:rPr lang="sv-SE" dirty="0"/>
              <a:t>Om handskakning fylld (vit) = pågående, din enhet är aktör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handskakning fylld (vit) och har en vit prick = pågående, din enhet är aktör och det finns ett meddelande som din enhet inte har läst</a:t>
            </a:r>
          </a:p>
          <a:p>
            <a:endParaRPr lang="sv-SE" dirty="0"/>
          </a:p>
          <a:p>
            <a:r>
              <a:rPr lang="sv-SE" dirty="0"/>
              <a:t>Syfte - För att få snabbare överblick över sina olästa meddelanden (se uppdateringar) och ärenden.</a:t>
            </a:r>
          </a:p>
        </p:txBody>
      </p:sp>
      <p:sp>
        <p:nvSpPr>
          <p:cNvPr id="4" name="Platshållare för bildnummer 3">
            <a:extLst>
              <a:ext uri="{FF2B5EF4-FFF2-40B4-BE49-F238E27FC236}">
                <a16:creationId xmlns:a16="http://schemas.microsoft.com/office/drawing/2014/main" id="{D1D9B899-68A4-10F4-0255-1AF68A2DCF31}"/>
              </a:ext>
            </a:extLst>
          </p:cNvPr>
          <p:cNvSpPr>
            <a:spLocks noGrp="1"/>
          </p:cNvSpPr>
          <p:nvPr>
            <p:ph type="sldNum" sz="quarter" idx="5"/>
          </p:nvPr>
        </p:nvSpPr>
        <p:spPr/>
        <p:txBody>
          <a:bodyPr/>
          <a:lstStyle/>
          <a:p>
            <a:fld id="{CE5D6751-D004-4DB3-AFC0-A6604FB884DF}" type="slidenum">
              <a:rPr lang="sv-SE" smtClean="0"/>
              <a:t>25</a:t>
            </a:fld>
            <a:endParaRPr lang="sv-SE"/>
          </a:p>
        </p:txBody>
      </p:sp>
    </p:spTree>
    <p:extLst>
      <p:ext uri="{BB962C8B-B14F-4D97-AF65-F5344CB8AC3E}">
        <p14:creationId xmlns:p14="http://schemas.microsoft.com/office/powerpoint/2010/main" val="110892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C0554-A081-3130-A290-FEE3C510CCB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BADC0-3E98-64E3-CA2E-D1F8A925B3D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E2C997B-0CCB-E569-A80A-BCA3B5AB46CA}"/>
              </a:ext>
            </a:extLst>
          </p:cNvPr>
          <p:cNvSpPr>
            <a:spLocks noGrp="1"/>
          </p:cNvSpPr>
          <p:nvPr>
            <p:ph type="body" idx="1"/>
          </p:nvPr>
        </p:nvSpPr>
        <p:spPr/>
        <p:txBody>
          <a:bodyPr/>
          <a:lstStyle/>
          <a:p>
            <a:pPr marL="0" indent="0">
              <a:buNone/>
            </a:pPr>
            <a:endParaRPr lang="sv-SE" b="1" dirty="0"/>
          </a:p>
          <a:p>
            <a:pPr marL="0" indent="0">
              <a:buNone/>
            </a:pPr>
            <a:r>
              <a:rPr lang="sv-SE" b="1" dirty="0" err="1"/>
              <a:t>Tooltipen</a:t>
            </a:r>
            <a:r>
              <a:rPr lang="sv-SE" b="1" dirty="0"/>
              <a:t> visade </a:t>
            </a:r>
          </a:p>
          <a:p>
            <a:pPr marL="0" indent="0">
              <a:buNone/>
            </a:pPr>
            <a:r>
              <a:rPr lang="sv-SE" b="0" dirty="0"/>
              <a:t>Förr bara lista över aktörer. </a:t>
            </a:r>
          </a:p>
          <a:p>
            <a:pPr marL="0" indent="0">
              <a:buNone/>
            </a:pPr>
            <a:r>
              <a:rPr lang="sv-SE" b="0" dirty="0"/>
              <a:t>Nu visas fortfarande listan och användaren får möjlighet att göra ett Aktivt val genom att trycka på länken ”Öppna samordningsärende”.  Nytt är att när samordningsärendet öppnas denna väg så loggas det.</a:t>
            </a:r>
          </a:p>
        </p:txBody>
      </p:sp>
      <p:sp>
        <p:nvSpPr>
          <p:cNvPr id="4" name="Platshållare för bildnummer 3">
            <a:extLst>
              <a:ext uri="{FF2B5EF4-FFF2-40B4-BE49-F238E27FC236}">
                <a16:creationId xmlns:a16="http://schemas.microsoft.com/office/drawing/2014/main" id="{2E93BDA6-F358-93CA-F00D-2E6DD4637FC2}"/>
              </a:ext>
            </a:extLst>
          </p:cNvPr>
          <p:cNvSpPr>
            <a:spLocks noGrp="1"/>
          </p:cNvSpPr>
          <p:nvPr>
            <p:ph type="sldNum" sz="quarter" idx="5"/>
          </p:nvPr>
        </p:nvSpPr>
        <p:spPr/>
        <p:txBody>
          <a:bodyPr/>
          <a:lstStyle/>
          <a:p>
            <a:fld id="{CE5D6751-D004-4DB3-AFC0-A6604FB884DF}" type="slidenum">
              <a:rPr lang="sv-SE" smtClean="0"/>
              <a:t>26</a:t>
            </a:fld>
            <a:endParaRPr lang="sv-SE"/>
          </a:p>
        </p:txBody>
      </p:sp>
    </p:spTree>
    <p:extLst>
      <p:ext uri="{BB962C8B-B14F-4D97-AF65-F5344CB8AC3E}">
        <p14:creationId xmlns:p14="http://schemas.microsoft.com/office/powerpoint/2010/main" val="4197454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Matilda</a:t>
            </a:r>
          </a:p>
          <a:p>
            <a:r>
              <a:rPr lang="sv-SE" sz="1200" b="1" kern="1200" dirty="0">
                <a:solidFill>
                  <a:schemeClr val="tx1"/>
                </a:solidFill>
                <a:effectLst/>
                <a:latin typeface="+mn-lt"/>
                <a:ea typeface="+mn-ea"/>
                <a:cs typeface="+mn-cs"/>
              </a:rPr>
              <a:t>Tillägg av funktionalitet för total administrerad mängd och styrka</a:t>
            </a:r>
          </a:p>
          <a:p>
            <a:endParaRPr lang="sv-SE" sz="1200" b="1"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Total administrerad mängd kan nu visa summan av administrerad mängd läkemedel upp till en tidsperiod på 14 dagar. Standardvalet fortsätter som idag att vara 1 dag men kan vid behov justeras, i syfte att ge en bättre överblick och därmed bättre underlag kring kliniska beslut om en patients behandling. </a:t>
            </a:r>
          </a:p>
          <a:p>
            <a:r>
              <a:rPr lang="sv-SE" sz="1200" b="0" kern="1200" dirty="0">
                <a:solidFill>
                  <a:schemeClr val="tx1"/>
                </a:solidFill>
                <a:effectLst/>
                <a:latin typeface="+mn-lt"/>
                <a:ea typeface="+mn-ea"/>
                <a:cs typeface="+mn-cs"/>
              </a:rPr>
              <a:t>Funktionen nås genom att klicka på symbolen ni ser i mitten i Läkemedelslistan eller i Utdelningsyvn.</a:t>
            </a:r>
          </a:p>
          <a:p>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Kolumn Styrka har också introducerat i dialogfönstret för att tydliggöra uträkningar, </a:t>
            </a:r>
            <a:r>
              <a:rPr lang="sv-SE" sz="1200" b="0" kern="1200" dirty="0" err="1">
                <a:solidFill>
                  <a:schemeClr val="tx1"/>
                </a:solidFill>
                <a:effectLst/>
                <a:latin typeface="+mn-lt"/>
                <a:ea typeface="+mn-ea"/>
                <a:cs typeface="+mn-cs"/>
              </a:rPr>
              <a:t>exemepelvis</a:t>
            </a:r>
            <a:r>
              <a:rPr lang="sv-SE" sz="1200" b="0" kern="1200" dirty="0">
                <a:solidFill>
                  <a:schemeClr val="tx1"/>
                </a:solidFill>
                <a:effectLst/>
                <a:latin typeface="+mn-lt"/>
                <a:ea typeface="+mn-ea"/>
                <a:cs typeface="+mn-cs"/>
              </a:rPr>
              <a:t> vid byte av styrka.</a:t>
            </a:r>
          </a:p>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6751-D004-4DB3-AFC0-A6604FB884D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039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Anna-Karin &amp; Henrik</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6751-D004-4DB3-AFC0-A6604FB884D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159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c974d602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c974d602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c974d6026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c974d6026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c974d6026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c974d6026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c974d602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c974d602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0" dirty="0">
              <a:solidFill>
                <a:srgbClr val="252830"/>
              </a:solidFill>
              <a:effectLst/>
              <a:latin typeface="Roboto" panose="02000000000000000000" pitchFamily="2" charset="0"/>
            </a:endParaRPr>
          </a:p>
          <a:p>
            <a:endParaRPr lang="sv-SE" b="0" i="0" dirty="0">
              <a:solidFill>
                <a:srgbClr val="252830"/>
              </a:solidFill>
              <a:effectLst/>
              <a:latin typeface="Roboto" panose="02000000000000000000" pitchFamily="2" charset="0"/>
            </a:endParaRPr>
          </a:p>
        </p:txBody>
      </p:sp>
      <p:sp>
        <p:nvSpPr>
          <p:cNvPr id="4" name="Platshållare för bildnummer 3"/>
          <p:cNvSpPr>
            <a:spLocks noGrp="1"/>
          </p:cNvSpPr>
          <p:nvPr>
            <p:ph type="sldNum" sz="quarter" idx="5"/>
          </p:nvPr>
        </p:nvSpPr>
        <p:spPr/>
        <p:txBody>
          <a:bodyPr/>
          <a:lstStyle/>
          <a:p>
            <a:fld id="{CE5D6751-D004-4DB3-AFC0-A6604FB884DF}" type="slidenum">
              <a:rPr lang="sv-SE" smtClean="0"/>
              <a:t>35</a:t>
            </a:fld>
            <a:endParaRPr lang="sv-SE"/>
          </a:p>
        </p:txBody>
      </p:sp>
    </p:spTree>
    <p:extLst>
      <p:ext uri="{BB962C8B-B14F-4D97-AF65-F5344CB8AC3E}">
        <p14:creationId xmlns:p14="http://schemas.microsoft.com/office/powerpoint/2010/main" val="3757541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E5D6751-D004-4DB3-AFC0-A6604FB884DF}" type="slidenum">
              <a:rPr lang="sv-SE" smtClean="0"/>
              <a:t>36</a:t>
            </a:fld>
            <a:endParaRPr lang="sv-SE"/>
          </a:p>
        </p:txBody>
      </p:sp>
    </p:spTree>
    <p:extLst>
      <p:ext uri="{BB962C8B-B14F-4D97-AF65-F5344CB8AC3E}">
        <p14:creationId xmlns:p14="http://schemas.microsoft.com/office/powerpoint/2010/main" val="268053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E5D6751-D004-4DB3-AFC0-A6604FB884DF}" type="slidenum">
              <a:rPr lang="sv-SE" smtClean="0"/>
              <a:t>3</a:t>
            </a:fld>
            <a:endParaRPr lang="sv-SE"/>
          </a:p>
        </p:txBody>
      </p:sp>
    </p:spTree>
    <p:extLst>
      <p:ext uri="{BB962C8B-B14F-4D97-AF65-F5344CB8AC3E}">
        <p14:creationId xmlns:p14="http://schemas.microsoft.com/office/powerpoint/2010/main" val="2912599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E5D6751-D004-4DB3-AFC0-A6604FB884DF}" type="slidenum">
              <a:rPr lang="sv-SE" smtClean="0"/>
              <a:t>37</a:t>
            </a:fld>
            <a:endParaRPr lang="sv-SE"/>
          </a:p>
        </p:txBody>
      </p:sp>
    </p:spTree>
    <p:extLst>
      <p:ext uri="{BB962C8B-B14F-4D97-AF65-F5344CB8AC3E}">
        <p14:creationId xmlns:p14="http://schemas.microsoft.com/office/powerpoint/2010/main" val="139935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Kristin: Nyheter i och med uppgradering av Cosmic 12 mars</a:t>
            </a:r>
          </a:p>
          <a:p>
            <a:pPr marL="285750" indent="-2857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CE5D6751-D004-4DB3-AFC0-A6604FB884DF}" type="slidenum">
              <a:rPr lang="sv-SE" smtClean="0"/>
              <a:t>4</a:t>
            </a:fld>
            <a:endParaRPr lang="sv-SE" dirty="0"/>
          </a:p>
        </p:txBody>
      </p:sp>
    </p:spTree>
    <p:extLst>
      <p:ext uri="{BB962C8B-B14F-4D97-AF65-F5344CB8AC3E}">
        <p14:creationId xmlns:p14="http://schemas.microsoft.com/office/powerpoint/2010/main" val="378572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8BCD2-2084-1BB7-AC46-1BB85FF29C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E515705-428F-AB8B-2E93-7B5535C50F8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6E8A063-1E48-ABDF-AB1D-16E9D707578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2990F71-AE72-BEE9-08AE-5BC369D81238}"/>
              </a:ext>
            </a:extLst>
          </p:cNvPr>
          <p:cNvSpPr>
            <a:spLocks noGrp="1"/>
          </p:cNvSpPr>
          <p:nvPr>
            <p:ph type="sldNum" sz="quarter" idx="5"/>
          </p:nvPr>
        </p:nvSpPr>
        <p:spPr/>
        <p:txBody>
          <a:bodyPr/>
          <a:lstStyle/>
          <a:p>
            <a:fld id="{CE5D6751-D004-4DB3-AFC0-A6604FB884DF}" type="slidenum">
              <a:rPr lang="sv-SE" smtClean="0"/>
              <a:t>5</a:t>
            </a:fld>
            <a:endParaRPr lang="sv-SE"/>
          </a:p>
        </p:txBody>
      </p:sp>
    </p:spTree>
    <p:extLst>
      <p:ext uri="{BB962C8B-B14F-4D97-AF65-F5344CB8AC3E}">
        <p14:creationId xmlns:p14="http://schemas.microsoft.com/office/powerpoint/2010/main" val="379789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Man skulle kunna tro att det ser ut så här…</a:t>
            </a:r>
          </a:p>
          <a:p>
            <a:endParaRPr lang="sv-SE" dirty="0"/>
          </a:p>
          <a:p>
            <a:r>
              <a:rPr lang="sv-SE" dirty="0"/>
              <a:t>Men det är mer…så här…</a:t>
            </a:r>
          </a:p>
        </p:txBody>
      </p:sp>
      <p:sp>
        <p:nvSpPr>
          <p:cNvPr id="4" name="Platshållare för bildnummer 3"/>
          <p:cNvSpPr>
            <a:spLocks noGrp="1"/>
          </p:cNvSpPr>
          <p:nvPr>
            <p:ph type="sldNum" sz="quarter" idx="5"/>
          </p:nvPr>
        </p:nvSpPr>
        <p:spPr/>
        <p:txBody>
          <a:bodyPr/>
          <a:lstStyle/>
          <a:p>
            <a:fld id="{A2A786AA-019F-4545-89D2-9D10920C72F7}" type="slidenum">
              <a:rPr lang="sv-SE" smtClean="0"/>
              <a:t>6</a:t>
            </a:fld>
            <a:endParaRPr lang="sv-SE"/>
          </a:p>
        </p:txBody>
      </p:sp>
    </p:spTree>
    <p:extLst>
      <p:ext uri="{BB962C8B-B14F-4D97-AF65-F5344CB8AC3E}">
        <p14:creationId xmlns:p14="http://schemas.microsoft.com/office/powerpoint/2010/main" val="2718938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 exempel Cosmic. </a:t>
            </a:r>
          </a:p>
          <a:p>
            <a:r>
              <a:rPr lang="sv-SE" dirty="0"/>
              <a:t>Ett stort journalsystem med många moduler. </a:t>
            </a:r>
          </a:p>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7</a:t>
            </a:fld>
            <a:endParaRPr lang="sv-SE"/>
          </a:p>
        </p:txBody>
      </p:sp>
    </p:spTree>
    <p:extLst>
      <p:ext uri="{BB962C8B-B14F-4D97-AF65-F5344CB8AC3E}">
        <p14:creationId xmlns:p14="http://schemas.microsoft.com/office/powerpoint/2010/main" val="6582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många är journalen samma sak som den modulen vi kallar vårddokumentation</a:t>
            </a:r>
          </a:p>
        </p:txBody>
      </p:sp>
      <p:sp>
        <p:nvSpPr>
          <p:cNvPr id="4" name="Platshållare för bildnummer 3"/>
          <p:cNvSpPr>
            <a:spLocks noGrp="1"/>
          </p:cNvSpPr>
          <p:nvPr>
            <p:ph type="sldNum" sz="quarter" idx="5"/>
          </p:nvPr>
        </p:nvSpPr>
        <p:spPr/>
        <p:txBody>
          <a:bodyPr/>
          <a:lstStyle/>
          <a:p>
            <a:fld id="{A2A786AA-019F-4545-89D2-9D10920C72F7}" type="slidenum">
              <a:rPr lang="sv-SE" smtClean="0"/>
              <a:t>8</a:t>
            </a:fld>
            <a:endParaRPr lang="sv-SE"/>
          </a:p>
        </p:txBody>
      </p:sp>
    </p:spTree>
    <p:extLst>
      <p:ext uri="{BB962C8B-B14F-4D97-AF65-F5344CB8AC3E}">
        <p14:creationId xmlns:p14="http://schemas.microsoft.com/office/powerpoint/2010/main" val="183651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Cosmic Link</a:t>
            </a:r>
          </a:p>
        </p:txBody>
      </p:sp>
      <p:sp>
        <p:nvSpPr>
          <p:cNvPr id="4" name="Platshållare för bildnummer 3"/>
          <p:cNvSpPr>
            <a:spLocks noGrp="1"/>
          </p:cNvSpPr>
          <p:nvPr>
            <p:ph type="sldNum" sz="quarter" idx="5"/>
          </p:nvPr>
        </p:nvSpPr>
        <p:spPr/>
        <p:txBody>
          <a:bodyPr/>
          <a:lstStyle/>
          <a:p>
            <a:fld id="{A2A786AA-019F-4545-89D2-9D10920C72F7}" type="slidenum">
              <a:rPr lang="sv-SE" smtClean="0"/>
              <a:t>9</a:t>
            </a:fld>
            <a:endParaRPr lang="sv-SE"/>
          </a:p>
        </p:txBody>
      </p:sp>
    </p:spTree>
    <p:extLst>
      <p:ext uri="{BB962C8B-B14F-4D97-AF65-F5344CB8AC3E}">
        <p14:creationId xmlns:p14="http://schemas.microsoft.com/office/powerpoint/2010/main" val="1809789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216726598"/>
      </p:ext>
    </p:extLst>
  </p:cSld>
  <p:clrMapOvr>
    <a:masterClrMapping/>
  </p:clrMapOvr>
  <p:hf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84954274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51558169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48077724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43274331"/>
      </p:ext>
    </p:extLst>
  </p:cSld>
  <p:clrMapOvr>
    <a:masterClrMapping/>
  </p:clrMapOvr>
  <p:hf hdr="0" ftr="0" dt="0"/>
  <p:extLst>
    <p:ext uri="{DCECCB84-F9BA-43D5-87BE-67443E8EF086}">
      <p15:sldGuideLst xmlns:p15="http://schemas.microsoft.com/office/powerpoint/2012/main">
        <p15:guide id="1" pos="6601">
          <p15:clr>
            <a:srgbClr val="FBAE40"/>
          </p15:clr>
        </p15:guide>
        <p15:guide id="2" orient="horz" pos="113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832085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612875334"/>
      </p:ext>
    </p:extLst>
  </p:cSld>
  <p:clrMapOvr>
    <a:masterClrMapping/>
  </p:clrMapOvr>
  <p:hf hdr="0" ftr="0" dt="0"/>
  <p:extLst>
    <p:ext uri="{DCECCB84-F9BA-43D5-87BE-67443E8EF086}">
      <p15:sldGuideLst xmlns:p15="http://schemas.microsoft.com/office/powerpoint/2012/main">
        <p15:guide id="1" pos="734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65403432"/>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8981357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8503497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34143562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5090318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3787310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2390994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13741593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70629548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77418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96945871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3297053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1785524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997130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4003794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14060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4B3AD9-E535-8155-2006-6D339FF8D79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61DB04F-E6C7-AE05-6F42-69800AF037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6030D04-18C7-1CF5-B192-32FE08CB6209}"/>
              </a:ext>
            </a:extLst>
          </p:cNvPr>
          <p:cNvSpPr>
            <a:spLocks noGrp="1"/>
          </p:cNvSpPr>
          <p:nvPr>
            <p:ph type="dt" sz="half" idx="10"/>
          </p:nvPr>
        </p:nvSpPr>
        <p:spPr/>
        <p:txBody>
          <a:bodyPr/>
          <a:lstStyle/>
          <a:p>
            <a:fld id="{8C2DF0BF-A4B5-4AEF-AA87-CB1C9A2D7EC6}" type="datetimeFigureOut">
              <a:rPr lang="sv-SE" smtClean="0"/>
              <a:t>2026-02-26</a:t>
            </a:fld>
            <a:endParaRPr lang="sv-SE"/>
          </a:p>
        </p:txBody>
      </p:sp>
      <p:sp>
        <p:nvSpPr>
          <p:cNvPr id="5" name="Platshållare för sidfot 4">
            <a:extLst>
              <a:ext uri="{FF2B5EF4-FFF2-40B4-BE49-F238E27FC236}">
                <a16:creationId xmlns:a16="http://schemas.microsoft.com/office/drawing/2014/main" id="{7F48E6B6-99B1-BA93-C8EE-BAA29A49DED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2E1AF3B-FB98-0F47-DEEC-B30D720708B1}"/>
              </a:ext>
            </a:extLst>
          </p:cNvPr>
          <p:cNvSpPr>
            <a:spLocks noGrp="1"/>
          </p:cNvSpPr>
          <p:nvPr>
            <p:ph type="sldNum" sz="quarter" idx="12"/>
          </p:nvPr>
        </p:nvSpPr>
        <p:spPr/>
        <p:txBody>
          <a:bodyPr/>
          <a:lstStyle/>
          <a:p>
            <a:fld id="{99C6E880-02BC-4131-B40F-6D6E2597701D}" type="slidenum">
              <a:rPr lang="sv-SE" smtClean="0"/>
              <a:t>‹#›</a:t>
            </a:fld>
            <a:endParaRPr lang="sv-SE"/>
          </a:p>
        </p:txBody>
      </p:sp>
    </p:spTree>
    <p:extLst>
      <p:ext uri="{BB962C8B-B14F-4D97-AF65-F5344CB8AC3E}">
        <p14:creationId xmlns:p14="http://schemas.microsoft.com/office/powerpoint/2010/main" val="2108117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sv" smtClean="0"/>
              <a:pPr algn="r"/>
              <a:t>‹#›</a:t>
            </a:fld>
            <a:endParaRPr lang="sv"/>
          </a:p>
        </p:txBody>
      </p:sp>
    </p:spTree>
    <p:extLst>
      <p:ext uri="{BB962C8B-B14F-4D97-AF65-F5344CB8AC3E}">
        <p14:creationId xmlns:p14="http://schemas.microsoft.com/office/powerpoint/2010/main" val="296004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2.sv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E8B28860-ED88-4422-B08F-E7E270CB9669}"/>
              </a:ext>
            </a:extLst>
          </p:cNvPr>
          <p:cNvSpPr/>
          <p:nvPr userDrawn="1">
            <p:custDataLst>
              <p:tags r:id="rId25"/>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8" cstate="hq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E8B28860-ED88-4422-B08F-E7E270CB9669}"/>
              </a:ext>
            </a:extLst>
          </p:cNvPr>
          <p:cNvSpPr/>
          <p:nvPr userDrawn="1">
            <p:custDataLst>
              <p:tags r:id="rId27"/>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308154302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p15:clr>
            <a:srgbClr val="F26B43"/>
          </p15:clr>
        </p15:guide>
        <p15:guide id="3" pos="338">
          <p15:clr>
            <a:srgbClr val="F26B43"/>
          </p15:clr>
        </p15:guide>
        <p15:guide id="4" pos="7346">
          <p15:clr>
            <a:srgbClr val="F26B43"/>
          </p15:clr>
        </p15:guide>
        <p15:guide id="5" pos="1084">
          <p15:clr>
            <a:srgbClr val="F26B43"/>
          </p15:clr>
        </p15:guide>
        <p15:guide id="6" orient="horz" pos="1133">
          <p15:clr>
            <a:srgbClr val="F26B43"/>
          </p15:clr>
        </p15:guide>
        <p15:guide id="7" orient="horz" pos="3695">
          <p15:clr>
            <a:srgbClr val="F26B43"/>
          </p15:clr>
        </p15:guide>
        <p15:guide id="8" orient="horz" pos="3812">
          <p15:clr>
            <a:srgbClr val="F26B43"/>
          </p15:clr>
        </p15:guide>
        <p15:guide id="9" orient="horz" pos="232">
          <p15:clr>
            <a:srgbClr val="F26B43"/>
          </p15:clr>
        </p15:guide>
        <p15:guide id="10" orient="horz" pos="8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vardgivare.regionostergotland.se/vgw/it-och-service/it-tjanster-och-atkomst-for-kommu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18.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5.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34_B5D379F5.xml"/><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7.xml"/><Relationship Id="rId1" Type="http://schemas.openxmlformats.org/officeDocument/2006/relationships/slideLayout" Target="../slideLayouts/slideLayout46.xml"/><Relationship Id="rId6" Type="http://schemas.openxmlformats.org/officeDocument/2006/relationships/hyperlink" Target="mailto:anna-karin.alex@linkoping.se" TargetMode="External"/><Relationship Id="rId5" Type="http://schemas.openxmlformats.org/officeDocument/2006/relationships/hyperlink" Target="mailto:henrik.synnergren@regionostergotland.se" TargetMode="External"/><Relationship Id="rId4" Type="http://schemas.openxmlformats.org/officeDocument/2006/relationships/hyperlink" Target="https://vardgivare.regionostergotland.se/vgw/it-och-service/it-tjanster-och-atkomst-for-kommu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hyperlink" Target="https://vardgivare.regionostergotland.se/vgw/it-och-service/it-tjanster-och-atkomst-for-kommun" TargetMode="Externa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5A503F-55DF-4592-97CA-D0517782DB5F}"/>
              </a:ext>
            </a:extLst>
          </p:cNvPr>
          <p:cNvSpPr>
            <a:spLocks noGrp="1"/>
          </p:cNvSpPr>
          <p:nvPr>
            <p:ph type="ctrTitle"/>
          </p:nvPr>
        </p:nvSpPr>
        <p:spPr/>
        <p:txBody>
          <a:bodyPr/>
          <a:lstStyle/>
          <a:p>
            <a:r>
              <a:rPr lang="sv-SE" dirty="0"/>
              <a:t>Fortbildningsträffar våren 2026</a:t>
            </a:r>
          </a:p>
        </p:txBody>
      </p:sp>
      <p:sp>
        <p:nvSpPr>
          <p:cNvPr id="5" name="textruta 4">
            <a:extLst>
              <a:ext uri="{FF2B5EF4-FFF2-40B4-BE49-F238E27FC236}">
                <a16:creationId xmlns:a16="http://schemas.microsoft.com/office/drawing/2014/main" id="{F74D73E8-0AB7-B379-8C83-31F12FE22A4B}"/>
              </a:ext>
            </a:extLst>
          </p:cNvPr>
          <p:cNvSpPr txBox="1"/>
          <p:nvPr/>
        </p:nvSpPr>
        <p:spPr>
          <a:xfrm>
            <a:off x="1080000" y="2998452"/>
            <a:ext cx="10032000" cy="984885"/>
          </a:xfrm>
          <a:prstGeom prst="rect">
            <a:avLst/>
          </a:prstGeom>
          <a:noFill/>
        </p:spPr>
        <p:txBody>
          <a:bodyPr wrap="square" lIns="0" tIns="0" rIns="0" bIns="0" rtlCol="0">
            <a:spAutoFit/>
          </a:bodyPr>
          <a:lstStyle/>
          <a:p>
            <a:r>
              <a:rPr lang="sv-SE" sz="1600" dirty="0">
                <a:solidFill>
                  <a:schemeClr val="bg1"/>
                </a:solidFill>
              </a:rPr>
              <a:t>Kom ihåg att ha din mikrofon avstängd för att förhindra störande bakgrundsljud.</a:t>
            </a:r>
          </a:p>
          <a:p>
            <a:endParaRPr lang="sv-SE" sz="1600" dirty="0">
              <a:solidFill>
                <a:schemeClr val="bg1"/>
              </a:solidFill>
            </a:endParaRPr>
          </a:p>
          <a:p>
            <a:r>
              <a:rPr lang="sv-SE" sz="1600">
                <a:solidFill>
                  <a:schemeClr val="bg1"/>
                </a:solidFill>
              </a:rPr>
              <a:t>Det </a:t>
            </a:r>
            <a:r>
              <a:rPr lang="sv-SE" sz="1600" dirty="0">
                <a:solidFill>
                  <a:schemeClr val="bg1"/>
                </a:solidFill>
              </a:rPr>
              <a:t>går bra att ställa frågor under presentationen via chatt-funktionen eller muntligt.</a:t>
            </a:r>
          </a:p>
          <a:p>
            <a:pPr algn="l"/>
            <a:endParaRPr lang="sv-SE" sz="1600" dirty="0"/>
          </a:p>
        </p:txBody>
      </p:sp>
      <p:sp>
        <p:nvSpPr>
          <p:cNvPr id="7" name="Platshållare för text 6">
            <a:extLst>
              <a:ext uri="{FF2B5EF4-FFF2-40B4-BE49-F238E27FC236}">
                <a16:creationId xmlns:a16="http://schemas.microsoft.com/office/drawing/2014/main" id="{BF260C0F-6011-9295-6921-BBF61E50E337}"/>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3975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9CB251D-B473-D857-532E-4AAF7F0FA44B}"/>
              </a:ext>
            </a:extLst>
          </p:cNvPr>
          <p:cNvSpPr/>
          <p:nvPr/>
        </p:nvSpPr>
        <p:spPr>
          <a:xfrm>
            <a:off x="0" y="0"/>
            <a:ext cx="12392526" cy="68580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pic>
        <p:nvPicPr>
          <p:cNvPr id="3" name="Bildobjekt 2">
            <a:extLst>
              <a:ext uri="{FF2B5EF4-FFF2-40B4-BE49-F238E27FC236}">
                <a16:creationId xmlns:a16="http://schemas.microsoft.com/office/drawing/2014/main" id="{2A9163B6-502F-EB6D-484C-1F5BF0B96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84" y="0"/>
            <a:ext cx="11875032" cy="6858000"/>
          </a:xfrm>
          <a:prstGeom prst="rect">
            <a:avLst/>
          </a:prstGeom>
        </p:spPr>
      </p:pic>
    </p:spTree>
    <p:extLst>
      <p:ext uri="{BB962C8B-B14F-4D97-AF65-F5344CB8AC3E}">
        <p14:creationId xmlns:p14="http://schemas.microsoft.com/office/powerpoint/2010/main" val="3583649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3D9552F-DCD9-92AC-BC3D-DE18D1E711D2}"/>
              </a:ext>
            </a:extLst>
          </p:cNvPr>
          <p:cNvSpPr/>
          <p:nvPr/>
        </p:nvSpPr>
        <p:spPr>
          <a:xfrm>
            <a:off x="-13648" y="-13648"/>
            <a:ext cx="12392526" cy="7096836"/>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3" name="Platshållare för bildnummer 2">
            <a:extLst>
              <a:ext uri="{FF2B5EF4-FFF2-40B4-BE49-F238E27FC236}">
                <a16:creationId xmlns:a16="http://schemas.microsoft.com/office/drawing/2014/main" id="{D98E211E-D97D-D283-3CE4-9CF7D6717BB1}"/>
              </a:ext>
            </a:extLst>
          </p:cNvPr>
          <p:cNvSpPr>
            <a:spLocks noGrp="1"/>
          </p:cNvSpPr>
          <p:nvPr>
            <p:ph type="sldNum" sz="quarter" idx="12"/>
          </p:nvPr>
        </p:nvSpPr>
        <p:spPr/>
        <p:txBody>
          <a:bodyPr/>
          <a:lstStyle/>
          <a:p>
            <a:fld id="{5204B58B-0420-4827-A2A8-7A3D043AFDDE}" type="slidenum">
              <a:rPr lang="sv-SE" smtClean="0"/>
              <a:t>11</a:t>
            </a:fld>
            <a:endParaRPr lang="sv-SE" dirty="0"/>
          </a:p>
        </p:txBody>
      </p:sp>
      <p:pic>
        <p:nvPicPr>
          <p:cNvPr id="11" name="Bildobjekt 10">
            <a:extLst>
              <a:ext uri="{FF2B5EF4-FFF2-40B4-BE49-F238E27FC236}">
                <a16:creationId xmlns:a16="http://schemas.microsoft.com/office/drawing/2014/main" id="{4054F2A9-019A-94DE-E5CA-65771DFA7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85097" cy="1089754"/>
          </a:xfrm>
          <a:prstGeom prst="rect">
            <a:avLst/>
          </a:prstGeom>
        </p:spPr>
      </p:pic>
      <p:pic>
        <p:nvPicPr>
          <p:cNvPr id="14" name="Bildobjekt 13">
            <a:extLst>
              <a:ext uri="{FF2B5EF4-FFF2-40B4-BE49-F238E27FC236}">
                <a16:creationId xmlns:a16="http://schemas.microsoft.com/office/drawing/2014/main" id="{C5767CC0-1118-C207-AC37-ACAF8592B889}"/>
              </a:ext>
            </a:extLst>
          </p:cNvPr>
          <p:cNvPicPr>
            <a:picLocks noChangeAspect="1"/>
          </p:cNvPicPr>
          <p:nvPr/>
        </p:nvPicPr>
        <p:blipFill>
          <a:blip r:embed="rId4"/>
          <a:stretch>
            <a:fillRect/>
          </a:stretch>
        </p:blipFill>
        <p:spPr>
          <a:xfrm>
            <a:off x="3617495" y="1375100"/>
            <a:ext cx="4957010" cy="4567381"/>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1909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3D9552F-DCD9-92AC-BC3D-DE18D1E711D2}"/>
              </a:ext>
            </a:extLst>
          </p:cNvPr>
          <p:cNvSpPr/>
          <p:nvPr/>
        </p:nvSpPr>
        <p:spPr>
          <a:xfrm>
            <a:off x="0" y="0"/>
            <a:ext cx="1239252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3" name="Platshållare för bildnummer 2">
            <a:extLst>
              <a:ext uri="{FF2B5EF4-FFF2-40B4-BE49-F238E27FC236}">
                <a16:creationId xmlns:a16="http://schemas.microsoft.com/office/drawing/2014/main" id="{D98E211E-D97D-D283-3CE4-9CF7D6717BB1}"/>
              </a:ext>
            </a:extLst>
          </p:cNvPr>
          <p:cNvSpPr>
            <a:spLocks noGrp="1"/>
          </p:cNvSpPr>
          <p:nvPr>
            <p:ph type="sldNum" sz="quarter" idx="12"/>
          </p:nvPr>
        </p:nvSpPr>
        <p:spPr/>
        <p:txBody>
          <a:bodyPr/>
          <a:lstStyle/>
          <a:p>
            <a:fld id="{5204B58B-0420-4827-A2A8-7A3D043AFDDE}" type="slidenum">
              <a:rPr lang="sv-SE" smtClean="0"/>
              <a:t>12</a:t>
            </a:fld>
            <a:endParaRPr lang="sv-SE" dirty="0"/>
          </a:p>
        </p:txBody>
      </p:sp>
      <p:pic>
        <p:nvPicPr>
          <p:cNvPr id="4" name="Bildobjekt 3">
            <a:extLst>
              <a:ext uri="{FF2B5EF4-FFF2-40B4-BE49-F238E27FC236}">
                <a16:creationId xmlns:a16="http://schemas.microsoft.com/office/drawing/2014/main" id="{C1679B11-BA76-1859-E1B0-4960A605D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597650"/>
          </a:xfrm>
          <a:prstGeom prst="rect">
            <a:avLst/>
          </a:prstGeom>
        </p:spPr>
      </p:pic>
    </p:spTree>
    <p:extLst>
      <p:ext uri="{BB962C8B-B14F-4D97-AF65-F5344CB8AC3E}">
        <p14:creationId xmlns:p14="http://schemas.microsoft.com/office/powerpoint/2010/main" val="8244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3D9552F-DCD9-92AC-BC3D-DE18D1E711D2}"/>
              </a:ext>
            </a:extLst>
          </p:cNvPr>
          <p:cNvSpPr/>
          <p:nvPr/>
        </p:nvSpPr>
        <p:spPr>
          <a:xfrm>
            <a:off x="0" y="0"/>
            <a:ext cx="1239252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3" name="Platshållare för bildnummer 2">
            <a:extLst>
              <a:ext uri="{FF2B5EF4-FFF2-40B4-BE49-F238E27FC236}">
                <a16:creationId xmlns:a16="http://schemas.microsoft.com/office/drawing/2014/main" id="{D98E211E-D97D-D283-3CE4-9CF7D6717BB1}"/>
              </a:ext>
            </a:extLst>
          </p:cNvPr>
          <p:cNvSpPr>
            <a:spLocks noGrp="1"/>
          </p:cNvSpPr>
          <p:nvPr>
            <p:ph type="sldNum" sz="quarter" idx="12"/>
          </p:nvPr>
        </p:nvSpPr>
        <p:spPr/>
        <p:txBody>
          <a:bodyPr/>
          <a:lstStyle/>
          <a:p>
            <a:fld id="{5204B58B-0420-4827-A2A8-7A3D043AFDDE}" type="slidenum">
              <a:rPr lang="sv-SE" smtClean="0"/>
              <a:t>13</a:t>
            </a:fld>
            <a:endParaRPr lang="sv-SE" dirty="0"/>
          </a:p>
        </p:txBody>
      </p:sp>
      <p:pic>
        <p:nvPicPr>
          <p:cNvPr id="2" name="Bildobjekt 1">
            <a:extLst>
              <a:ext uri="{FF2B5EF4-FFF2-40B4-BE49-F238E27FC236}">
                <a16:creationId xmlns:a16="http://schemas.microsoft.com/office/drawing/2014/main" id="{E58D2A69-3BB4-DDD7-E559-F8E2FB4D38EF}"/>
              </a:ext>
            </a:extLst>
          </p:cNvPr>
          <p:cNvPicPr>
            <a:picLocks noChangeAspect="1"/>
          </p:cNvPicPr>
          <p:nvPr/>
        </p:nvPicPr>
        <p:blipFill>
          <a:blip r:embed="rId3"/>
          <a:stretch>
            <a:fillRect/>
          </a:stretch>
        </p:blipFill>
        <p:spPr>
          <a:xfrm>
            <a:off x="-28334" y="0"/>
            <a:ext cx="12420860" cy="6858000"/>
          </a:xfrm>
          <a:prstGeom prst="rect">
            <a:avLst/>
          </a:prstGeom>
        </p:spPr>
      </p:pic>
    </p:spTree>
    <p:extLst>
      <p:ext uri="{BB962C8B-B14F-4D97-AF65-F5344CB8AC3E}">
        <p14:creationId xmlns:p14="http://schemas.microsoft.com/office/powerpoint/2010/main" val="139280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3D9552F-DCD9-92AC-BC3D-DE18D1E711D2}"/>
              </a:ext>
            </a:extLst>
          </p:cNvPr>
          <p:cNvSpPr/>
          <p:nvPr/>
        </p:nvSpPr>
        <p:spPr>
          <a:xfrm>
            <a:off x="0" y="0"/>
            <a:ext cx="1239252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3" name="Platshållare för bildnummer 2">
            <a:extLst>
              <a:ext uri="{FF2B5EF4-FFF2-40B4-BE49-F238E27FC236}">
                <a16:creationId xmlns:a16="http://schemas.microsoft.com/office/drawing/2014/main" id="{D98E211E-D97D-D283-3CE4-9CF7D6717BB1}"/>
              </a:ext>
            </a:extLst>
          </p:cNvPr>
          <p:cNvSpPr>
            <a:spLocks noGrp="1"/>
          </p:cNvSpPr>
          <p:nvPr>
            <p:ph type="sldNum" sz="quarter" idx="12"/>
          </p:nvPr>
        </p:nvSpPr>
        <p:spPr/>
        <p:txBody>
          <a:bodyPr/>
          <a:lstStyle/>
          <a:p>
            <a:fld id="{5204B58B-0420-4827-A2A8-7A3D043AFDDE}" type="slidenum">
              <a:rPr lang="sv-SE" smtClean="0"/>
              <a:t>14</a:t>
            </a:fld>
            <a:endParaRPr lang="sv-SE" dirty="0"/>
          </a:p>
        </p:txBody>
      </p:sp>
      <p:pic>
        <p:nvPicPr>
          <p:cNvPr id="4" name="Bildobjekt 3">
            <a:extLst>
              <a:ext uri="{FF2B5EF4-FFF2-40B4-BE49-F238E27FC236}">
                <a16:creationId xmlns:a16="http://schemas.microsoft.com/office/drawing/2014/main" id="{E360F01D-D619-42E2-3280-71911DE0D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204"/>
            <a:ext cx="12192000" cy="6651592"/>
          </a:xfrm>
          <a:prstGeom prst="rect">
            <a:avLst/>
          </a:prstGeom>
        </p:spPr>
      </p:pic>
    </p:spTree>
    <p:extLst>
      <p:ext uri="{BB962C8B-B14F-4D97-AF65-F5344CB8AC3E}">
        <p14:creationId xmlns:p14="http://schemas.microsoft.com/office/powerpoint/2010/main" val="424486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A40EE1C-7ECA-18A7-6CF9-5F7D8C8B01A7}"/>
              </a:ext>
            </a:extLst>
          </p:cNvPr>
          <p:cNvSpPr/>
          <p:nvPr/>
        </p:nvSpPr>
        <p:spPr>
          <a:xfrm>
            <a:off x="2871538" y="4427621"/>
            <a:ext cx="7058526" cy="850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a:t>Support</a:t>
            </a:r>
          </a:p>
        </p:txBody>
      </p:sp>
      <p:sp>
        <p:nvSpPr>
          <p:cNvPr id="4" name="Rektangel 3">
            <a:extLst>
              <a:ext uri="{FF2B5EF4-FFF2-40B4-BE49-F238E27FC236}">
                <a16:creationId xmlns:a16="http://schemas.microsoft.com/office/drawing/2014/main" id="{426DE692-ABBF-5E0F-7376-9093914A067D}"/>
              </a:ext>
            </a:extLst>
          </p:cNvPr>
          <p:cNvSpPr/>
          <p:nvPr/>
        </p:nvSpPr>
        <p:spPr>
          <a:xfrm>
            <a:off x="3457074" y="3422985"/>
            <a:ext cx="5887453" cy="850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a:t>Underhåll - Uppdateringar</a:t>
            </a:r>
          </a:p>
        </p:txBody>
      </p:sp>
      <p:sp>
        <p:nvSpPr>
          <p:cNvPr id="8" name="Rektangel 7">
            <a:extLst>
              <a:ext uri="{FF2B5EF4-FFF2-40B4-BE49-F238E27FC236}">
                <a16:creationId xmlns:a16="http://schemas.microsoft.com/office/drawing/2014/main" id="{CBE016B2-BA16-01AD-185C-A988E6DD7131}"/>
              </a:ext>
            </a:extLst>
          </p:cNvPr>
          <p:cNvSpPr/>
          <p:nvPr/>
        </p:nvSpPr>
        <p:spPr>
          <a:xfrm>
            <a:off x="4042609" y="2418349"/>
            <a:ext cx="4716382" cy="850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a:t>Nyutveckling</a:t>
            </a:r>
          </a:p>
        </p:txBody>
      </p:sp>
      <p:cxnSp>
        <p:nvCxnSpPr>
          <p:cNvPr id="10" name="Rak pilkoppling 9">
            <a:extLst>
              <a:ext uri="{FF2B5EF4-FFF2-40B4-BE49-F238E27FC236}">
                <a16:creationId xmlns:a16="http://schemas.microsoft.com/office/drawing/2014/main" id="{7E4EE7B5-4667-9FA2-CD35-A39D648ED691}"/>
              </a:ext>
            </a:extLst>
          </p:cNvPr>
          <p:cNvCxnSpPr>
            <a:cxnSpLocks/>
          </p:cNvCxnSpPr>
          <p:nvPr/>
        </p:nvCxnSpPr>
        <p:spPr>
          <a:xfrm flipV="1">
            <a:off x="2229854" y="1716505"/>
            <a:ext cx="0" cy="35613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5F2FE284-9AC8-CB2A-4DE3-D810403AF236}"/>
              </a:ext>
            </a:extLst>
          </p:cNvPr>
          <p:cNvSpPr txBox="1"/>
          <p:nvPr/>
        </p:nvSpPr>
        <p:spPr>
          <a:xfrm>
            <a:off x="1507959" y="1180037"/>
            <a:ext cx="1820773" cy="400110"/>
          </a:xfrm>
          <a:prstGeom prst="rect">
            <a:avLst/>
          </a:prstGeom>
          <a:noFill/>
        </p:spPr>
        <p:txBody>
          <a:bodyPr wrap="square" rtlCol="0">
            <a:spAutoFit/>
          </a:bodyPr>
          <a:lstStyle/>
          <a:p>
            <a:pPr algn="l"/>
            <a:r>
              <a:rPr lang="sv-SE" sz="2000" dirty="0">
                <a:latin typeface="+mj-lt"/>
              </a:rPr>
              <a:t>Lägre prioritet</a:t>
            </a:r>
          </a:p>
        </p:txBody>
      </p:sp>
      <p:sp>
        <p:nvSpPr>
          <p:cNvPr id="14" name="textruta 13">
            <a:extLst>
              <a:ext uri="{FF2B5EF4-FFF2-40B4-BE49-F238E27FC236}">
                <a16:creationId xmlns:a16="http://schemas.microsoft.com/office/drawing/2014/main" id="{D93DA30F-82FD-D20E-22F6-427617FCAEDA}"/>
              </a:ext>
            </a:extLst>
          </p:cNvPr>
          <p:cNvSpPr txBox="1"/>
          <p:nvPr/>
        </p:nvSpPr>
        <p:spPr>
          <a:xfrm>
            <a:off x="1507958" y="5414211"/>
            <a:ext cx="1820773" cy="400110"/>
          </a:xfrm>
          <a:prstGeom prst="rect">
            <a:avLst/>
          </a:prstGeom>
          <a:noFill/>
        </p:spPr>
        <p:txBody>
          <a:bodyPr wrap="square" rtlCol="0">
            <a:spAutoFit/>
          </a:bodyPr>
          <a:lstStyle/>
          <a:p>
            <a:pPr algn="l"/>
            <a:r>
              <a:rPr lang="sv-SE" sz="2000" dirty="0">
                <a:latin typeface="+mj-lt"/>
              </a:rPr>
              <a:t>Hög prioritet</a:t>
            </a:r>
          </a:p>
        </p:txBody>
      </p:sp>
      <p:sp>
        <p:nvSpPr>
          <p:cNvPr id="2" name="Rektangel 1">
            <a:extLst>
              <a:ext uri="{FF2B5EF4-FFF2-40B4-BE49-F238E27FC236}">
                <a16:creationId xmlns:a16="http://schemas.microsoft.com/office/drawing/2014/main" id="{0407D780-E10C-7160-EBCC-A4B8187DF6E9}"/>
              </a:ext>
            </a:extLst>
          </p:cNvPr>
          <p:cNvSpPr/>
          <p:nvPr/>
        </p:nvSpPr>
        <p:spPr>
          <a:xfrm flipH="1">
            <a:off x="10083450" y="2044250"/>
            <a:ext cx="2108549" cy="481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Tree>
    <p:extLst>
      <p:ext uri="{BB962C8B-B14F-4D97-AF65-F5344CB8AC3E}">
        <p14:creationId xmlns:p14="http://schemas.microsoft.com/office/powerpoint/2010/main" val="387126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F986D1-F381-53FF-9E54-D924E7441F18}"/>
              </a:ext>
            </a:extLst>
          </p:cNvPr>
          <p:cNvSpPr>
            <a:spLocks noGrp="1"/>
          </p:cNvSpPr>
          <p:nvPr>
            <p:ph type="title"/>
          </p:nvPr>
        </p:nvSpPr>
        <p:spPr/>
        <p:txBody>
          <a:bodyPr/>
          <a:lstStyle/>
          <a:p>
            <a:r>
              <a:rPr lang="sv-SE" dirty="0"/>
              <a:t>Informationsbrev</a:t>
            </a:r>
          </a:p>
        </p:txBody>
      </p:sp>
      <p:sp>
        <p:nvSpPr>
          <p:cNvPr id="3" name="Platshållare för bildnummer 2">
            <a:extLst>
              <a:ext uri="{FF2B5EF4-FFF2-40B4-BE49-F238E27FC236}">
                <a16:creationId xmlns:a16="http://schemas.microsoft.com/office/drawing/2014/main" id="{BC3C3E4F-4814-131A-CFB9-72B9D6ACEB01}"/>
              </a:ext>
            </a:extLst>
          </p:cNvPr>
          <p:cNvSpPr>
            <a:spLocks noGrp="1"/>
          </p:cNvSpPr>
          <p:nvPr>
            <p:ph type="sldNum" sz="quarter" idx="12"/>
          </p:nvPr>
        </p:nvSpPr>
        <p:spPr/>
        <p:txBody>
          <a:bodyPr/>
          <a:lstStyle/>
          <a:p>
            <a:fld id="{5204B58B-0420-4827-A2A8-7A3D043AFDDE}" type="slidenum">
              <a:rPr lang="sv-SE" smtClean="0"/>
              <a:t>16</a:t>
            </a:fld>
            <a:endParaRPr lang="sv-SE" dirty="0"/>
          </a:p>
        </p:txBody>
      </p:sp>
      <p:pic>
        <p:nvPicPr>
          <p:cNvPr id="7" name="Platshållare för innehåll 6">
            <a:extLst>
              <a:ext uri="{FF2B5EF4-FFF2-40B4-BE49-F238E27FC236}">
                <a16:creationId xmlns:a16="http://schemas.microsoft.com/office/drawing/2014/main" id="{5E1384C1-4D9A-1073-9A65-93B2BCFEC805}"/>
              </a:ext>
            </a:extLst>
          </p:cNvPr>
          <p:cNvPicPr>
            <a:picLocks noGrp="1" noChangeAspect="1"/>
          </p:cNvPicPr>
          <p:nvPr>
            <p:ph sz="quarter" idx="13"/>
          </p:nvPr>
        </p:nvPicPr>
        <p:blipFill>
          <a:blip r:embed="rId3"/>
          <a:stretch>
            <a:fillRect/>
          </a:stretch>
        </p:blipFill>
        <p:spPr>
          <a:xfrm rot="495232">
            <a:off x="1421876" y="1752692"/>
            <a:ext cx="2691199" cy="3898235"/>
          </a:xfrm>
          <a:prstGeom prst="rect">
            <a:avLst/>
          </a:prstGeom>
          <a:effectLst>
            <a:outerShdw blurRad="50800" dist="38100" dir="2700000" algn="tl" rotWithShape="0">
              <a:prstClr val="black">
                <a:alpha val="40000"/>
              </a:prstClr>
            </a:outerShdw>
          </a:effectLst>
        </p:spPr>
      </p:pic>
      <p:sp>
        <p:nvSpPr>
          <p:cNvPr id="4" name="textruta 3">
            <a:extLst>
              <a:ext uri="{FF2B5EF4-FFF2-40B4-BE49-F238E27FC236}">
                <a16:creationId xmlns:a16="http://schemas.microsoft.com/office/drawing/2014/main" id="{5E2B4F34-BE10-9510-6FE5-9270EFFC9BDD}"/>
              </a:ext>
            </a:extLst>
          </p:cNvPr>
          <p:cNvSpPr txBox="1"/>
          <p:nvPr/>
        </p:nvSpPr>
        <p:spPr>
          <a:xfrm>
            <a:off x="4763878" y="3259940"/>
            <a:ext cx="6769768" cy="246221"/>
          </a:xfrm>
          <a:prstGeom prst="rect">
            <a:avLst/>
          </a:prstGeom>
          <a:noFill/>
        </p:spPr>
        <p:txBody>
          <a:bodyPr wrap="square" lIns="0" tIns="0" rIns="0" bIns="0" rtlCol="0">
            <a:spAutoFit/>
          </a:bodyPr>
          <a:lstStyle/>
          <a:p>
            <a:pPr algn="l"/>
            <a:r>
              <a:rPr lang="sv-SE" sz="1600" dirty="0">
                <a:hlinkClick r:id="rId4"/>
              </a:rPr>
              <a:t>Vårdgivarwebben -&gt; Hitta snabbt -&gt; It-tjänster och åtkomst för kommun</a:t>
            </a:r>
            <a:endParaRPr lang="sv-SE" sz="1600" dirty="0"/>
          </a:p>
        </p:txBody>
      </p:sp>
    </p:spTree>
    <p:extLst>
      <p:ext uri="{BB962C8B-B14F-4D97-AF65-F5344CB8AC3E}">
        <p14:creationId xmlns:p14="http://schemas.microsoft.com/office/powerpoint/2010/main" val="285855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lstStyle/>
          <a:p>
            <a:pPr algn="ctr"/>
            <a:r>
              <a:rPr lang="sv-SE" dirty="0"/>
              <a:t>Cambio Cosmic</a:t>
            </a:r>
            <a:br>
              <a:rPr lang="sv-SE" dirty="0"/>
            </a:br>
            <a:r>
              <a:rPr lang="sv-SE" dirty="0"/>
              <a:t>i</a:t>
            </a:r>
            <a:br>
              <a:rPr lang="sv-SE" dirty="0"/>
            </a:br>
            <a:r>
              <a:rPr lang="sv-SE" dirty="0"/>
              <a:t>Sverige</a:t>
            </a:r>
          </a:p>
        </p:txBody>
      </p:sp>
      <p:sp>
        <p:nvSpPr>
          <p:cNvPr id="7" name="Underrubrik 6"/>
          <p:cNvSpPr>
            <a:spLocks noGrp="1"/>
          </p:cNvSpPr>
          <p:nvPr>
            <p:ph type="subTitle" idx="1"/>
          </p:nvPr>
        </p:nvSpPr>
        <p:spPr>
          <a:xfrm>
            <a:off x="7301652" y="2377440"/>
            <a:ext cx="4890347" cy="1788161"/>
          </a:xfrm>
        </p:spPr>
        <p:txBody>
          <a:bodyPr/>
          <a:lstStyle/>
          <a:p>
            <a:pPr algn="ctr"/>
            <a:r>
              <a:rPr lang="sv-SE" dirty="0"/>
              <a:t>Kundgrupp Cosmic (KGC) (8+1)</a:t>
            </a:r>
          </a:p>
          <a:p>
            <a:pPr algn="ctr"/>
            <a:r>
              <a:rPr lang="sv-SE" dirty="0"/>
              <a:t>Kundgrupp Sussa (9)</a:t>
            </a:r>
          </a:p>
          <a:p>
            <a:pPr algn="ctr"/>
            <a:r>
              <a:rPr lang="sv-SE" dirty="0"/>
              <a:t>(Stockholm/Gotland (2)</a:t>
            </a:r>
          </a:p>
          <a:p>
            <a:pPr algn="ctr"/>
            <a:endParaRPr lang="sv-SE" dirty="0"/>
          </a:p>
          <a:p>
            <a:pPr algn="ctr"/>
            <a:r>
              <a:rPr lang="sv-SE" sz="2800" b="1" dirty="0">
                <a:effectLst>
                  <a:outerShdw blurRad="38100" dist="38100" dir="2700000" algn="tl">
                    <a:srgbClr val="000000">
                      <a:alpha val="43137"/>
                    </a:srgbClr>
                  </a:outerShdw>
                </a:effectLst>
              </a:rPr>
              <a:t>19 regioner – en leverantör,</a:t>
            </a:r>
          </a:p>
          <a:p>
            <a:pPr algn="ctr"/>
            <a:r>
              <a:rPr lang="sv-SE" sz="2800" b="1" dirty="0">
                <a:effectLst>
                  <a:outerShdw blurRad="38100" dist="38100" dir="2700000" algn="tl">
                    <a:srgbClr val="000000">
                      <a:alpha val="43137"/>
                    </a:srgbClr>
                  </a:outerShdw>
                </a:effectLst>
              </a:rPr>
              <a:t>ett Cosmic!</a:t>
            </a:r>
          </a:p>
        </p:txBody>
      </p:sp>
      <p:sp>
        <p:nvSpPr>
          <p:cNvPr id="8" name="Platshållare för text 7"/>
          <p:cNvSpPr>
            <a:spLocks noGrp="1"/>
          </p:cNvSpPr>
          <p:nvPr>
            <p:ph type="body" sz="quarter" idx="10"/>
          </p:nvPr>
        </p:nvSpPr>
        <p:spPr/>
        <p:txBody>
          <a:bodyPr/>
          <a:lstStyle/>
          <a:p>
            <a:endParaRPr lang="sv-SE"/>
          </a:p>
        </p:txBody>
      </p:sp>
      <p:sp>
        <p:nvSpPr>
          <p:cNvPr id="9" name="Platshållare för bild 8"/>
          <p:cNvSpPr>
            <a:spLocks noGrp="1"/>
          </p:cNvSpPr>
          <p:nvPr>
            <p:ph type="pic" sz="quarter" idx="11"/>
          </p:nvPr>
        </p:nvSpPr>
        <p:spPr>
          <a:solidFill>
            <a:srgbClr val="4F81BD"/>
          </a:solidFill>
        </p:spPr>
        <p:txBody>
          <a:bodyPr/>
          <a:lstStyle/>
          <a:p>
            <a:endParaRPr lang="sv-SE"/>
          </a:p>
        </p:txBody>
      </p:sp>
      <p:sp>
        <p:nvSpPr>
          <p:cNvPr id="2" name="Platshållare för bildnummer 1"/>
          <p:cNvSpPr>
            <a:spLocks noGrp="1"/>
          </p:cNvSpPr>
          <p:nvPr>
            <p:ph type="sldNum" sz="quarter" idx="4294967295"/>
          </p:nvPr>
        </p:nvSpPr>
        <p:spPr>
          <a:xfrm>
            <a:off x="0" y="6356350"/>
            <a:ext cx="360363" cy="252413"/>
          </a:xfrm>
        </p:spPr>
        <p:txBody>
          <a:bodyPr/>
          <a:lstStyle/>
          <a:p>
            <a:fld id="{5204B58B-0420-4827-A2A8-7A3D043AFDDE}" type="slidenum">
              <a:rPr lang="sv-SE" smtClean="0"/>
              <a:t>17</a:t>
            </a:fld>
            <a:endParaRPr lang="sv-SE" dirty="0"/>
          </a:p>
        </p:txBody>
      </p:sp>
      <p:pic>
        <p:nvPicPr>
          <p:cNvPr id="1026" name="Picture 2" descr="https://cambio.se/wp-content/uploads/2020/12/lan-cosmic-2020-sussa-beskrivn-v4-699x5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95" y="687203"/>
            <a:ext cx="6440062" cy="516863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42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4294967295"/>
          </p:nvPr>
        </p:nvSpPr>
        <p:spPr>
          <a:xfrm>
            <a:off x="0" y="6356350"/>
            <a:ext cx="360363" cy="252413"/>
          </a:xfrm>
        </p:spPr>
        <p:txBody>
          <a:bodyPr/>
          <a:lstStyle/>
          <a:p>
            <a:fld id="{5204B58B-0420-4827-A2A8-7A3D043AFDDE}" type="slidenum">
              <a:rPr lang="sv-SE" smtClean="0"/>
              <a:pPr/>
              <a:t>18</a:t>
            </a:fld>
            <a:endParaRPr lang="sv-SE" dirty="0"/>
          </a:p>
        </p:txBody>
      </p:sp>
      <p:pic>
        <p:nvPicPr>
          <p:cNvPr id="11" name="Bildobjekt 10"/>
          <p:cNvPicPr>
            <a:picLocks noChangeAspect="1"/>
          </p:cNvPicPr>
          <p:nvPr/>
        </p:nvPicPr>
        <p:blipFill>
          <a:blip r:embed="rId3"/>
          <a:stretch>
            <a:fillRect/>
          </a:stretch>
        </p:blipFill>
        <p:spPr>
          <a:xfrm>
            <a:off x="2014071" y="348099"/>
            <a:ext cx="8163857" cy="61618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8284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E01A4-CFDB-6C1B-B50A-4A45E383904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2FD8760-AEE6-D22C-4058-168364D8748E}"/>
              </a:ext>
            </a:extLst>
          </p:cNvPr>
          <p:cNvSpPr>
            <a:spLocks noGrp="1"/>
          </p:cNvSpPr>
          <p:nvPr>
            <p:ph type="title"/>
          </p:nvPr>
        </p:nvSpPr>
        <p:spPr/>
        <p:txBody>
          <a:bodyPr/>
          <a:lstStyle/>
          <a:p>
            <a:r>
              <a:rPr lang="sv-SE" dirty="0"/>
              <a:t>Frågor och svar</a:t>
            </a:r>
          </a:p>
        </p:txBody>
      </p:sp>
      <p:sp>
        <p:nvSpPr>
          <p:cNvPr id="3" name="Platshållare för bildnummer 2">
            <a:extLst>
              <a:ext uri="{FF2B5EF4-FFF2-40B4-BE49-F238E27FC236}">
                <a16:creationId xmlns:a16="http://schemas.microsoft.com/office/drawing/2014/main" id="{87FB01DF-DE08-9913-8D23-0AB8AE9A92B6}"/>
              </a:ext>
            </a:extLst>
          </p:cNvPr>
          <p:cNvSpPr>
            <a:spLocks noGrp="1"/>
          </p:cNvSpPr>
          <p:nvPr>
            <p:ph type="sldNum" sz="quarter" idx="12"/>
          </p:nvPr>
        </p:nvSpPr>
        <p:spPr/>
        <p:txBody>
          <a:bodyPr/>
          <a:lstStyle/>
          <a:p>
            <a:fld id="{5204B58B-0420-4827-A2A8-7A3D043AFDDE}" type="slidenum">
              <a:rPr lang="sv-SE" smtClean="0"/>
              <a:t>19</a:t>
            </a:fld>
            <a:endParaRPr lang="sv-SE" dirty="0"/>
          </a:p>
        </p:txBody>
      </p:sp>
      <p:pic>
        <p:nvPicPr>
          <p:cNvPr id="6" name="Bildobjekt 5" descr="Förvirrat bi">
            <a:extLst>
              <a:ext uri="{FF2B5EF4-FFF2-40B4-BE49-F238E27FC236}">
                <a16:creationId xmlns:a16="http://schemas.microsoft.com/office/drawing/2014/main" id="{546E6E10-54FF-3750-B15C-CD83C6129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1312" y="4240405"/>
            <a:ext cx="1980688" cy="1980688"/>
          </a:xfrm>
          <a:prstGeom prst="rect">
            <a:avLst/>
          </a:prstGeom>
        </p:spPr>
      </p:pic>
      <p:sp>
        <p:nvSpPr>
          <p:cNvPr id="4" name="textruta 3">
            <a:extLst>
              <a:ext uri="{FF2B5EF4-FFF2-40B4-BE49-F238E27FC236}">
                <a16:creationId xmlns:a16="http://schemas.microsoft.com/office/drawing/2014/main" id="{B9E0C51F-21B1-87FC-96BF-2DD8ACB26A69}"/>
              </a:ext>
            </a:extLst>
          </p:cNvPr>
          <p:cNvSpPr txBox="1"/>
          <p:nvPr/>
        </p:nvSpPr>
        <p:spPr>
          <a:xfrm>
            <a:off x="539999" y="1657978"/>
            <a:ext cx="9367676" cy="2616101"/>
          </a:xfrm>
          <a:prstGeom prst="rect">
            <a:avLst/>
          </a:prstGeom>
          <a:noFill/>
        </p:spPr>
        <p:txBody>
          <a:bodyPr wrap="square" lIns="0" tIns="0" rIns="0" bIns="0" rtlCol="0">
            <a:spAutoFit/>
          </a:bodyPr>
          <a:lstStyle/>
          <a:p>
            <a:r>
              <a:rPr lang="sv-SE" sz="1400" b="1" dirty="0"/>
              <a:t>Fråga: </a:t>
            </a:r>
            <a:r>
              <a:rPr lang="sv-SE" sz="1400" dirty="0"/>
              <a:t>Vi inom kommun kan bara läsa information i valda delar i Cosmic. Kommer detta påverka oss?</a:t>
            </a:r>
          </a:p>
          <a:p>
            <a:endParaRPr lang="sv-SE" sz="1400" dirty="0"/>
          </a:p>
          <a:p>
            <a:r>
              <a:rPr lang="sv-SE" sz="1400" b="1" dirty="0"/>
              <a:t>Svar: </a:t>
            </a:r>
            <a:r>
              <a:rPr lang="sv-SE" sz="1400" dirty="0"/>
              <a:t>Ja, Cambio jobbar med ett gränssnitt som är webbaserat där man i teorin kan var kommunal användare och skriva i journalen.</a:t>
            </a:r>
          </a:p>
          <a:p>
            <a:endParaRPr lang="sv-SE" sz="1400" dirty="0"/>
          </a:p>
          <a:p>
            <a:r>
              <a:rPr lang="sv-SE" sz="1400" dirty="0"/>
              <a:t>Alternativt att man har integration från "sitt" system till Cosmic. </a:t>
            </a:r>
          </a:p>
          <a:p>
            <a:endParaRPr lang="sv-SE" sz="1400" dirty="0"/>
          </a:p>
          <a:p>
            <a:endParaRPr lang="sv-SE" sz="1400" dirty="0"/>
          </a:p>
          <a:p>
            <a:r>
              <a:rPr lang="sv-SE" sz="1400" b="1" dirty="0"/>
              <a:t>Fråga: </a:t>
            </a:r>
            <a:r>
              <a:rPr lang="sv-SE" sz="1400" dirty="0"/>
              <a:t>Innebär det här att vi kommer kunna få tillgång till hela Cosmic?</a:t>
            </a:r>
          </a:p>
          <a:p>
            <a:endParaRPr lang="sv-SE" sz="1400" dirty="0"/>
          </a:p>
          <a:p>
            <a:r>
              <a:rPr lang="sv-SE" sz="1400" b="1" dirty="0"/>
              <a:t>Svar: </a:t>
            </a:r>
            <a:r>
              <a:rPr lang="sv-SE" sz="1400" dirty="0"/>
              <a:t>Nej, det innebär det inte. Inte vad vi fått information om än i alla fall. </a:t>
            </a:r>
          </a:p>
          <a:p>
            <a:endParaRPr lang="sv-SE" sz="1600" dirty="0"/>
          </a:p>
        </p:txBody>
      </p:sp>
    </p:spTree>
    <p:extLst>
      <p:ext uri="{BB962C8B-B14F-4D97-AF65-F5344CB8AC3E}">
        <p14:creationId xmlns:p14="http://schemas.microsoft.com/office/powerpoint/2010/main" val="284979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5A503F-55DF-4592-97CA-D0517782DB5F}"/>
              </a:ext>
            </a:extLst>
          </p:cNvPr>
          <p:cNvSpPr>
            <a:spLocks noGrp="1"/>
          </p:cNvSpPr>
          <p:nvPr>
            <p:ph type="ctrTitle"/>
          </p:nvPr>
        </p:nvSpPr>
        <p:spPr/>
        <p:txBody>
          <a:bodyPr/>
          <a:lstStyle/>
          <a:p>
            <a:r>
              <a:rPr lang="sv-SE" dirty="0">
                <a:latin typeface="+mj-lt"/>
              </a:rPr>
              <a:t>Fortbildningsträff våren 2026</a:t>
            </a:r>
          </a:p>
        </p:txBody>
      </p:sp>
      <p:sp>
        <p:nvSpPr>
          <p:cNvPr id="3" name="Underrubrik 2">
            <a:extLst>
              <a:ext uri="{FF2B5EF4-FFF2-40B4-BE49-F238E27FC236}">
                <a16:creationId xmlns:a16="http://schemas.microsoft.com/office/drawing/2014/main" id="{FD086EDF-7F58-4D7A-9A76-DC9DEA88F662}"/>
              </a:ext>
            </a:extLst>
          </p:cNvPr>
          <p:cNvSpPr>
            <a:spLocks noGrp="1"/>
          </p:cNvSpPr>
          <p:nvPr>
            <p:ph type="subTitle" idx="1"/>
          </p:nvPr>
        </p:nvSpPr>
        <p:spPr/>
        <p:txBody>
          <a:bodyPr/>
          <a:lstStyle/>
          <a:p>
            <a:r>
              <a:rPr lang="sv-SE" dirty="0"/>
              <a:t>Kommun</a:t>
            </a:r>
          </a:p>
          <a:p>
            <a:endParaRPr lang="sv-SE" dirty="0"/>
          </a:p>
        </p:txBody>
      </p:sp>
    </p:spTree>
    <p:extLst>
      <p:ext uri="{BB962C8B-B14F-4D97-AF65-F5344CB8AC3E}">
        <p14:creationId xmlns:p14="http://schemas.microsoft.com/office/powerpoint/2010/main" val="416855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C1DF8-6FAB-DD2F-DE4A-01E95C2C32E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0B3C82C-B723-2A96-CC08-C1271FEB482A}"/>
              </a:ext>
            </a:extLst>
          </p:cNvPr>
          <p:cNvSpPr>
            <a:spLocks noGrp="1"/>
          </p:cNvSpPr>
          <p:nvPr>
            <p:ph type="ctrTitle"/>
          </p:nvPr>
        </p:nvSpPr>
        <p:spPr/>
        <p:txBody>
          <a:bodyPr/>
          <a:lstStyle/>
          <a:p>
            <a:r>
              <a:rPr lang="sv-SE" dirty="0">
                <a:latin typeface="+mj-lt"/>
              </a:rPr>
              <a:t>Cosmic Vårddokumentation</a:t>
            </a:r>
          </a:p>
        </p:txBody>
      </p:sp>
    </p:spTree>
    <p:extLst>
      <p:ext uri="{BB962C8B-B14F-4D97-AF65-F5344CB8AC3E}">
        <p14:creationId xmlns:p14="http://schemas.microsoft.com/office/powerpoint/2010/main" val="993189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42C5B-E065-1E18-12CF-12DDBD23D36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E0BBAB2-1702-B304-827C-5A7EA03C8E82}"/>
              </a:ext>
            </a:extLst>
          </p:cNvPr>
          <p:cNvSpPr>
            <a:spLocks noGrp="1"/>
          </p:cNvSpPr>
          <p:nvPr>
            <p:ph type="title"/>
          </p:nvPr>
        </p:nvSpPr>
        <p:spPr/>
        <p:txBody>
          <a:bodyPr/>
          <a:lstStyle/>
          <a:p>
            <a:r>
              <a:rPr lang="sv-SE" dirty="0">
                <a:latin typeface="+mj-lt"/>
              </a:rPr>
              <a:t>Filtrera i journalvy</a:t>
            </a:r>
          </a:p>
        </p:txBody>
      </p:sp>
      <p:grpSp>
        <p:nvGrpSpPr>
          <p:cNvPr id="15" name="Grupp 14">
            <a:extLst>
              <a:ext uri="{FF2B5EF4-FFF2-40B4-BE49-F238E27FC236}">
                <a16:creationId xmlns:a16="http://schemas.microsoft.com/office/drawing/2014/main" id="{B1958461-0D6F-B432-FFA3-117687B7FBA3}"/>
              </a:ext>
            </a:extLst>
          </p:cNvPr>
          <p:cNvGrpSpPr/>
          <p:nvPr/>
        </p:nvGrpSpPr>
        <p:grpSpPr>
          <a:xfrm>
            <a:off x="6515807" y="731072"/>
            <a:ext cx="3566039" cy="5395856"/>
            <a:chOff x="6316980" y="1212494"/>
            <a:chExt cx="2766060" cy="4693767"/>
          </a:xfrm>
        </p:grpSpPr>
        <p:grpSp>
          <p:nvGrpSpPr>
            <p:cNvPr id="30" name="Grupp 29">
              <a:extLst>
                <a:ext uri="{FF2B5EF4-FFF2-40B4-BE49-F238E27FC236}">
                  <a16:creationId xmlns:a16="http://schemas.microsoft.com/office/drawing/2014/main" id="{6F9A9B46-EC3E-46A4-1F9F-3281A964AC4A}"/>
                </a:ext>
              </a:extLst>
            </p:cNvPr>
            <p:cNvGrpSpPr/>
            <p:nvPr/>
          </p:nvGrpSpPr>
          <p:grpSpPr>
            <a:xfrm>
              <a:off x="6316980" y="1212494"/>
              <a:ext cx="2766060" cy="4693767"/>
              <a:chOff x="6316980" y="1212494"/>
              <a:chExt cx="2766060" cy="4693767"/>
            </a:xfrm>
          </p:grpSpPr>
          <p:pic>
            <p:nvPicPr>
              <p:cNvPr id="22" name="Bildobjekt 21">
                <a:extLst>
                  <a:ext uri="{FF2B5EF4-FFF2-40B4-BE49-F238E27FC236}">
                    <a16:creationId xmlns:a16="http://schemas.microsoft.com/office/drawing/2014/main" id="{8179DB1C-FE90-AEED-318C-2ADDE09E1B69}"/>
                  </a:ext>
                </a:extLst>
              </p:cNvPr>
              <p:cNvPicPr>
                <a:picLocks noChangeAspect="1"/>
              </p:cNvPicPr>
              <p:nvPr/>
            </p:nvPicPr>
            <p:blipFill>
              <a:blip r:embed="rId3"/>
              <a:srcRect l="77313"/>
              <a:stretch>
                <a:fillRect/>
              </a:stretch>
            </p:blipFill>
            <p:spPr>
              <a:xfrm>
                <a:off x="6316980" y="1212494"/>
                <a:ext cx="2766060" cy="4433011"/>
              </a:xfrm>
              <a:prstGeom prst="rect">
                <a:avLst/>
              </a:prstGeom>
            </p:spPr>
          </p:pic>
          <p:pic>
            <p:nvPicPr>
              <p:cNvPr id="28" name="Bildobjekt 27">
                <a:extLst>
                  <a:ext uri="{FF2B5EF4-FFF2-40B4-BE49-F238E27FC236}">
                    <a16:creationId xmlns:a16="http://schemas.microsoft.com/office/drawing/2014/main" id="{AF330299-E756-F5AA-6ED2-5FDC5C168310}"/>
                  </a:ext>
                </a:extLst>
              </p:cNvPr>
              <p:cNvPicPr>
                <a:picLocks noChangeAspect="1"/>
              </p:cNvPicPr>
              <p:nvPr/>
            </p:nvPicPr>
            <p:blipFill>
              <a:blip r:embed="rId4"/>
              <a:srcRect l="77312" t="59678"/>
              <a:stretch>
                <a:fillRect/>
              </a:stretch>
            </p:blipFill>
            <p:spPr>
              <a:xfrm>
                <a:off x="6316980" y="4118769"/>
                <a:ext cx="2766060" cy="1787492"/>
              </a:xfrm>
              <a:prstGeom prst="rect">
                <a:avLst/>
              </a:prstGeom>
            </p:spPr>
          </p:pic>
          <p:pic>
            <p:nvPicPr>
              <p:cNvPr id="29" name="Bildobjekt 28">
                <a:extLst>
                  <a:ext uri="{FF2B5EF4-FFF2-40B4-BE49-F238E27FC236}">
                    <a16:creationId xmlns:a16="http://schemas.microsoft.com/office/drawing/2014/main" id="{3B217A68-DAF4-C5AC-A12A-42EDEB20D416}"/>
                  </a:ext>
                </a:extLst>
              </p:cNvPr>
              <p:cNvPicPr>
                <a:picLocks noChangeAspect="1"/>
              </p:cNvPicPr>
              <p:nvPr/>
            </p:nvPicPr>
            <p:blipFill>
              <a:blip r:embed="rId3"/>
              <a:srcRect l="98600" t="31344" b="34224"/>
              <a:stretch>
                <a:fillRect/>
              </a:stretch>
            </p:blipFill>
            <p:spPr>
              <a:xfrm>
                <a:off x="8912278" y="2609849"/>
                <a:ext cx="170761" cy="1757363"/>
              </a:xfrm>
              <a:prstGeom prst="rect">
                <a:avLst/>
              </a:prstGeom>
            </p:spPr>
          </p:pic>
        </p:grpSp>
        <p:pic>
          <p:nvPicPr>
            <p:cNvPr id="23" name="Bild 22" descr="Märke 1 med hel fyllning">
              <a:extLst>
                <a:ext uri="{FF2B5EF4-FFF2-40B4-BE49-F238E27FC236}">
                  <a16:creationId xmlns:a16="http://schemas.microsoft.com/office/drawing/2014/main" id="{B1627965-625F-6D77-93FD-89AFD0FA44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0010" y="1875698"/>
              <a:ext cx="170760" cy="170760"/>
            </a:xfrm>
            <a:prstGeom prst="rect">
              <a:avLst/>
            </a:prstGeom>
          </p:spPr>
        </p:pic>
        <p:pic>
          <p:nvPicPr>
            <p:cNvPr id="24" name="Bild 23" descr="Bricka med hel fyllning">
              <a:extLst>
                <a:ext uri="{FF2B5EF4-FFF2-40B4-BE49-F238E27FC236}">
                  <a16:creationId xmlns:a16="http://schemas.microsoft.com/office/drawing/2014/main" id="{E11F5C63-7274-5E39-656F-4054385467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00010" y="2631471"/>
              <a:ext cx="170760" cy="170760"/>
            </a:xfrm>
            <a:prstGeom prst="rect">
              <a:avLst/>
            </a:prstGeom>
          </p:spPr>
        </p:pic>
        <p:pic>
          <p:nvPicPr>
            <p:cNvPr id="25" name="Bild 24" descr="Märke 3 med hel fyllning">
              <a:extLst>
                <a:ext uri="{FF2B5EF4-FFF2-40B4-BE49-F238E27FC236}">
                  <a16:creationId xmlns:a16="http://schemas.microsoft.com/office/drawing/2014/main" id="{489BB611-6BFE-F621-9C76-5F22C596A1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3862" y="3042633"/>
              <a:ext cx="170760" cy="170760"/>
            </a:xfrm>
            <a:prstGeom prst="rect">
              <a:avLst/>
            </a:prstGeom>
          </p:spPr>
        </p:pic>
        <p:pic>
          <p:nvPicPr>
            <p:cNvPr id="26" name="Bild 25" descr="Märke 4 med hel fyllning">
              <a:extLst>
                <a:ext uri="{FF2B5EF4-FFF2-40B4-BE49-F238E27FC236}">
                  <a16:creationId xmlns:a16="http://schemas.microsoft.com/office/drawing/2014/main" id="{8B3F2BA8-7E60-2C42-0105-52275CB671F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51759" y="4060901"/>
              <a:ext cx="170760" cy="170760"/>
            </a:xfrm>
            <a:prstGeom prst="rect">
              <a:avLst/>
            </a:prstGeom>
          </p:spPr>
        </p:pic>
        <p:pic>
          <p:nvPicPr>
            <p:cNvPr id="31" name="Bild 30" descr="Märke 5 med hel fyllning">
              <a:extLst>
                <a:ext uri="{FF2B5EF4-FFF2-40B4-BE49-F238E27FC236}">
                  <a16:creationId xmlns:a16="http://schemas.microsoft.com/office/drawing/2014/main" id="{ED5D881B-056E-CBE5-3B56-4BC4E780FA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22519" y="4205447"/>
              <a:ext cx="170760" cy="170760"/>
            </a:xfrm>
            <a:prstGeom prst="rect">
              <a:avLst/>
            </a:prstGeom>
          </p:spPr>
        </p:pic>
        <p:pic>
          <p:nvPicPr>
            <p:cNvPr id="32" name="Bild 31" descr="Märke 6 med hel fyllning">
              <a:extLst>
                <a:ext uri="{FF2B5EF4-FFF2-40B4-BE49-F238E27FC236}">
                  <a16:creationId xmlns:a16="http://schemas.microsoft.com/office/drawing/2014/main" id="{D27A1040-A686-E494-C90A-7BF1B50E53E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62457" y="5471558"/>
              <a:ext cx="170760" cy="170760"/>
            </a:xfrm>
            <a:prstGeom prst="rect">
              <a:avLst/>
            </a:prstGeom>
          </p:spPr>
        </p:pic>
        <p:pic>
          <p:nvPicPr>
            <p:cNvPr id="33" name="Bild 32" descr="Märke 7 med hel fyllning">
              <a:extLst>
                <a:ext uri="{FF2B5EF4-FFF2-40B4-BE49-F238E27FC236}">
                  <a16:creationId xmlns:a16="http://schemas.microsoft.com/office/drawing/2014/main" id="{B0491EC2-1AE9-EAAF-AAD9-F7F3EBD0169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037139" y="4722313"/>
              <a:ext cx="170760" cy="170760"/>
            </a:xfrm>
            <a:prstGeom prst="rect">
              <a:avLst/>
            </a:prstGeom>
          </p:spPr>
        </p:pic>
        <p:pic>
          <p:nvPicPr>
            <p:cNvPr id="34" name="Bild 33" descr="Märke 8 med hel fyllning">
              <a:extLst>
                <a:ext uri="{FF2B5EF4-FFF2-40B4-BE49-F238E27FC236}">
                  <a16:creationId xmlns:a16="http://schemas.microsoft.com/office/drawing/2014/main" id="{6DF4AA52-41EC-7287-3599-B570F22F0A9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037139" y="4966277"/>
              <a:ext cx="170760" cy="170760"/>
            </a:xfrm>
            <a:prstGeom prst="rect">
              <a:avLst/>
            </a:prstGeom>
          </p:spPr>
        </p:pic>
      </p:grpSp>
      <p:pic>
        <p:nvPicPr>
          <p:cNvPr id="11" name="Bildobjekt 10">
            <a:extLst>
              <a:ext uri="{FF2B5EF4-FFF2-40B4-BE49-F238E27FC236}">
                <a16:creationId xmlns:a16="http://schemas.microsoft.com/office/drawing/2014/main" id="{07A00D20-06E4-7E05-7476-A9CEAD3320C7}"/>
              </a:ext>
            </a:extLst>
          </p:cNvPr>
          <p:cNvPicPr>
            <a:picLocks noChangeAspect="1"/>
          </p:cNvPicPr>
          <p:nvPr/>
        </p:nvPicPr>
        <p:blipFill>
          <a:blip r:embed="rId21"/>
          <a:stretch>
            <a:fillRect/>
          </a:stretch>
        </p:blipFill>
        <p:spPr>
          <a:xfrm>
            <a:off x="918291" y="2078459"/>
            <a:ext cx="5259892" cy="3540977"/>
          </a:xfrm>
          <a:prstGeom prst="rect">
            <a:avLst/>
          </a:prstGeom>
        </p:spPr>
      </p:pic>
      <p:sp>
        <p:nvSpPr>
          <p:cNvPr id="13" name="textruta 12">
            <a:extLst>
              <a:ext uri="{FF2B5EF4-FFF2-40B4-BE49-F238E27FC236}">
                <a16:creationId xmlns:a16="http://schemas.microsoft.com/office/drawing/2014/main" id="{9183D441-7AF9-AAF1-AC4E-02DF3192F7BD}"/>
              </a:ext>
            </a:extLst>
          </p:cNvPr>
          <p:cNvSpPr txBox="1"/>
          <p:nvPr/>
        </p:nvSpPr>
        <p:spPr>
          <a:xfrm>
            <a:off x="540000" y="1617785"/>
            <a:ext cx="4904197" cy="246221"/>
          </a:xfrm>
          <a:prstGeom prst="rect">
            <a:avLst/>
          </a:prstGeom>
          <a:noFill/>
        </p:spPr>
        <p:txBody>
          <a:bodyPr wrap="square" lIns="0" tIns="0" rIns="0" bIns="0" rtlCol="0">
            <a:spAutoFit/>
          </a:bodyPr>
          <a:lstStyle/>
          <a:p>
            <a:pPr algn="l"/>
            <a:r>
              <a:rPr lang="sv-SE" sz="1600" dirty="0"/>
              <a:t>Det finns möjlighet att filtrera på:</a:t>
            </a:r>
          </a:p>
        </p:txBody>
      </p:sp>
    </p:spTree>
    <p:extLst>
      <p:ext uri="{BB962C8B-B14F-4D97-AF65-F5344CB8AC3E}">
        <p14:creationId xmlns:p14="http://schemas.microsoft.com/office/powerpoint/2010/main" val="13896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C799134-00E1-5961-A36E-AD71D05A8E4D}"/>
              </a:ext>
            </a:extLst>
          </p:cNvPr>
          <p:cNvSpPr>
            <a:spLocks noGrp="1"/>
          </p:cNvSpPr>
          <p:nvPr>
            <p:ph sz="quarter" idx="13"/>
          </p:nvPr>
        </p:nvSpPr>
        <p:spPr>
          <a:xfrm>
            <a:off x="409575" y="1181685"/>
            <a:ext cx="3053398" cy="4094047"/>
          </a:xfrm>
        </p:spPr>
        <p:txBody>
          <a:bodyPr/>
          <a:lstStyle/>
          <a:p>
            <a:r>
              <a:rPr lang="sv-SE" dirty="0"/>
              <a:t>Sök på enskilda ord från anteckningar</a:t>
            </a:r>
          </a:p>
          <a:p>
            <a:endParaRPr lang="sv-SE" sz="1200" dirty="0">
              <a:latin typeface="Aptos" panose="020B0004020202020204" pitchFamily="34" charset="0"/>
            </a:endParaRPr>
          </a:p>
          <a:p>
            <a:endParaRPr lang="sv-SE" sz="1200" dirty="0">
              <a:latin typeface="Aptos" panose="020B0004020202020204" pitchFamily="34" charset="0"/>
            </a:endParaRPr>
          </a:p>
          <a:p>
            <a:endParaRPr lang="sv-SE" sz="1200" dirty="0">
              <a:latin typeface="Aptos" panose="020B0004020202020204" pitchFamily="34" charset="0"/>
            </a:endParaRPr>
          </a:p>
          <a:p>
            <a:endParaRPr lang="sv-SE" sz="1200" dirty="0">
              <a:latin typeface="Aptos" panose="020B0004020202020204" pitchFamily="34" charset="0"/>
            </a:endParaRPr>
          </a:p>
          <a:p>
            <a:endParaRPr lang="sv-SE" sz="1200" dirty="0">
              <a:latin typeface="Aptos" panose="020B0004020202020204" pitchFamily="34" charset="0"/>
            </a:endParaRPr>
          </a:p>
          <a:p>
            <a:endParaRPr lang="sv-SE" sz="1200" dirty="0">
              <a:latin typeface="Aptos" panose="020B0004020202020204" pitchFamily="34" charset="0"/>
            </a:endParaRPr>
          </a:p>
          <a:p>
            <a:endParaRPr lang="sv-SE" sz="1200" dirty="0">
              <a:latin typeface="Aptos" panose="020B0004020202020204" pitchFamily="34" charset="0"/>
            </a:endParaRPr>
          </a:p>
          <a:p>
            <a:endParaRPr lang="sv-SE" sz="1200" dirty="0">
              <a:latin typeface="Aptos" panose="020B0004020202020204" pitchFamily="34" charset="0"/>
            </a:endParaRPr>
          </a:p>
          <a:p>
            <a:pPr marL="0" indent="0">
              <a:buNone/>
            </a:pPr>
            <a:endParaRPr lang="sv-SE" sz="1200" dirty="0">
              <a:latin typeface="Aptos" panose="020B0004020202020204" pitchFamily="34" charset="0"/>
            </a:endParaRPr>
          </a:p>
        </p:txBody>
      </p:sp>
      <p:grpSp>
        <p:nvGrpSpPr>
          <p:cNvPr id="2" name="Grupp 1">
            <a:extLst>
              <a:ext uri="{FF2B5EF4-FFF2-40B4-BE49-F238E27FC236}">
                <a16:creationId xmlns:a16="http://schemas.microsoft.com/office/drawing/2014/main" id="{9E5A1E81-D872-CDF4-86CC-E27C036E668B}"/>
              </a:ext>
            </a:extLst>
          </p:cNvPr>
          <p:cNvGrpSpPr/>
          <p:nvPr/>
        </p:nvGrpSpPr>
        <p:grpSpPr>
          <a:xfrm>
            <a:off x="3718560" y="368300"/>
            <a:ext cx="8063865" cy="5834380"/>
            <a:chOff x="3718560" y="368300"/>
            <a:chExt cx="8063865" cy="5834380"/>
          </a:xfrm>
        </p:grpSpPr>
        <p:pic>
          <p:nvPicPr>
            <p:cNvPr id="6" name="Bildobjekt 5">
              <a:extLst>
                <a:ext uri="{FF2B5EF4-FFF2-40B4-BE49-F238E27FC236}">
                  <a16:creationId xmlns:a16="http://schemas.microsoft.com/office/drawing/2014/main" id="{2C20C8DD-0A5D-ED66-2735-16328435D834}"/>
                </a:ext>
              </a:extLst>
            </p:cNvPr>
            <p:cNvPicPr>
              <a:picLocks noChangeAspect="1"/>
            </p:cNvPicPr>
            <p:nvPr/>
          </p:nvPicPr>
          <p:blipFill>
            <a:blip r:embed="rId3"/>
            <a:srcRect l="28730" t="14334" r="486" b="593"/>
            <a:stretch>
              <a:fillRect/>
            </a:stretch>
          </p:blipFill>
          <p:spPr>
            <a:xfrm>
              <a:off x="3718560" y="368300"/>
              <a:ext cx="8063865" cy="5834380"/>
            </a:xfrm>
            <a:prstGeom prst="rect">
              <a:avLst/>
            </a:prstGeom>
          </p:spPr>
        </p:pic>
        <p:sp>
          <p:nvSpPr>
            <p:cNvPr id="7" name="Ellips 6">
              <a:extLst>
                <a:ext uri="{FF2B5EF4-FFF2-40B4-BE49-F238E27FC236}">
                  <a16:creationId xmlns:a16="http://schemas.microsoft.com/office/drawing/2014/main" id="{BDBFE68B-946A-A4DD-9626-EDC059CD3723}"/>
                </a:ext>
              </a:extLst>
            </p:cNvPr>
            <p:cNvSpPr/>
            <p:nvPr/>
          </p:nvSpPr>
          <p:spPr>
            <a:xfrm>
              <a:off x="8873489" y="1878564"/>
              <a:ext cx="641986" cy="440774"/>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8" name="Ellips 7">
              <a:extLst>
                <a:ext uri="{FF2B5EF4-FFF2-40B4-BE49-F238E27FC236}">
                  <a16:creationId xmlns:a16="http://schemas.microsoft.com/office/drawing/2014/main" id="{3BB2CD8D-9D89-7042-D659-24ABF0BDC644}"/>
                </a:ext>
              </a:extLst>
            </p:cNvPr>
            <p:cNvSpPr/>
            <p:nvPr/>
          </p:nvSpPr>
          <p:spPr>
            <a:xfrm>
              <a:off x="8797289" y="1821414"/>
              <a:ext cx="794386" cy="555074"/>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cxnSp>
          <p:nvCxnSpPr>
            <p:cNvPr id="9" name="Rak pilkoppling 8">
              <a:extLst>
                <a:ext uri="{FF2B5EF4-FFF2-40B4-BE49-F238E27FC236}">
                  <a16:creationId xmlns:a16="http://schemas.microsoft.com/office/drawing/2014/main" id="{1DFE0595-97CE-BBF0-1D50-091DFB6B9F01}"/>
                </a:ext>
              </a:extLst>
            </p:cNvPr>
            <p:cNvCxnSpPr>
              <a:cxnSpLocks/>
            </p:cNvCxnSpPr>
            <p:nvPr/>
          </p:nvCxnSpPr>
          <p:spPr>
            <a:xfrm flipH="1">
              <a:off x="6312285" y="2214563"/>
              <a:ext cx="245678" cy="219551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F0E1EF68-7DB9-D676-BB25-C9DFC5E53757}"/>
                </a:ext>
              </a:extLst>
            </p:cNvPr>
            <p:cNvSpPr/>
            <p:nvPr/>
          </p:nvSpPr>
          <p:spPr>
            <a:xfrm>
              <a:off x="6362700" y="1924050"/>
              <a:ext cx="450850" cy="29051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grpSp>
      <p:sp>
        <p:nvSpPr>
          <p:cNvPr id="5" name="Rektangel: rundade hörn 4">
            <a:extLst>
              <a:ext uri="{FF2B5EF4-FFF2-40B4-BE49-F238E27FC236}">
                <a16:creationId xmlns:a16="http://schemas.microsoft.com/office/drawing/2014/main" id="{7C2F0059-30DC-930D-9A95-142CD1D32E53}"/>
              </a:ext>
            </a:extLst>
          </p:cNvPr>
          <p:cNvSpPr/>
          <p:nvPr/>
        </p:nvSpPr>
        <p:spPr>
          <a:xfrm>
            <a:off x="5669280" y="5514535"/>
            <a:ext cx="1547446" cy="47830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41127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11C814-E72F-52FD-18E7-0D1EE7DBAD67}"/>
              </a:ext>
            </a:extLst>
          </p:cNvPr>
          <p:cNvSpPr>
            <a:spLocks noGrp="1"/>
          </p:cNvSpPr>
          <p:nvPr>
            <p:ph type="title"/>
          </p:nvPr>
        </p:nvSpPr>
        <p:spPr/>
        <p:txBody>
          <a:bodyPr/>
          <a:lstStyle/>
          <a:p>
            <a:r>
              <a:rPr lang="sv-SE" dirty="0"/>
              <a:t>Frågor och svar</a:t>
            </a:r>
          </a:p>
        </p:txBody>
      </p:sp>
      <p:sp>
        <p:nvSpPr>
          <p:cNvPr id="3" name="Platshållare för bildnummer 2">
            <a:extLst>
              <a:ext uri="{FF2B5EF4-FFF2-40B4-BE49-F238E27FC236}">
                <a16:creationId xmlns:a16="http://schemas.microsoft.com/office/drawing/2014/main" id="{58D1ED67-00A0-AD51-325D-E943DC0D5305}"/>
              </a:ext>
            </a:extLst>
          </p:cNvPr>
          <p:cNvSpPr>
            <a:spLocks noGrp="1"/>
          </p:cNvSpPr>
          <p:nvPr>
            <p:ph type="sldNum" sz="quarter" idx="12"/>
          </p:nvPr>
        </p:nvSpPr>
        <p:spPr/>
        <p:txBody>
          <a:bodyPr/>
          <a:lstStyle/>
          <a:p>
            <a:fld id="{5204B58B-0420-4827-A2A8-7A3D043AFDDE}" type="slidenum">
              <a:rPr lang="sv-SE" smtClean="0"/>
              <a:t>23</a:t>
            </a:fld>
            <a:endParaRPr lang="sv-SE" dirty="0"/>
          </a:p>
        </p:txBody>
      </p:sp>
      <p:pic>
        <p:nvPicPr>
          <p:cNvPr id="6" name="Bildobjekt 5" descr="Förvirrat bi">
            <a:extLst>
              <a:ext uri="{FF2B5EF4-FFF2-40B4-BE49-F238E27FC236}">
                <a16:creationId xmlns:a16="http://schemas.microsoft.com/office/drawing/2014/main" id="{2E0D20FC-7D26-3E12-25E8-E4666EA92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1312" y="4240405"/>
            <a:ext cx="1980688" cy="1980688"/>
          </a:xfrm>
          <a:prstGeom prst="rect">
            <a:avLst/>
          </a:prstGeom>
        </p:spPr>
      </p:pic>
      <p:sp>
        <p:nvSpPr>
          <p:cNvPr id="7" name="textruta 6">
            <a:extLst>
              <a:ext uri="{FF2B5EF4-FFF2-40B4-BE49-F238E27FC236}">
                <a16:creationId xmlns:a16="http://schemas.microsoft.com/office/drawing/2014/main" id="{BF25B87D-79B1-D636-3C2E-677313B1EBA2}"/>
              </a:ext>
            </a:extLst>
          </p:cNvPr>
          <p:cNvSpPr txBox="1"/>
          <p:nvPr/>
        </p:nvSpPr>
        <p:spPr>
          <a:xfrm>
            <a:off x="539999" y="1698171"/>
            <a:ext cx="9498304" cy="646331"/>
          </a:xfrm>
          <a:prstGeom prst="rect">
            <a:avLst/>
          </a:prstGeom>
          <a:noFill/>
        </p:spPr>
        <p:txBody>
          <a:bodyPr wrap="square" lIns="0" tIns="0" rIns="0" bIns="0" rtlCol="0">
            <a:spAutoFit/>
          </a:bodyPr>
          <a:lstStyle/>
          <a:p>
            <a:r>
              <a:rPr lang="sv-SE" sz="1400" b="1" dirty="0"/>
              <a:t>Fråga: </a:t>
            </a:r>
            <a:r>
              <a:rPr lang="sv-SE" sz="1400" dirty="0"/>
              <a:t>Visst kan man spara filtren som personliga filter?</a:t>
            </a:r>
          </a:p>
          <a:p>
            <a:endParaRPr lang="sv-SE" sz="1400" dirty="0"/>
          </a:p>
          <a:p>
            <a:r>
              <a:rPr lang="sv-SE" sz="1400" b="1" dirty="0"/>
              <a:t>Svar: </a:t>
            </a:r>
            <a:r>
              <a:rPr lang="sv-SE" sz="1400" dirty="0"/>
              <a:t>Ja. Tryck på blå knappen ”Spara”. Du får då namnge ditt filter</a:t>
            </a:r>
            <a:r>
              <a:rPr lang="sv-SE" sz="1400"/>
              <a:t>. Sparas </a:t>
            </a:r>
            <a:r>
              <a:rPr lang="sv-SE" sz="1400" dirty="0"/>
              <a:t>per person. </a:t>
            </a:r>
          </a:p>
        </p:txBody>
      </p:sp>
    </p:spTree>
    <p:extLst>
      <p:ext uri="{BB962C8B-B14F-4D97-AF65-F5344CB8AC3E}">
        <p14:creationId xmlns:p14="http://schemas.microsoft.com/office/powerpoint/2010/main" val="276319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BA617-AF93-ECA7-4489-F0E256E5BD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701EA25-A78B-577D-0FB6-FA3FF147E12D}"/>
              </a:ext>
            </a:extLst>
          </p:cNvPr>
          <p:cNvSpPr>
            <a:spLocks noGrp="1"/>
          </p:cNvSpPr>
          <p:nvPr>
            <p:ph type="ctrTitle"/>
          </p:nvPr>
        </p:nvSpPr>
        <p:spPr/>
        <p:txBody>
          <a:bodyPr/>
          <a:lstStyle/>
          <a:p>
            <a:r>
              <a:rPr lang="sv-SE" dirty="0">
                <a:latin typeface="+mj-lt"/>
              </a:rPr>
              <a:t>Cosmic Link</a:t>
            </a:r>
          </a:p>
        </p:txBody>
      </p:sp>
    </p:spTree>
    <p:extLst>
      <p:ext uri="{BB962C8B-B14F-4D97-AF65-F5344CB8AC3E}">
        <p14:creationId xmlns:p14="http://schemas.microsoft.com/office/powerpoint/2010/main" val="65384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5CF39-9442-187B-5995-AB8CCFE0FCB2}"/>
            </a:ext>
          </a:extLst>
        </p:cNvPr>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8F252DA2-08A7-E5A0-AC5C-513675E6CBAD}"/>
              </a:ext>
            </a:extLst>
          </p:cNvPr>
          <p:cNvSpPr>
            <a:spLocks noGrp="1"/>
          </p:cNvSpPr>
          <p:nvPr>
            <p:ph type="sldNum" sz="quarter" idx="12"/>
          </p:nvPr>
        </p:nvSpPr>
        <p:spPr/>
        <p:txBody>
          <a:bodyPr/>
          <a:lstStyle/>
          <a:p>
            <a:fld id="{5204B58B-0420-4827-A2A8-7A3D043AFDDE}" type="slidenum">
              <a:rPr lang="sv-SE" smtClean="0"/>
              <a:t>25</a:t>
            </a:fld>
            <a:endParaRPr lang="sv-SE" dirty="0"/>
          </a:p>
        </p:txBody>
      </p:sp>
      <p:sp>
        <p:nvSpPr>
          <p:cNvPr id="4" name="Platshållare för innehåll 3">
            <a:extLst>
              <a:ext uri="{FF2B5EF4-FFF2-40B4-BE49-F238E27FC236}">
                <a16:creationId xmlns:a16="http://schemas.microsoft.com/office/drawing/2014/main" id="{658B30E7-4EAF-CDD0-43F7-6D2F6D8F5BAB}"/>
              </a:ext>
            </a:extLst>
          </p:cNvPr>
          <p:cNvSpPr>
            <a:spLocks noGrp="1"/>
          </p:cNvSpPr>
          <p:nvPr>
            <p:ph type="subTitle" idx="4294967295"/>
          </p:nvPr>
        </p:nvSpPr>
        <p:spPr>
          <a:xfrm>
            <a:off x="0" y="5573713"/>
            <a:ext cx="9093200" cy="657225"/>
          </a:xfrm>
        </p:spPr>
        <p:txBody>
          <a:bodyPr/>
          <a:lstStyle/>
          <a:p>
            <a:pPr marL="0" indent="0">
              <a:buNone/>
            </a:pPr>
            <a:endParaRPr lang="sv-SE" b="1" dirty="0"/>
          </a:p>
          <a:p>
            <a:pPr marL="0" indent="0">
              <a:buNone/>
            </a:pPr>
            <a:endParaRPr lang="sv-SE" dirty="0"/>
          </a:p>
        </p:txBody>
      </p:sp>
      <p:sp>
        <p:nvSpPr>
          <p:cNvPr id="16" name="Rubrik 1">
            <a:extLst>
              <a:ext uri="{FF2B5EF4-FFF2-40B4-BE49-F238E27FC236}">
                <a16:creationId xmlns:a16="http://schemas.microsoft.com/office/drawing/2014/main" id="{962C6F62-0B1F-F7F0-5E0B-B0ABE8AA4FDC}"/>
              </a:ext>
            </a:extLst>
          </p:cNvPr>
          <p:cNvSpPr txBox="1">
            <a:spLocks/>
          </p:cNvSpPr>
          <p:nvPr/>
        </p:nvSpPr>
        <p:spPr>
          <a:xfrm>
            <a:off x="534709" y="104772"/>
            <a:ext cx="10939237" cy="94987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sv-SE" dirty="0">
                <a:latin typeface="+mj-lt"/>
              </a:rPr>
              <a:t>Ändringar i symbolen för ”handskakning”</a:t>
            </a:r>
          </a:p>
        </p:txBody>
      </p:sp>
      <p:grpSp>
        <p:nvGrpSpPr>
          <p:cNvPr id="2" name="Grupp 1">
            <a:extLst>
              <a:ext uri="{FF2B5EF4-FFF2-40B4-BE49-F238E27FC236}">
                <a16:creationId xmlns:a16="http://schemas.microsoft.com/office/drawing/2014/main" id="{4335EE8D-43B2-CBA6-BEB1-59BFA240CADE}"/>
              </a:ext>
            </a:extLst>
          </p:cNvPr>
          <p:cNvGrpSpPr/>
          <p:nvPr/>
        </p:nvGrpSpPr>
        <p:grpSpPr>
          <a:xfrm>
            <a:off x="3568944" y="2439249"/>
            <a:ext cx="3820168" cy="1749863"/>
            <a:chOff x="709629" y="1467954"/>
            <a:chExt cx="3820168" cy="1749863"/>
          </a:xfrm>
        </p:grpSpPr>
        <p:sp>
          <p:nvSpPr>
            <p:cNvPr id="15" name="textruta 14">
              <a:extLst>
                <a:ext uri="{FF2B5EF4-FFF2-40B4-BE49-F238E27FC236}">
                  <a16:creationId xmlns:a16="http://schemas.microsoft.com/office/drawing/2014/main" id="{75803C6C-2CDB-447F-60E4-F42C95B7A7A6}"/>
                </a:ext>
              </a:extLst>
            </p:cNvPr>
            <p:cNvSpPr txBox="1"/>
            <p:nvPr/>
          </p:nvSpPr>
          <p:spPr>
            <a:xfrm>
              <a:off x="1575581" y="2109381"/>
              <a:ext cx="1744394" cy="369332"/>
            </a:xfrm>
            <a:prstGeom prst="rect">
              <a:avLst/>
            </a:prstGeom>
            <a:noFill/>
          </p:spPr>
          <p:txBody>
            <a:bodyPr wrap="square">
              <a:spAutoFit/>
            </a:bodyPr>
            <a:lstStyle/>
            <a:p>
              <a:r>
                <a:rPr lang="sv-SE" dirty="0"/>
                <a:t>Aktör</a:t>
              </a:r>
            </a:p>
          </p:txBody>
        </p:sp>
        <p:pic>
          <p:nvPicPr>
            <p:cNvPr id="8" name="Bildobjekt 7">
              <a:extLst>
                <a:ext uri="{FF2B5EF4-FFF2-40B4-BE49-F238E27FC236}">
                  <a16:creationId xmlns:a16="http://schemas.microsoft.com/office/drawing/2014/main" id="{667D948E-0BD8-FF67-174F-C3563B838BF4}"/>
                </a:ext>
              </a:extLst>
            </p:cNvPr>
            <p:cNvPicPr>
              <a:picLocks noChangeAspect="1"/>
            </p:cNvPicPr>
            <p:nvPr/>
          </p:nvPicPr>
          <p:blipFill>
            <a:blip r:embed="rId3"/>
            <a:stretch>
              <a:fillRect/>
            </a:stretch>
          </p:blipFill>
          <p:spPr>
            <a:xfrm>
              <a:off x="709629" y="1467954"/>
              <a:ext cx="675987" cy="450658"/>
            </a:xfrm>
            <a:prstGeom prst="rect">
              <a:avLst/>
            </a:prstGeom>
          </p:spPr>
        </p:pic>
        <p:pic>
          <p:nvPicPr>
            <p:cNvPr id="10" name="Bildobjekt 9">
              <a:extLst>
                <a:ext uri="{FF2B5EF4-FFF2-40B4-BE49-F238E27FC236}">
                  <a16:creationId xmlns:a16="http://schemas.microsoft.com/office/drawing/2014/main" id="{55AFB045-0F77-30EB-6BB1-EA87809146F7}"/>
                </a:ext>
              </a:extLst>
            </p:cNvPr>
            <p:cNvPicPr>
              <a:picLocks noChangeAspect="1"/>
            </p:cNvPicPr>
            <p:nvPr/>
          </p:nvPicPr>
          <p:blipFill>
            <a:blip r:embed="rId4"/>
            <a:stretch>
              <a:fillRect/>
            </a:stretch>
          </p:blipFill>
          <p:spPr>
            <a:xfrm>
              <a:off x="733287" y="2109381"/>
              <a:ext cx="675987" cy="408736"/>
            </a:xfrm>
            <a:prstGeom prst="rect">
              <a:avLst/>
            </a:prstGeom>
          </p:spPr>
        </p:pic>
        <p:sp>
          <p:nvSpPr>
            <p:cNvPr id="12" name="textruta 11">
              <a:extLst>
                <a:ext uri="{FF2B5EF4-FFF2-40B4-BE49-F238E27FC236}">
                  <a16:creationId xmlns:a16="http://schemas.microsoft.com/office/drawing/2014/main" id="{42699A3D-21E1-1AA1-5FD0-AAE1DB0C4238}"/>
                </a:ext>
              </a:extLst>
            </p:cNvPr>
            <p:cNvSpPr txBox="1"/>
            <p:nvPr/>
          </p:nvSpPr>
          <p:spPr>
            <a:xfrm>
              <a:off x="1575581" y="2821368"/>
              <a:ext cx="2954216" cy="369332"/>
            </a:xfrm>
            <a:prstGeom prst="rect">
              <a:avLst/>
            </a:prstGeom>
            <a:noFill/>
          </p:spPr>
          <p:txBody>
            <a:bodyPr wrap="square">
              <a:spAutoFit/>
            </a:bodyPr>
            <a:lstStyle/>
            <a:p>
              <a:r>
                <a:rPr lang="sv-SE" dirty="0"/>
                <a:t>Aktör + nytt meddelande</a:t>
              </a:r>
            </a:p>
          </p:txBody>
        </p:sp>
        <p:pic>
          <p:nvPicPr>
            <p:cNvPr id="14" name="Bildobjekt 13">
              <a:extLst>
                <a:ext uri="{FF2B5EF4-FFF2-40B4-BE49-F238E27FC236}">
                  <a16:creationId xmlns:a16="http://schemas.microsoft.com/office/drawing/2014/main" id="{0DB71877-6566-74AA-89DA-088511511D50}"/>
                </a:ext>
              </a:extLst>
            </p:cNvPr>
            <p:cNvPicPr>
              <a:picLocks noChangeAspect="1"/>
            </p:cNvPicPr>
            <p:nvPr/>
          </p:nvPicPr>
          <p:blipFill>
            <a:blip r:embed="rId5"/>
            <a:stretch>
              <a:fillRect/>
            </a:stretch>
          </p:blipFill>
          <p:spPr>
            <a:xfrm>
              <a:off x="772161" y="2728870"/>
              <a:ext cx="637113" cy="488947"/>
            </a:xfrm>
            <a:prstGeom prst="rect">
              <a:avLst/>
            </a:prstGeom>
          </p:spPr>
        </p:pic>
        <p:sp>
          <p:nvSpPr>
            <p:cNvPr id="19" name="textruta 18">
              <a:extLst>
                <a:ext uri="{FF2B5EF4-FFF2-40B4-BE49-F238E27FC236}">
                  <a16:creationId xmlns:a16="http://schemas.microsoft.com/office/drawing/2014/main" id="{F1CA5C8D-05FE-A9FF-DECF-3FD07E6612DD}"/>
                </a:ext>
              </a:extLst>
            </p:cNvPr>
            <p:cNvSpPr txBox="1"/>
            <p:nvPr/>
          </p:nvSpPr>
          <p:spPr>
            <a:xfrm>
              <a:off x="1575581" y="1549280"/>
              <a:ext cx="1744394" cy="369332"/>
            </a:xfrm>
            <a:prstGeom prst="rect">
              <a:avLst/>
            </a:prstGeom>
            <a:noFill/>
          </p:spPr>
          <p:txBody>
            <a:bodyPr wrap="square">
              <a:spAutoFit/>
            </a:bodyPr>
            <a:lstStyle/>
            <a:p>
              <a:r>
                <a:rPr lang="sv-SE" dirty="0"/>
                <a:t>Ej Aktör</a:t>
              </a:r>
            </a:p>
          </p:txBody>
        </p:sp>
      </p:grpSp>
    </p:spTree>
    <p:extLst>
      <p:ext uri="{BB962C8B-B14F-4D97-AF65-F5344CB8AC3E}">
        <p14:creationId xmlns:p14="http://schemas.microsoft.com/office/powerpoint/2010/main" val="1049558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EF231-BAC3-DAB1-A620-16E7297BE6E4}"/>
            </a:ext>
          </a:extLst>
        </p:cNvPr>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E83D5324-B0B1-E1C3-20AC-9B23909FE1AA}"/>
              </a:ext>
            </a:extLst>
          </p:cNvPr>
          <p:cNvSpPr>
            <a:spLocks noGrp="1"/>
          </p:cNvSpPr>
          <p:nvPr>
            <p:ph type="sldNum" sz="quarter" idx="12"/>
          </p:nvPr>
        </p:nvSpPr>
        <p:spPr/>
        <p:txBody>
          <a:bodyPr/>
          <a:lstStyle/>
          <a:p>
            <a:fld id="{5204B58B-0420-4827-A2A8-7A3D043AFDDE}" type="slidenum">
              <a:rPr lang="sv-SE" smtClean="0"/>
              <a:t>26</a:t>
            </a:fld>
            <a:endParaRPr lang="sv-SE" dirty="0"/>
          </a:p>
        </p:txBody>
      </p:sp>
      <p:sp>
        <p:nvSpPr>
          <p:cNvPr id="4" name="Platshållare för innehåll 3">
            <a:extLst>
              <a:ext uri="{FF2B5EF4-FFF2-40B4-BE49-F238E27FC236}">
                <a16:creationId xmlns:a16="http://schemas.microsoft.com/office/drawing/2014/main" id="{5FA5DC3A-3FDB-7220-3367-8791E5DC23DE}"/>
              </a:ext>
            </a:extLst>
          </p:cNvPr>
          <p:cNvSpPr>
            <a:spLocks noGrp="1"/>
          </p:cNvSpPr>
          <p:nvPr>
            <p:ph type="subTitle" idx="4294967295"/>
          </p:nvPr>
        </p:nvSpPr>
        <p:spPr>
          <a:xfrm>
            <a:off x="0" y="5573713"/>
            <a:ext cx="9093200" cy="657225"/>
          </a:xfrm>
        </p:spPr>
        <p:txBody>
          <a:bodyPr/>
          <a:lstStyle/>
          <a:p>
            <a:pPr marL="0" indent="0">
              <a:buNone/>
            </a:pPr>
            <a:endParaRPr lang="sv-SE" b="1" dirty="0"/>
          </a:p>
          <a:p>
            <a:pPr marL="0" indent="0">
              <a:buNone/>
            </a:pPr>
            <a:endParaRPr lang="sv-SE" dirty="0"/>
          </a:p>
        </p:txBody>
      </p:sp>
      <p:sp>
        <p:nvSpPr>
          <p:cNvPr id="16" name="Rubrik 1">
            <a:extLst>
              <a:ext uri="{FF2B5EF4-FFF2-40B4-BE49-F238E27FC236}">
                <a16:creationId xmlns:a16="http://schemas.microsoft.com/office/drawing/2014/main" id="{326150FD-E3F1-6105-D40D-B79BDCDAF393}"/>
              </a:ext>
            </a:extLst>
          </p:cNvPr>
          <p:cNvSpPr txBox="1">
            <a:spLocks/>
          </p:cNvSpPr>
          <p:nvPr/>
        </p:nvSpPr>
        <p:spPr>
          <a:xfrm>
            <a:off x="534709" y="104772"/>
            <a:ext cx="10939237" cy="94987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sv-SE" dirty="0">
                <a:latin typeface="+mj-lt"/>
              </a:rPr>
              <a:t>Ändringar av </a:t>
            </a:r>
            <a:r>
              <a:rPr lang="sv-SE" dirty="0" err="1">
                <a:latin typeface="+mj-lt"/>
              </a:rPr>
              <a:t>tooltip</a:t>
            </a:r>
            <a:r>
              <a:rPr lang="sv-SE" dirty="0">
                <a:latin typeface="+mj-lt"/>
              </a:rPr>
              <a:t> – ”handskakningen”</a:t>
            </a:r>
          </a:p>
        </p:txBody>
      </p:sp>
      <p:sp>
        <p:nvSpPr>
          <p:cNvPr id="19" name="textruta 18">
            <a:extLst>
              <a:ext uri="{FF2B5EF4-FFF2-40B4-BE49-F238E27FC236}">
                <a16:creationId xmlns:a16="http://schemas.microsoft.com/office/drawing/2014/main" id="{11BAF8FF-1F37-5919-6940-AB068E5F3753}"/>
              </a:ext>
            </a:extLst>
          </p:cNvPr>
          <p:cNvSpPr txBox="1"/>
          <p:nvPr/>
        </p:nvSpPr>
        <p:spPr>
          <a:xfrm>
            <a:off x="3570515" y="1719468"/>
            <a:ext cx="7286171" cy="646331"/>
          </a:xfrm>
          <a:prstGeom prst="rect">
            <a:avLst/>
          </a:prstGeom>
          <a:noFill/>
        </p:spPr>
        <p:txBody>
          <a:bodyPr wrap="square">
            <a:spAutoFit/>
          </a:bodyPr>
          <a:lstStyle/>
          <a:p>
            <a:r>
              <a:rPr lang="sv-SE" dirty="0"/>
              <a:t>Visar Aktörer samt länk för att klicka sig i ärendet.</a:t>
            </a:r>
          </a:p>
          <a:p>
            <a:r>
              <a:rPr lang="sv-SE" dirty="0"/>
              <a:t>(Länk för loggning)</a:t>
            </a:r>
          </a:p>
        </p:txBody>
      </p:sp>
      <p:pic>
        <p:nvPicPr>
          <p:cNvPr id="7" name="Bildobjekt 6">
            <a:extLst>
              <a:ext uri="{FF2B5EF4-FFF2-40B4-BE49-F238E27FC236}">
                <a16:creationId xmlns:a16="http://schemas.microsoft.com/office/drawing/2014/main" id="{52ED18D5-C697-994C-5BEB-3E65DD72DE63}"/>
              </a:ext>
            </a:extLst>
          </p:cNvPr>
          <p:cNvPicPr>
            <a:picLocks noChangeAspect="1"/>
          </p:cNvPicPr>
          <p:nvPr/>
        </p:nvPicPr>
        <p:blipFill>
          <a:blip r:embed="rId3"/>
          <a:stretch>
            <a:fillRect/>
          </a:stretch>
        </p:blipFill>
        <p:spPr>
          <a:xfrm>
            <a:off x="834637" y="1774228"/>
            <a:ext cx="2568895" cy="1823517"/>
          </a:xfrm>
          <a:prstGeom prst="rect">
            <a:avLst/>
          </a:prstGeom>
        </p:spPr>
      </p:pic>
    </p:spTree>
    <p:extLst>
      <p:ext uri="{BB962C8B-B14F-4D97-AF65-F5344CB8AC3E}">
        <p14:creationId xmlns:p14="http://schemas.microsoft.com/office/powerpoint/2010/main" val="522392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C522-F054-6F19-7440-4F4A8EF2957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54CFDA-CE38-FB06-4BFB-7668E7FBE3F4}"/>
              </a:ext>
            </a:extLst>
          </p:cNvPr>
          <p:cNvSpPr>
            <a:spLocks noGrp="1"/>
          </p:cNvSpPr>
          <p:nvPr>
            <p:ph type="ctrTitle"/>
          </p:nvPr>
        </p:nvSpPr>
        <p:spPr/>
        <p:txBody>
          <a:bodyPr/>
          <a:lstStyle/>
          <a:p>
            <a:r>
              <a:rPr lang="sv-SE" dirty="0">
                <a:latin typeface="+mj-lt"/>
              </a:rPr>
              <a:t>Cosmic Läkemedel</a:t>
            </a:r>
          </a:p>
        </p:txBody>
      </p:sp>
    </p:spTree>
    <p:extLst>
      <p:ext uri="{BB962C8B-B14F-4D97-AF65-F5344CB8AC3E}">
        <p14:creationId xmlns:p14="http://schemas.microsoft.com/office/powerpoint/2010/main" val="2398096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4E145C-725D-C780-2455-4BF6A011D9EA}"/>
              </a:ext>
            </a:extLst>
          </p:cNvPr>
          <p:cNvSpPr>
            <a:spLocks noGrp="1"/>
          </p:cNvSpPr>
          <p:nvPr>
            <p:ph type="title"/>
          </p:nvPr>
        </p:nvSpPr>
        <p:spPr>
          <a:xfrm>
            <a:off x="540000" y="368300"/>
            <a:ext cx="10737600" cy="949877"/>
          </a:xfrm>
        </p:spPr>
        <p:txBody>
          <a:bodyPr/>
          <a:lstStyle/>
          <a:p>
            <a:r>
              <a:rPr lang="sv-SE" dirty="0">
                <a:latin typeface="+mj-lt"/>
              </a:rPr>
              <a:t>Tillägg av funktionalitet för Total administrerad mängd och styrka</a:t>
            </a:r>
          </a:p>
        </p:txBody>
      </p:sp>
      <p:sp>
        <p:nvSpPr>
          <p:cNvPr id="3" name="Platshållare för bildnummer 2">
            <a:extLst>
              <a:ext uri="{FF2B5EF4-FFF2-40B4-BE49-F238E27FC236}">
                <a16:creationId xmlns:a16="http://schemas.microsoft.com/office/drawing/2014/main" id="{7CE224CC-8638-857E-BDAC-840280158A3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04B58B-0420-4827-A2A8-7A3D043AFDDE}" type="slidenum">
              <a:rPr kumimoji="0" lang="sv-SE" sz="1200" b="0"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dirty="0">
              <a:ln>
                <a:noFill/>
              </a:ln>
              <a:solidFill>
                <a:prstClr val="black"/>
              </a:solidFill>
              <a:effectLst/>
              <a:uLnTx/>
              <a:uFillTx/>
              <a:latin typeface="Roboto"/>
              <a:ea typeface="+mn-ea"/>
              <a:cs typeface="+mn-cs"/>
            </a:endParaRPr>
          </a:p>
        </p:txBody>
      </p:sp>
      <p:sp>
        <p:nvSpPr>
          <p:cNvPr id="4" name="Platshållare för innehåll 3">
            <a:extLst>
              <a:ext uri="{FF2B5EF4-FFF2-40B4-BE49-F238E27FC236}">
                <a16:creationId xmlns:a16="http://schemas.microsoft.com/office/drawing/2014/main" id="{14A6E923-E85F-0E63-2BB0-89C51403AFAB}"/>
              </a:ext>
            </a:extLst>
          </p:cNvPr>
          <p:cNvSpPr>
            <a:spLocks noGrp="1"/>
          </p:cNvSpPr>
          <p:nvPr>
            <p:ph sz="quarter" idx="13"/>
          </p:nvPr>
        </p:nvSpPr>
        <p:spPr>
          <a:xfrm>
            <a:off x="495211" y="2187231"/>
            <a:ext cx="3780443" cy="4670769"/>
          </a:xfrm>
        </p:spPr>
        <p:txBody>
          <a:bodyPr/>
          <a:lstStyle/>
          <a:p>
            <a:r>
              <a:rPr lang="sv-SE" b="1" dirty="0"/>
              <a:t>Total administrerad mängd </a:t>
            </a:r>
            <a:r>
              <a:rPr lang="sv-SE" dirty="0"/>
              <a:t>kan nu visa summan av administrerad mängd läkemedel upp till en tidsperiod på 14 dagar.</a:t>
            </a:r>
          </a:p>
          <a:p>
            <a:pPr marL="0" indent="0">
              <a:buNone/>
            </a:pPr>
            <a:endParaRPr lang="sv-SE" dirty="0"/>
          </a:p>
          <a:p>
            <a:pPr marL="0" indent="0">
              <a:buNone/>
            </a:pPr>
            <a:endParaRPr lang="sv-SE" dirty="0"/>
          </a:p>
          <a:p>
            <a:pPr marL="0" indent="0">
              <a:buNone/>
            </a:pPr>
            <a:endParaRPr lang="sv-SE" dirty="0"/>
          </a:p>
          <a:p>
            <a:r>
              <a:rPr lang="sv-SE" b="1" dirty="0"/>
              <a:t>Ny kolumn- Styrka</a:t>
            </a:r>
          </a:p>
        </p:txBody>
      </p:sp>
      <p:pic>
        <p:nvPicPr>
          <p:cNvPr id="5" name="Bildobjekt 4">
            <a:extLst>
              <a:ext uri="{FF2B5EF4-FFF2-40B4-BE49-F238E27FC236}">
                <a16:creationId xmlns:a16="http://schemas.microsoft.com/office/drawing/2014/main" id="{8C2A6D37-F6CE-BF9C-45EF-A885ECA80C24}"/>
              </a:ext>
            </a:extLst>
          </p:cNvPr>
          <p:cNvPicPr>
            <a:picLocks noChangeAspect="1"/>
          </p:cNvPicPr>
          <p:nvPr/>
        </p:nvPicPr>
        <p:blipFill>
          <a:blip r:embed="rId4"/>
          <a:stretch>
            <a:fillRect/>
          </a:stretch>
        </p:blipFill>
        <p:spPr>
          <a:xfrm>
            <a:off x="4515729" y="2032441"/>
            <a:ext cx="7338670" cy="3370283"/>
          </a:xfrm>
          <a:prstGeom prst="rect">
            <a:avLst/>
          </a:prstGeom>
        </p:spPr>
      </p:pic>
      <p:pic>
        <p:nvPicPr>
          <p:cNvPr id="6" name="Bildobjekt 5">
            <a:extLst>
              <a:ext uri="{FF2B5EF4-FFF2-40B4-BE49-F238E27FC236}">
                <a16:creationId xmlns:a16="http://schemas.microsoft.com/office/drawing/2014/main" id="{6B06055C-A796-E212-8E7C-F21CDBC7D5A7}"/>
              </a:ext>
            </a:extLst>
          </p:cNvPr>
          <p:cNvPicPr>
            <a:picLocks noChangeAspect="1"/>
          </p:cNvPicPr>
          <p:nvPr/>
        </p:nvPicPr>
        <p:blipFill>
          <a:blip r:embed="rId5"/>
          <a:stretch>
            <a:fillRect/>
          </a:stretch>
        </p:blipFill>
        <p:spPr>
          <a:xfrm>
            <a:off x="2189408" y="3717582"/>
            <a:ext cx="392048" cy="403929"/>
          </a:xfrm>
          <a:prstGeom prst="rect">
            <a:avLst/>
          </a:prstGeom>
        </p:spPr>
      </p:pic>
    </p:spTree>
    <p:extLst>
      <p:ext uri="{BB962C8B-B14F-4D97-AF65-F5344CB8AC3E}">
        <p14:creationId xmlns:p14="http://schemas.microsoft.com/office/powerpoint/2010/main" val="3050535413"/>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3E791B-614D-8D41-9082-56E95A97FAB3}"/>
              </a:ext>
            </a:extLst>
          </p:cNvPr>
          <p:cNvSpPr>
            <a:spLocks noGrp="1"/>
          </p:cNvSpPr>
          <p:nvPr>
            <p:ph type="ctrTitle"/>
          </p:nvPr>
        </p:nvSpPr>
        <p:spPr/>
        <p:txBody>
          <a:bodyPr/>
          <a:lstStyle/>
          <a:p>
            <a:r>
              <a:rPr lang="sv-SE" dirty="0">
                <a:latin typeface="+mj-lt"/>
              </a:rPr>
              <a:t>Samverkansforum</a:t>
            </a:r>
          </a:p>
        </p:txBody>
      </p:sp>
      <p:sp>
        <p:nvSpPr>
          <p:cNvPr id="4" name="Platshållare för text 3">
            <a:extLst>
              <a:ext uri="{FF2B5EF4-FFF2-40B4-BE49-F238E27FC236}">
                <a16:creationId xmlns:a16="http://schemas.microsoft.com/office/drawing/2014/main" id="{0A51C726-6E73-1E4B-F5DE-5638568325E3}"/>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199096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BBDB4E8-3706-0BD0-04B4-742484EE8B22}"/>
              </a:ext>
            </a:extLst>
          </p:cNvPr>
          <p:cNvSpPr/>
          <p:nvPr/>
        </p:nvSpPr>
        <p:spPr>
          <a:xfrm>
            <a:off x="0" y="1417714"/>
            <a:ext cx="12192000" cy="4067175"/>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6" name="Rubrik 1">
            <a:extLst>
              <a:ext uri="{FF2B5EF4-FFF2-40B4-BE49-F238E27FC236}">
                <a16:creationId xmlns:a16="http://schemas.microsoft.com/office/drawing/2014/main" id="{F4D1935D-B06F-C9DB-430C-73BADE0E6D53}"/>
              </a:ext>
            </a:extLst>
          </p:cNvPr>
          <p:cNvSpPr txBox="1">
            <a:spLocks/>
          </p:cNvSpPr>
          <p:nvPr/>
        </p:nvSpPr>
        <p:spPr>
          <a:xfrm>
            <a:off x="0" y="4331078"/>
            <a:ext cx="12192000" cy="949877"/>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algn="ctr"/>
            <a:r>
              <a:rPr lang="sv-SE" sz="1800" b="0" dirty="0">
                <a:solidFill>
                  <a:schemeClr val="bg1"/>
                </a:solidFill>
              </a:rPr>
              <a:t>Det förekommer inte någon riktig patientdata i bildspelet. </a:t>
            </a:r>
            <a:br>
              <a:rPr lang="sv-SE" sz="1800" b="0" dirty="0">
                <a:solidFill>
                  <a:schemeClr val="bg1"/>
                </a:solidFill>
              </a:rPr>
            </a:br>
            <a:r>
              <a:rPr lang="sv-SE" sz="1800" b="0" dirty="0">
                <a:solidFill>
                  <a:schemeClr val="bg1"/>
                </a:solidFill>
              </a:rPr>
              <a:t>Alla systembilder är från testmiljöer och alla patienter är fiktiva. </a:t>
            </a:r>
          </a:p>
        </p:txBody>
      </p:sp>
      <p:pic>
        <p:nvPicPr>
          <p:cNvPr id="9" name="Bild 8" descr="Universell åtkomst kontur">
            <a:extLst>
              <a:ext uri="{FF2B5EF4-FFF2-40B4-BE49-F238E27FC236}">
                <a16:creationId xmlns:a16="http://schemas.microsoft.com/office/drawing/2014/main" id="{398093DA-2145-FC4C-017C-B83B4D6F65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607951" y="1898879"/>
            <a:ext cx="2712070" cy="2497677"/>
          </a:xfrm>
          <a:prstGeom prst="rect">
            <a:avLst/>
          </a:prstGeom>
        </p:spPr>
      </p:pic>
    </p:spTree>
    <p:extLst>
      <p:ext uri="{BB962C8B-B14F-4D97-AF65-F5344CB8AC3E}">
        <p14:creationId xmlns:p14="http://schemas.microsoft.com/office/powerpoint/2010/main" val="646634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sv"/>
              <a:t>Samverkansforum Cosmic </a:t>
            </a:r>
            <a:endParaRPr/>
          </a:p>
        </p:txBody>
      </p:sp>
      <p:sp>
        <p:nvSpPr>
          <p:cNvPr id="55" name="Google Shape;55;p1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sv"/>
              <a:t>Varför? </a:t>
            </a:r>
            <a:endParaRPr/>
          </a:p>
          <a:p>
            <a:pPr marL="0" indent="0">
              <a:spcBef>
                <a:spcPts val="1600"/>
              </a:spcBef>
              <a:buNone/>
            </a:pPr>
            <a:endParaRPr/>
          </a:p>
          <a:p>
            <a:pPr marL="0" indent="0">
              <a:spcBef>
                <a:spcPts val="1600"/>
              </a:spcBef>
              <a:spcAft>
                <a:spcPts val="1600"/>
              </a:spcAft>
              <a:buNone/>
            </a:pPr>
            <a:endParaRPr/>
          </a:p>
        </p:txBody>
      </p:sp>
      <p:sp>
        <p:nvSpPr>
          <p:cNvPr id="56" name="Google Shape;56;p13"/>
          <p:cNvSpPr/>
          <p:nvPr/>
        </p:nvSpPr>
        <p:spPr>
          <a:xfrm>
            <a:off x="4767467" y="2223100"/>
            <a:ext cx="3136000" cy="2855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sv" sz="2400"/>
              <a:t>Samverkansforum Cosmic </a:t>
            </a:r>
            <a:endParaRPr sz="2400"/>
          </a:p>
        </p:txBody>
      </p:sp>
      <p:sp>
        <p:nvSpPr>
          <p:cNvPr id="57" name="Google Shape;57;p13"/>
          <p:cNvSpPr txBox="1"/>
          <p:nvPr/>
        </p:nvSpPr>
        <p:spPr>
          <a:xfrm>
            <a:off x="968800" y="3854767"/>
            <a:ext cx="2855200" cy="20396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sv" sz="2400">
                <a:solidFill>
                  <a:schemeClr val="dk2"/>
                </a:solidFill>
              </a:rPr>
              <a:t>Fortsätta utveckla arbetssätt gemensamt region/kommun</a:t>
            </a:r>
            <a:endParaRPr sz="2400">
              <a:solidFill>
                <a:schemeClr val="dk2"/>
              </a:solidFill>
            </a:endParaRPr>
          </a:p>
          <a:p>
            <a:pPr>
              <a:spcBef>
                <a:spcPts val="1600"/>
              </a:spcBef>
            </a:pPr>
            <a:endParaRPr sz="2400">
              <a:solidFill>
                <a:schemeClr val="dk2"/>
              </a:solidFill>
            </a:endParaRPr>
          </a:p>
        </p:txBody>
      </p:sp>
      <p:sp>
        <p:nvSpPr>
          <p:cNvPr id="58" name="Google Shape;58;p13"/>
          <p:cNvSpPr txBox="1"/>
          <p:nvPr/>
        </p:nvSpPr>
        <p:spPr>
          <a:xfrm>
            <a:off x="8591633" y="1536633"/>
            <a:ext cx="2932000" cy="2575024"/>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buClr>
                <a:schemeClr val="dk1"/>
              </a:buClr>
              <a:buSzPts val="1100"/>
            </a:pPr>
            <a:r>
              <a:rPr lang="sv" sz="2400">
                <a:solidFill>
                  <a:schemeClr val="dk2"/>
                </a:solidFill>
              </a:rPr>
              <a:t>Kunskap och förståelse för varandras behov - prioriterar områden tillsammans </a:t>
            </a:r>
            <a:endParaRPr sz="2400">
              <a:solidFill>
                <a:schemeClr val="dk2"/>
              </a:solidFill>
            </a:endParaRPr>
          </a:p>
        </p:txBody>
      </p:sp>
      <p:pic>
        <p:nvPicPr>
          <p:cNvPr id="59" name="Google Shape;59;p13" descr="Förbättra den här bilden"/>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descr="Förbättra den här bilden"/>
          <p:cNvPicPr preferRelativeResize="0"/>
          <p:nvPr/>
        </p:nvPicPr>
        <p:blipFill>
          <a:blip r:embed="rId3">
            <a:alphaModFix/>
          </a:blip>
          <a:stretch>
            <a:fillRect/>
          </a:stretch>
        </p:blipFill>
        <p:spPr>
          <a:xfrm>
            <a:off x="-47599" y="0"/>
            <a:ext cx="12280900"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descr="Förbättra den här bilden"/>
          <p:cNvPicPr preferRelativeResize="0"/>
          <p:nvPr/>
        </p:nvPicPr>
        <p:blipFill>
          <a:blip r:embed="rId3">
            <a:alphaModFix/>
          </a:blip>
          <a:stretch>
            <a:fillRect/>
          </a:stretch>
        </p:blipFill>
        <p:spPr>
          <a:xfrm>
            <a:off x="-47599" y="0"/>
            <a:ext cx="122809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t="89" b="99"/>
          <a:stretch/>
        </p:blipFill>
        <p:spPr>
          <a:xfrm>
            <a:off x="-33" y="-155933"/>
            <a:ext cx="12325733" cy="7013933"/>
          </a:xfrm>
          <a:prstGeom prst="rect">
            <a:avLst/>
          </a:prstGeom>
          <a:noFill/>
          <a:ln>
            <a:noFill/>
          </a:ln>
        </p:spPr>
      </p:pic>
      <p:sp>
        <p:nvSpPr>
          <p:cNvPr id="75" name="Google Shape;75;p16"/>
          <p:cNvSpPr txBox="1"/>
          <p:nvPr/>
        </p:nvSpPr>
        <p:spPr>
          <a:xfrm>
            <a:off x="6424600" y="2885967"/>
            <a:ext cx="3849600" cy="688400"/>
          </a:xfrm>
          <a:prstGeom prst="rect">
            <a:avLst/>
          </a:prstGeom>
          <a:noFill/>
          <a:ln>
            <a:noFill/>
          </a:ln>
        </p:spPr>
        <p:txBody>
          <a:bodyPr spcFirstLastPara="1" wrap="square" lIns="121900" tIns="121900" rIns="121900" bIns="121900" anchor="t" anchorCtr="0">
            <a:noAutofit/>
          </a:bodyPr>
          <a:lstStyle/>
          <a:p>
            <a:endParaRPr sz="2400">
              <a:solidFill>
                <a:schemeClr val="dk2"/>
              </a:solidFill>
            </a:endParaRPr>
          </a:p>
        </p:txBody>
      </p:sp>
      <p:sp>
        <p:nvSpPr>
          <p:cNvPr id="76" name="Google Shape;76;p16"/>
          <p:cNvSpPr txBox="1"/>
          <p:nvPr/>
        </p:nvSpPr>
        <p:spPr>
          <a:xfrm>
            <a:off x="6424600" y="4670567"/>
            <a:ext cx="4436000" cy="382400"/>
          </a:xfrm>
          <a:prstGeom prst="rect">
            <a:avLst/>
          </a:prstGeom>
          <a:noFill/>
          <a:ln>
            <a:noFill/>
          </a:ln>
        </p:spPr>
        <p:txBody>
          <a:bodyPr spcFirstLastPara="1" wrap="square" lIns="121900" tIns="121900" rIns="121900" bIns="121900" anchor="t" anchorCtr="0">
            <a:noAutofit/>
          </a:bodyPr>
          <a:lstStyle/>
          <a:p>
            <a:endParaRPr sz="2400">
              <a:solidFill>
                <a:schemeClr val="dk2"/>
              </a:solidFill>
            </a:endParaRPr>
          </a:p>
        </p:txBody>
      </p:sp>
      <p:sp>
        <p:nvSpPr>
          <p:cNvPr id="77" name="Google Shape;77;p16"/>
          <p:cNvSpPr/>
          <p:nvPr/>
        </p:nvSpPr>
        <p:spPr>
          <a:xfrm>
            <a:off x="6781667" y="2493367"/>
            <a:ext cx="4142000" cy="93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r>
              <a:rPr lang="sv" sz="1733" u="sng">
                <a:solidFill>
                  <a:schemeClr val="dk1"/>
                </a:solidFill>
                <a:hlinkClick r:id="rId4">
                  <a:extLst>
                    <a:ext uri="{A12FA001-AC4F-418D-AE19-62706E023703}">
                      <ahyp:hlinkClr xmlns:ahyp="http://schemas.microsoft.com/office/drawing/2018/hyperlinkcolor" val="tx"/>
                    </a:ext>
                  </a:extLst>
                </a:hlinkClick>
              </a:rPr>
              <a:t>Information på Vårdgivarwebben- IT-tjänster och åtkomst för kommun</a:t>
            </a:r>
            <a:endParaRPr sz="1200">
              <a:solidFill>
                <a:schemeClr val="dk1"/>
              </a:solidFill>
            </a:endParaRPr>
          </a:p>
        </p:txBody>
      </p:sp>
      <p:sp>
        <p:nvSpPr>
          <p:cNvPr id="78" name="Google Shape;78;p16"/>
          <p:cNvSpPr txBox="1"/>
          <p:nvPr/>
        </p:nvSpPr>
        <p:spPr>
          <a:xfrm>
            <a:off x="6901500" y="4670567"/>
            <a:ext cx="4436000" cy="688399"/>
          </a:xfrm>
          <a:prstGeom prst="rect">
            <a:avLst/>
          </a:prstGeom>
          <a:solidFill>
            <a:schemeClr val="lt1"/>
          </a:solidFill>
          <a:ln>
            <a:noFill/>
          </a:ln>
        </p:spPr>
        <p:txBody>
          <a:bodyPr spcFirstLastPara="1" wrap="square" lIns="121900" tIns="121900" rIns="121900" bIns="121900" anchor="t" anchorCtr="0">
            <a:noAutofit/>
          </a:bodyPr>
          <a:lstStyle/>
          <a:p>
            <a:pPr>
              <a:buClr>
                <a:schemeClr val="dk1"/>
              </a:buClr>
              <a:buSzPts val="1100"/>
            </a:pPr>
            <a:r>
              <a:rPr lang="sv" sz="1467" u="sng" dirty="0">
                <a:solidFill>
                  <a:schemeClr val="dk2"/>
                </a:solidFill>
                <a:hlinkClick r:id="rId5">
                  <a:extLst>
                    <a:ext uri="{A12FA001-AC4F-418D-AE19-62706E023703}">
                      <ahyp:hlinkClr xmlns:ahyp="http://schemas.microsoft.com/office/drawing/2018/hyperlinkcolor" val="tx"/>
                    </a:ext>
                  </a:extLst>
                </a:hlinkClick>
              </a:rPr>
              <a:t>henrik.synnergren@regionostergotland.se</a:t>
            </a:r>
            <a:endParaRPr sz="1733" dirty="0">
              <a:solidFill>
                <a:schemeClr val="dk2"/>
              </a:solidFill>
            </a:endParaRPr>
          </a:p>
        </p:txBody>
      </p:sp>
      <p:sp>
        <p:nvSpPr>
          <p:cNvPr id="79" name="Google Shape;79;p16"/>
          <p:cNvSpPr/>
          <p:nvPr/>
        </p:nvSpPr>
        <p:spPr>
          <a:xfrm>
            <a:off x="6965007" y="5544167"/>
            <a:ext cx="4498501" cy="53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r>
              <a:rPr lang="sv" sz="1467" u="sng" dirty="0">
                <a:solidFill>
                  <a:schemeClr val="dk2"/>
                </a:solidFill>
                <a:hlinkClick r:id="rId6">
                  <a:extLst>
                    <a:ext uri="{A12FA001-AC4F-418D-AE19-62706E023703}">
                      <ahyp:hlinkClr xmlns:ahyp="http://schemas.microsoft.com/office/drawing/2018/hyperlinkcolor" val="tx"/>
                    </a:ext>
                  </a:extLst>
                </a:hlinkClick>
              </a:rPr>
              <a:t>anna-karin.alex@linkoping.se</a:t>
            </a:r>
            <a:endParaRPr sz="1733" dirty="0">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CC6EB-AEC5-4C65-B7E8-1A5681C54B4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CBD9445-CB41-40CE-B504-ECE53535EF70}"/>
              </a:ext>
            </a:extLst>
          </p:cNvPr>
          <p:cNvSpPr>
            <a:spLocks noGrp="1"/>
          </p:cNvSpPr>
          <p:nvPr>
            <p:ph type="ctrTitle"/>
          </p:nvPr>
        </p:nvSpPr>
        <p:spPr/>
        <p:txBody>
          <a:bodyPr/>
          <a:lstStyle/>
          <a:p>
            <a:r>
              <a:rPr lang="sv-SE" dirty="0">
                <a:latin typeface="+mj-lt"/>
              </a:rPr>
              <a:t>Övrigt</a:t>
            </a:r>
          </a:p>
        </p:txBody>
      </p:sp>
    </p:spTree>
    <p:extLst>
      <p:ext uri="{BB962C8B-B14F-4D97-AF65-F5344CB8AC3E}">
        <p14:creationId xmlns:p14="http://schemas.microsoft.com/office/powerpoint/2010/main" val="1309603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F1E51F-799E-504E-9708-6E128CB71F14}"/>
              </a:ext>
            </a:extLst>
          </p:cNvPr>
          <p:cNvSpPr/>
          <p:nvPr/>
        </p:nvSpPr>
        <p:spPr>
          <a:xfrm>
            <a:off x="0" y="1587500"/>
            <a:ext cx="12192000" cy="449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2" name="Rubrik 1">
            <a:extLst>
              <a:ext uri="{FF2B5EF4-FFF2-40B4-BE49-F238E27FC236}">
                <a16:creationId xmlns:a16="http://schemas.microsoft.com/office/drawing/2014/main" id="{F0EB662A-BDBC-58AD-1766-2A44258654F7}"/>
              </a:ext>
            </a:extLst>
          </p:cNvPr>
          <p:cNvSpPr>
            <a:spLocks noGrp="1"/>
          </p:cNvSpPr>
          <p:nvPr>
            <p:ph type="title"/>
          </p:nvPr>
        </p:nvSpPr>
        <p:spPr/>
        <p:txBody>
          <a:bodyPr>
            <a:normAutofit/>
          </a:bodyPr>
          <a:lstStyle/>
          <a:p>
            <a:r>
              <a:rPr lang="sv-SE" dirty="0">
                <a:latin typeface="+mj-lt"/>
              </a:rPr>
              <a:t>Kommande uppgraderingar Cosmic</a:t>
            </a:r>
          </a:p>
        </p:txBody>
      </p:sp>
      <p:sp>
        <p:nvSpPr>
          <p:cNvPr id="6" name="textruta 5">
            <a:extLst>
              <a:ext uri="{FF2B5EF4-FFF2-40B4-BE49-F238E27FC236}">
                <a16:creationId xmlns:a16="http://schemas.microsoft.com/office/drawing/2014/main" id="{490FCDF0-BC3B-AFF6-E29F-38225C9EE00C}"/>
              </a:ext>
            </a:extLst>
          </p:cNvPr>
          <p:cNvSpPr txBox="1"/>
          <p:nvPr/>
        </p:nvSpPr>
        <p:spPr>
          <a:xfrm>
            <a:off x="1257000" y="2350314"/>
            <a:ext cx="8496000" cy="2169825"/>
          </a:xfrm>
          <a:prstGeom prst="rect">
            <a:avLst/>
          </a:prstGeom>
          <a:noFill/>
        </p:spPr>
        <p:txBody>
          <a:bodyPr wrap="square">
            <a:spAutoFit/>
          </a:bodyPr>
          <a:lstStyle/>
          <a:p>
            <a:pPr marL="342900" lvl="0" indent="-342900">
              <a:lnSpc>
                <a:spcPct val="150000"/>
              </a:lnSpc>
              <a:spcBef>
                <a:spcPts val="600"/>
              </a:spcBef>
              <a:spcAft>
                <a:spcPts val="600"/>
              </a:spcAft>
              <a:buFont typeface="Georgia" panose="02040502050405020303" pitchFamily="18" charset="0"/>
              <a:buChar char="•"/>
            </a:pPr>
            <a:r>
              <a:rPr lang="sv-SE" sz="1800" kern="100" dirty="0">
                <a:effectLst/>
                <a:ea typeface="Calibri" panose="020F0502020204030204" pitchFamily="34" charset="0"/>
                <a:cs typeface="Times New Roman" panose="02020603050405020304" pitchFamily="18" charset="0"/>
              </a:rPr>
              <a:t>Torsdag 12 mars kl. 23.00 – 07.30 </a:t>
            </a:r>
          </a:p>
          <a:p>
            <a:pPr marL="342900" lvl="0" indent="-342900">
              <a:lnSpc>
                <a:spcPct val="150000"/>
              </a:lnSpc>
              <a:spcBef>
                <a:spcPts val="600"/>
              </a:spcBef>
              <a:spcAft>
                <a:spcPts val="600"/>
              </a:spcAft>
              <a:buFont typeface="Georgia" panose="02040502050405020303" pitchFamily="18" charset="0"/>
              <a:buChar char="•"/>
            </a:pPr>
            <a:r>
              <a:rPr lang="sv-SE" sz="1800" kern="100" dirty="0">
                <a:effectLst/>
                <a:ea typeface="Calibri" panose="020F0502020204030204" pitchFamily="34" charset="0"/>
                <a:cs typeface="Times New Roman" panose="02020603050405020304" pitchFamily="18" charset="0"/>
              </a:rPr>
              <a:t>Torsdag 9 april kl. 23.00 – 02.00 </a:t>
            </a:r>
          </a:p>
          <a:p>
            <a:pPr marL="342900" lvl="0" indent="-342900">
              <a:lnSpc>
                <a:spcPct val="150000"/>
              </a:lnSpc>
              <a:spcBef>
                <a:spcPts val="600"/>
              </a:spcBef>
              <a:spcAft>
                <a:spcPts val="600"/>
              </a:spcAft>
              <a:buFont typeface="Georgia" panose="02040502050405020303" pitchFamily="18" charset="0"/>
              <a:buChar char="•"/>
            </a:pPr>
            <a:r>
              <a:rPr lang="sv-SE" sz="1800" kern="100" dirty="0">
                <a:effectLst/>
                <a:ea typeface="Calibri" panose="020F0502020204030204" pitchFamily="34" charset="0"/>
                <a:cs typeface="Times New Roman" panose="02020603050405020304" pitchFamily="18" charset="0"/>
              </a:rPr>
              <a:t>Torsdag 7 maj kl. 23.00 – 04.30 </a:t>
            </a:r>
          </a:p>
          <a:p>
            <a:pPr marL="342900" lvl="0" indent="-342900">
              <a:lnSpc>
                <a:spcPct val="150000"/>
              </a:lnSpc>
              <a:spcBef>
                <a:spcPts val="600"/>
              </a:spcBef>
              <a:spcAft>
                <a:spcPts val="600"/>
              </a:spcAft>
              <a:buFont typeface="Georgia" panose="02040502050405020303" pitchFamily="18" charset="0"/>
              <a:buChar char="•"/>
            </a:pPr>
            <a:r>
              <a:rPr lang="sv-SE" kern="100" dirty="0">
                <a:ea typeface="Calibri" panose="020F0502020204030204" pitchFamily="34" charset="0"/>
                <a:cs typeface="Times New Roman" panose="02020603050405020304" pitchFamily="18" charset="0"/>
              </a:rPr>
              <a:t>Torsdag 11 juni kl. 23.00 – 02.00</a:t>
            </a:r>
            <a:endParaRPr lang="sv-SE" sz="1800" kern="100" dirty="0">
              <a:effectLst/>
              <a:ea typeface="Calibri" panose="020F0502020204030204" pitchFamily="34" charset="0"/>
              <a:cs typeface="Times New Roman" panose="02020603050405020304" pitchFamily="18" charset="0"/>
            </a:endParaRPr>
          </a:p>
        </p:txBody>
      </p:sp>
      <p:sp>
        <p:nvSpPr>
          <p:cNvPr id="5" name="Rektangel: rundade hörn 4">
            <a:extLst>
              <a:ext uri="{FF2B5EF4-FFF2-40B4-BE49-F238E27FC236}">
                <a16:creationId xmlns:a16="http://schemas.microsoft.com/office/drawing/2014/main" id="{6E64FD7C-A952-B1E8-ECF1-C6D3DF3D2E5C}"/>
              </a:ext>
            </a:extLst>
          </p:cNvPr>
          <p:cNvSpPr/>
          <p:nvPr/>
        </p:nvSpPr>
        <p:spPr>
          <a:xfrm>
            <a:off x="1139483" y="2897945"/>
            <a:ext cx="4551356" cy="531055"/>
          </a:xfrm>
          <a:prstGeom prst="roundRect">
            <a:avLst/>
          </a:prstGeom>
          <a:noFill/>
          <a:ln w="38100">
            <a:solidFill>
              <a:srgbClr val="FFC000"/>
            </a:solidFill>
            <a:extLst>
              <a:ext uri="{C807C97D-BFC1-408E-A445-0C87EB9F89A2}">
                <ask:lineSketchStyleProps xmlns:ask="http://schemas.microsoft.com/office/drawing/2018/sketchyshapes" sd="2670809603">
                  <a:custGeom>
                    <a:avLst/>
                    <a:gdLst>
                      <a:gd name="connsiteX0" fmla="*/ 0 w 4551356"/>
                      <a:gd name="connsiteY0" fmla="*/ 88511 h 531055"/>
                      <a:gd name="connsiteX1" fmla="*/ 88511 w 4551356"/>
                      <a:gd name="connsiteY1" fmla="*/ 0 h 531055"/>
                      <a:gd name="connsiteX2" fmla="*/ 669673 w 4551356"/>
                      <a:gd name="connsiteY2" fmla="*/ 0 h 531055"/>
                      <a:gd name="connsiteX3" fmla="*/ 1163347 w 4551356"/>
                      <a:gd name="connsiteY3" fmla="*/ 0 h 531055"/>
                      <a:gd name="connsiteX4" fmla="*/ 1744509 w 4551356"/>
                      <a:gd name="connsiteY4" fmla="*/ 0 h 531055"/>
                      <a:gd name="connsiteX5" fmla="*/ 2456900 w 4551356"/>
                      <a:gd name="connsiteY5" fmla="*/ 0 h 531055"/>
                      <a:gd name="connsiteX6" fmla="*/ 2950575 w 4551356"/>
                      <a:gd name="connsiteY6" fmla="*/ 0 h 531055"/>
                      <a:gd name="connsiteX7" fmla="*/ 3662967 w 4551356"/>
                      <a:gd name="connsiteY7" fmla="*/ 0 h 531055"/>
                      <a:gd name="connsiteX8" fmla="*/ 4462845 w 4551356"/>
                      <a:gd name="connsiteY8" fmla="*/ 0 h 531055"/>
                      <a:gd name="connsiteX9" fmla="*/ 4551356 w 4551356"/>
                      <a:gd name="connsiteY9" fmla="*/ 88511 h 531055"/>
                      <a:gd name="connsiteX10" fmla="*/ 4551356 w 4551356"/>
                      <a:gd name="connsiteY10" fmla="*/ 442544 h 531055"/>
                      <a:gd name="connsiteX11" fmla="*/ 4462845 w 4551356"/>
                      <a:gd name="connsiteY11" fmla="*/ 531055 h 531055"/>
                      <a:gd name="connsiteX12" fmla="*/ 3925427 w 4551356"/>
                      <a:gd name="connsiteY12" fmla="*/ 531055 h 531055"/>
                      <a:gd name="connsiteX13" fmla="*/ 3388009 w 4551356"/>
                      <a:gd name="connsiteY13" fmla="*/ 531055 h 531055"/>
                      <a:gd name="connsiteX14" fmla="*/ 2850590 w 4551356"/>
                      <a:gd name="connsiteY14" fmla="*/ 531055 h 531055"/>
                      <a:gd name="connsiteX15" fmla="*/ 2138199 w 4551356"/>
                      <a:gd name="connsiteY15" fmla="*/ 531055 h 531055"/>
                      <a:gd name="connsiteX16" fmla="*/ 1557037 w 4551356"/>
                      <a:gd name="connsiteY16" fmla="*/ 531055 h 531055"/>
                      <a:gd name="connsiteX17" fmla="*/ 888389 w 4551356"/>
                      <a:gd name="connsiteY17" fmla="*/ 531055 h 531055"/>
                      <a:gd name="connsiteX18" fmla="*/ 88511 w 4551356"/>
                      <a:gd name="connsiteY18" fmla="*/ 531055 h 531055"/>
                      <a:gd name="connsiteX19" fmla="*/ 0 w 4551356"/>
                      <a:gd name="connsiteY19" fmla="*/ 442544 h 531055"/>
                      <a:gd name="connsiteX20" fmla="*/ 0 w 4551356"/>
                      <a:gd name="connsiteY20" fmla="*/ 88511 h 53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51356" h="531055" extrusionOk="0">
                        <a:moveTo>
                          <a:pt x="0" y="88511"/>
                        </a:moveTo>
                        <a:cubicBezTo>
                          <a:pt x="5000" y="46278"/>
                          <a:pt x="42300" y="-1430"/>
                          <a:pt x="88511" y="0"/>
                        </a:cubicBezTo>
                        <a:cubicBezTo>
                          <a:pt x="369764" y="-6229"/>
                          <a:pt x="451494" y="-7926"/>
                          <a:pt x="669673" y="0"/>
                        </a:cubicBezTo>
                        <a:cubicBezTo>
                          <a:pt x="887852" y="7926"/>
                          <a:pt x="916944" y="-1884"/>
                          <a:pt x="1163347" y="0"/>
                        </a:cubicBezTo>
                        <a:cubicBezTo>
                          <a:pt x="1409750" y="1884"/>
                          <a:pt x="1490294" y="-14156"/>
                          <a:pt x="1744509" y="0"/>
                        </a:cubicBezTo>
                        <a:cubicBezTo>
                          <a:pt x="1998724" y="14156"/>
                          <a:pt x="2171250" y="13589"/>
                          <a:pt x="2456900" y="0"/>
                        </a:cubicBezTo>
                        <a:cubicBezTo>
                          <a:pt x="2742550" y="-13589"/>
                          <a:pt x="2707281" y="-12187"/>
                          <a:pt x="2950575" y="0"/>
                        </a:cubicBezTo>
                        <a:cubicBezTo>
                          <a:pt x="3193870" y="12187"/>
                          <a:pt x="3391544" y="-33677"/>
                          <a:pt x="3662967" y="0"/>
                        </a:cubicBezTo>
                        <a:cubicBezTo>
                          <a:pt x="3934390" y="33677"/>
                          <a:pt x="4104025" y="19308"/>
                          <a:pt x="4462845" y="0"/>
                        </a:cubicBezTo>
                        <a:cubicBezTo>
                          <a:pt x="4506632" y="-8932"/>
                          <a:pt x="4541563" y="45444"/>
                          <a:pt x="4551356" y="88511"/>
                        </a:cubicBezTo>
                        <a:cubicBezTo>
                          <a:pt x="4550442" y="186792"/>
                          <a:pt x="4564190" y="350292"/>
                          <a:pt x="4551356" y="442544"/>
                        </a:cubicBezTo>
                        <a:cubicBezTo>
                          <a:pt x="4551853" y="496748"/>
                          <a:pt x="4513159" y="530879"/>
                          <a:pt x="4462845" y="531055"/>
                        </a:cubicBezTo>
                        <a:cubicBezTo>
                          <a:pt x="4271418" y="536664"/>
                          <a:pt x="4182487" y="513248"/>
                          <a:pt x="3925427" y="531055"/>
                        </a:cubicBezTo>
                        <a:cubicBezTo>
                          <a:pt x="3668367" y="548862"/>
                          <a:pt x="3656566" y="510062"/>
                          <a:pt x="3388009" y="531055"/>
                        </a:cubicBezTo>
                        <a:cubicBezTo>
                          <a:pt x="3119452" y="552048"/>
                          <a:pt x="3118504" y="505331"/>
                          <a:pt x="2850590" y="531055"/>
                        </a:cubicBezTo>
                        <a:cubicBezTo>
                          <a:pt x="2582676" y="556779"/>
                          <a:pt x="2482766" y="528811"/>
                          <a:pt x="2138199" y="531055"/>
                        </a:cubicBezTo>
                        <a:cubicBezTo>
                          <a:pt x="1793632" y="533299"/>
                          <a:pt x="1693997" y="517007"/>
                          <a:pt x="1557037" y="531055"/>
                        </a:cubicBezTo>
                        <a:cubicBezTo>
                          <a:pt x="1420077" y="545103"/>
                          <a:pt x="1192013" y="547565"/>
                          <a:pt x="888389" y="531055"/>
                        </a:cubicBezTo>
                        <a:cubicBezTo>
                          <a:pt x="584765" y="514545"/>
                          <a:pt x="304138" y="548004"/>
                          <a:pt x="88511" y="531055"/>
                        </a:cubicBezTo>
                        <a:cubicBezTo>
                          <a:pt x="31944" y="535900"/>
                          <a:pt x="-8422" y="497953"/>
                          <a:pt x="0" y="442544"/>
                        </a:cubicBezTo>
                        <a:cubicBezTo>
                          <a:pt x="6077" y="329193"/>
                          <a:pt x="4938" y="217584"/>
                          <a:pt x="0" y="8851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pic>
        <p:nvPicPr>
          <p:cNvPr id="10" name="Bildobjekt 9" descr="Stoppa bi">
            <a:extLst>
              <a:ext uri="{FF2B5EF4-FFF2-40B4-BE49-F238E27FC236}">
                <a16:creationId xmlns:a16="http://schemas.microsoft.com/office/drawing/2014/main" id="{12574B30-91AD-FE0F-1A9C-E00A14F95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07800" y="2027897"/>
            <a:ext cx="3125433" cy="3242603"/>
          </a:xfrm>
          <a:prstGeom prst="rect">
            <a:avLst/>
          </a:prstGeom>
        </p:spPr>
      </p:pic>
      <p:sp>
        <p:nvSpPr>
          <p:cNvPr id="9" name="textruta 8">
            <a:extLst>
              <a:ext uri="{FF2B5EF4-FFF2-40B4-BE49-F238E27FC236}">
                <a16:creationId xmlns:a16="http://schemas.microsoft.com/office/drawing/2014/main" id="{2510F2D2-3B06-9E34-E0E0-745452A35A8C}"/>
              </a:ext>
            </a:extLst>
          </p:cNvPr>
          <p:cNvSpPr txBox="1"/>
          <p:nvPr/>
        </p:nvSpPr>
        <p:spPr>
          <a:xfrm>
            <a:off x="5127694" y="5477957"/>
            <a:ext cx="4742822" cy="246221"/>
          </a:xfrm>
          <a:prstGeom prst="rect">
            <a:avLst/>
          </a:prstGeom>
          <a:noFill/>
        </p:spPr>
        <p:txBody>
          <a:bodyPr wrap="square" lIns="0" tIns="0" rIns="0" bIns="0" rtlCol="0">
            <a:spAutoFit/>
          </a:bodyPr>
          <a:lstStyle/>
          <a:p>
            <a:pPr algn="l"/>
            <a:r>
              <a:rPr lang="sv-SE" sz="1600" dirty="0">
                <a:hlinkClick r:id="rId5"/>
              </a:rPr>
              <a:t>Aktuella driftstopp</a:t>
            </a:r>
            <a:endParaRPr lang="sv-SE" sz="1600" dirty="0"/>
          </a:p>
        </p:txBody>
      </p:sp>
    </p:spTree>
    <p:custDataLst>
      <p:tags r:id="rId1"/>
    </p:custDataLst>
    <p:extLst>
      <p:ext uri="{BB962C8B-B14F-4D97-AF65-F5344CB8AC3E}">
        <p14:creationId xmlns:p14="http://schemas.microsoft.com/office/powerpoint/2010/main" val="332098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FD6A677-94BA-E0A9-5284-512ABCA35F30}"/>
              </a:ext>
            </a:extLst>
          </p:cNvPr>
          <p:cNvSpPr txBox="1">
            <a:spLocks/>
          </p:cNvSpPr>
          <p:nvPr/>
        </p:nvSpPr>
        <p:spPr>
          <a:xfrm>
            <a:off x="1012277" y="2857498"/>
            <a:ext cx="3811588" cy="4444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sv-SE" dirty="0">
                <a:solidFill>
                  <a:schemeClr val="bg1"/>
                </a:solidFill>
                <a:latin typeface="+mj-lt"/>
              </a:rPr>
              <a:t>Frågor?</a:t>
            </a:r>
          </a:p>
        </p:txBody>
      </p:sp>
      <p:pic>
        <p:nvPicPr>
          <p:cNvPr id="6" name="Platshållare för bild 5" descr="Kluster av bär på träd med snö på grenar">
            <a:extLst>
              <a:ext uri="{FF2B5EF4-FFF2-40B4-BE49-F238E27FC236}">
                <a16:creationId xmlns:a16="http://schemas.microsoft.com/office/drawing/2014/main" id="{54023461-5B4F-9DC4-D0C1-73FB36DB453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701" r="16701"/>
          <a:stretch>
            <a:fillRect/>
          </a:stretch>
        </p:blipFill>
        <p:spPr/>
      </p:pic>
    </p:spTree>
    <p:extLst>
      <p:ext uri="{BB962C8B-B14F-4D97-AF65-F5344CB8AC3E}">
        <p14:creationId xmlns:p14="http://schemas.microsoft.com/office/powerpoint/2010/main" val="464644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FD6A677-94BA-E0A9-5284-512ABCA35F30}"/>
              </a:ext>
            </a:extLst>
          </p:cNvPr>
          <p:cNvSpPr txBox="1">
            <a:spLocks/>
          </p:cNvSpPr>
          <p:nvPr/>
        </p:nvSpPr>
        <p:spPr>
          <a:xfrm>
            <a:off x="1012277" y="2857498"/>
            <a:ext cx="3811588" cy="4444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sv-SE" dirty="0">
                <a:solidFill>
                  <a:schemeClr val="bg1"/>
                </a:solidFill>
                <a:latin typeface="+mj-lt"/>
              </a:rPr>
              <a:t>Slut för idag!</a:t>
            </a:r>
          </a:p>
        </p:txBody>
      </p:sp>
      <p:pic>
        <p:nvPicPr>
          <p:cNvPr id="6" name="Platshållare för bild 5" descr="Kluster av bär på träd med snö på grenar">
            <a:extLst>
              <a:ext uri="{FF2B5EF4-FFF2-40B4-BE49-F238E27FC236}">
                <a16:creationId xmlns:a16="http://schemas.microsoft.com/office/drawing/2014/main" id="{54023461-5B4F-9DC4-D0C1-73FB36DB453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701" r="16701"/>
          <a:stretch>
            <a:fillRect/>
          </a:stretch>
        </p:blipFill>
        <p:spPr/>
      </p:pic>
    </p:spTree>
    <p:extLst>
      <p:ext uri="{BB962C8B-B14F-4D97-AF65-F5344CB8AC3E}">
        <p14:creationId xmlns:p14="http://schemas.microsoft.com/office/powerpoint/2010/main" val="207821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90F0D5E-575E-4759-B740-0CBCBCC2B639}"/>
              </a:ext>
            </a:extLst>
          </p:cNvPr>
          <p:cNvSpPr>
            <a:spLocks noGrp="1"/>
          </p:cNvSpPr>
          <p:nvPr>
            <p:ph sz="half" idx="2"/>
          </p:nvPr>
        </p:nvSpPr>
        <p:spPr>
          <a:xfrm>
            <a:off x="676135" y="2243227"/>
            <a:ext cx="5049314" cy="2706144"/>
          </a:xfrm>
        </p:spPr>
        <p:txBody>
          <a:bodyPr/>
          <a:lstStyle/>
          <a:p>
            <a:pPr marL="285750" indent="-285750">
              <a:buFont typeface="Arial" panose="020B0604020202020204" pitchFamily="34" charset="0"/>
              <a:buChar char="•"/>
            </a:pPr>
            <a:r>
              <a:rPr lang="sv-SE" sz="1600" b="1" dirty="0"/>
              <a:t>Presentation Patientjournalen</a:t>
            </a:r>
          </a:p>
          <a:p>
            <a:pPr marL="285750" indent="-285750">
              <a:buFont typeface="Arial" panose="020B0604020202020204" pitchFamily="34" charset="0"/>
              <a:buChar char="•"/>
            </a:pPr>
            <a:r>
              <a:rPr lang="sv-SE" sz="1600" b="1" dirty="0"/>
              <a:t>Cosmic Vårddokumentation</a:t>
            </a:r>
          </a:p>
          <a:p>
            <a:pPr marL="520600" lvl="1" indent="-285750">
              <a:buFont typeface="Courier New" panose="02070309020205020404" pitchFamily="49" charset="0"/>
              <a:buChar char="o"/>
            </a:pPr>
            <a:r>
              <a:rPr lang="sv-SE" dirty="0">
                <a:solidFill>
                  <a:schemeClr val="bg1"/>
                </a:solidFill>
              </a:rPr>
              <a:t>Filtrera i journalvy</a:t>
            </a:r>
          </a:p>
          <a:p>
            <a:pPr marL="285750" indent="-285750">
              <a:buFont typeface="Arial" panose="020B0604020202020204" pitchFamily="34" charset="0"/>
              <a:buChar char="•"/>
            </a:pPr>
            <a:r>
              <a:rPr lang="sv-SE" sz="1600" b="1" dirty="0"/>
              <a:t>Cosmic Link</a:t>
            </a:r>
          </a:p>
          <a:p>
            <a:pPr marL="520600" lvl="1" indent="-285750">
              <a:buFont typeface="Courier New" panose="02070309020205020404" pitchFamily="49" charset="0"/>
              <a:buChar char="o"/>
            </a:pPr>
            <a:r>
              <a:rPr lang="sv-SE" dirty="0">
                <a:solidFill>
                  <a:schemeClr val="bg1"/>
                </a:solidFill>
              </a:rPr>
              <a:t>Ändringar ”handskakning”</a:t>
            </a:r>
          </a:p>
          <a:p>
            <a:pPr marL="285750" indent="-285750">
              <a:buFont typeface="Arial" panose="020B0604020202020204" pitchFamily="34" charset="0"/>
              <a:buChar char="•"/>
            </a:pPr>
            <a:r>
              <a:rPr lang="sv-SE" sz="1600" b="1" dirty="0"/>
              <a:t>Cosmic Läkemedel</a:t>
            </a:r>
          </a:p>
          <a:p>
            <a:pPr marL="520600" lvl="1" indent="-285750">
              <a:buFont typeface="Courier New" panose="02070309020205020404" pitchFamily="49" charset="0"/>
              <a:buChar char="o"/>
            </a:pPr>
            <a:r>
              <a:rPr lang="sv-SE" dirty="0">
                <a:solidFill>
                  <a:schemeClr val="bg1"/>
                </a:solidFill>
              </a:rPr>
              <a:t>Tillägg av funktionalitet för Total administrerad mängd och styrka</a:t>
            </a:r>
          </a:p>
          <a:p>
            <a:pPr marL="285750" lvl="1" indent="-285750">
              <a:lnSpc>
                <a:spcPct val="114000"/>
              </a:lnSpc>
              <a:spcBef>
                <a:spcPts val="1200"/>
              </a:spcBef>
              <a:buFont typeface="Arial" panose="020B0604020202020204" pitchFamily="34" charset="0"/>
              <a:buChar char="•"/>
            </a:pPr>
            <a:r>
              <a:rPr lang="sv-SE" sz="1600" b="1" dirty="0">
                <a:solidFill>
                  <a:schemeClr val="bg1"/>
                </a:solidFill>
                <a:latin typeface="+mj-lt"/>
              </a:rPr>
              <a:t>Samverkansforum</a:t>
            </a:r>
            <a:endParaRPr lang="sv-SE" sz="1600" b="1" spc="20" dirty="0">
              <a:solidFill>
                <a:schemeClr val="bg1"/>
              </a:solidFill>
              <a:latin typeface="+mj-lt"/>
            </a:endParaRPr>
          </a:p>
          <a:p>
            <a:pPr marL="285750" lvl="1" indent="-285750">
              <a:lnSpc>
                <a:spcPct val="114000"/>
              </a:lnSpc>
              <a:spcBef>
                <a:spcPts val="1200"/>
              </a:spcBef>
              <a:buFont typeface="Arial" panose="020B0604020202020204" pitchFamily="34" charset="0"/>
              <a:buChar char="•"/>
            </a:pPr>
            <a:r>
              <a:rPr lang="sv-SE" sz="1600" b="1" spc="20" dirty="0">
                <a:solidFill>
                  <a:schemeClr val="bg1"/>
                </a:solidFill>
                <a:latin typeface="+mj-lt"/>
              </a:rPr>
              <a:t>Övrigt</a:t>
            </a:r>
          </a:p>
          <a:p>
            <a:pPr marL="520600" lvl="1" indent="-285750">
              <a:buFont typeface="Courier New" panose="02070309020205020404" pitchFamily="49" charset="0"/>
              <a:buChar char="o"/>
            </a:pPr>
            <a:r>
              <a:rPr lang="sv-SE" dirty="0">
                <a:solidFill>
                  <a:schemeClr val="bg1"/>
                </a:solidFill>
              </a:rPr>
              <a:t>Uppgradering av Cosmic under våren</a:t>
            </a:r>
          </a:p>
        </p:txBody>
      </p:sp>
      <p:sp>
        <p:nvSpPr>
          <p:cNvPr id="4" name="Rubrik 3">
            <a:extLst>
              <a:ext uri="{FF2B5EF4-FFF2-40B4-BE49-F238E27FC236}">
                <a16:creationId xmlns:a16="http://schemas.microsoft.com/office/drawing/2014/main" id="{92073CFA-AD35-4BEF-9543-901369F91403}"/>
              </a:ext>
            </a:extLst>
          </p:cNvPr>
          <p:cNvSpPr>
            <a:spLocks noGrp="1"/>
          </p:cNvSpPr>
          <p:nvPr>
            <p:ph type="title" idx="4294967295"/>
          </p:nvPr>
        </p:nvSpPr>
        <p:spPr>
          <a:xfrm>
            <a:off x="676135" y="334598"/>
            <a:ext cx="9923463" cy="627916"/>
          </a:xfrm>
        </p:spPr>
        <p:txBody>
          <a:bodyPr/>
          <a:lstStyle/>
          <a:p>
            <a:r>
              <a:rPr lang="sv-SE" sz="2400" dirty="0">
                <a:solidFill>
                  <a:schemeClr val="bg1"/>
                </a:solidFill>
                <a:latin typeface="+mj-lt"/>
              </a:rPr>
              <a:t>Dagens agenda</a:t>
            </a:r>
          </a:p>
        </p:txBody>
      </p:sp>
      <p:pic>
        <p:nvPicPr>
          <p:cNvPr id="7" name="Platshållare för bild 6" descr="Närbild av frostiga trädgrenar">
            <a:extLst>
              <a:ext uri="{FF2B5EF4-FFF2-40B4-BE49-F238E27FC236}">
                <a16:creationId xmlns:a16="http://schemas.microsoft.com/office/drawing/2014/main" id="{865E43B7-3793-02C8-25B1-BAC6B95FC76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681" r="16681"/>
          <a:stretch>
            <a:fillRect/>
          </a:stretch>
        </p:blipFill>
        <p:spPr/>
      </p:pic>
    </p:spTree>
    <p:extLst>
      <p:ext uri="{BB962C8B-B14F-4D97-AF65-F5344CB8AC3E}">
        <p14:creationId xmlns:p14="http://schemas.microsoft.com/office/powerpoint/2010/main" val="28040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EDCBC-913A-A2F2-C1DC-7A1BDEBB012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379D235-028A-11A6-7823-6BA3C9FA0836}"/>
              </a:ext>
            </a:extLst>
          </p:cNvPr>
          <p:cNvSpPr>
            <a:spLocks noGrp="1"/>
          </p:cNvSpPr>
          <p:nvPr>
            <p:ph type="ctrTitle"/>
          </p:nvPr>
        </p:nvSpPr>
        <p:spPr/>
        <p:txBody>
          <a:bodyPr/>
          <a:lstStyle/>
          <a:p>
            <a:r>
              <a:rPr lang="sv-SE" dirty="0">
                <a:latin typeface="+mj-lt"/>
              </a:rPr>
              <a:t>Patientjournalen</a:t>
            </a:r>
          </a:p>
        </p:txBody>
      </p:sp>
      <p:sp>
        <p:nvSpPr>
          <p:cNvPr id="4" name="Platshållare för text 3">
            <a:extLst>
              <a:ext uri="{FF2B5EF4-FFF2-40B4-BE49-F238E27FC236}">
                <a16:creationId xmlns:a16="http://schemas.microsoft.com/office/drawing/2014/main" id="{E0538C33-DC91-256F-E36F-D24FEA59140F}"/>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184827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3D9552F-DCD9-92AC-BC3D-DE18D1E711D2}"/>
              </a:ext>
            </a:extLst>
          </p:cNvPr>
          <p:cNvSpPr/>
          <p:nvPr/>
        </p:nvSpPr>
        <p:spPr>
          <a:xfrm>
            <a:off x="0" y="0"/>
            <a:ext cx="12392526" cy="68580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pic>
        <p:nvPicPr>
          <p:cNvPr id="8196" name="Picture 4" descr="Nuance - AI-baserad taligenkänning | Nuance SE">
            <a:extLst>
              <a:ext uri="{FF2B5EF4-FFF2-40B4-BE49-F238E27FC236}">
                <a16:creationId xmlns:a16="http://schemas.microsoft.com/office/drawing/2014/main" id="{5828FF8D-F546-48A3-7C78-CEA3C2719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653" y="2920916"/>
            <a:ext cx="1944817" cy="1016167"/>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3" name="Platshållare för bildnummer 2">
            <a:extLst>
              <a:ext uri="{FF2B5EF4-FFF2-40B4-BE49-F238E27FC236}">
                <a16:creationId xmlns:a16="http://schemas.microsoft.com/office/drawing/2014/main" id="{D98E211E-D97D-D283-3CE4-9CF7D6717BB1}"/>
              </a:ext>
            </a:extLst>
          </p:cNvPr>
          <p:cNvSpPr>
            <a:spLocks noGrp="1"/>
          </p:cNvSpPr>
          <p:nvPr>
            <p:ph type="sldNum" sz="quarter" idx="12"/>
          </p:nvPr>
        </p:nvSpPr>
        <p:spPr/>
        <p:txBody>
          <a:bodyPr/>
          <a:lstStyle/>
          <a:p>
            <a:fld id="{5204B58B-0420-4827-A2A8-7A3D043AFDDE}" type="slidenum">
              <a:rPr lang="sv-SE" smtClean="0"/>
              <a:t>6</a:t>
            </a:fld>
            <a:endParaRPr lang="sv-SE" dirty="0"/>
          </a:p>
        </p:txBody>
      </p:sp>
      <p:pic>
        <p:nvPicPr>
          <p:cNvPr id="14" name="Picture 2" descr="Cambio Cosmic: Jämför och läs omdömen 2024 | businesswith.se">
            <a:extLst>
              <a:ext uri="{FF2B5EF4-FFF2-40B4-BE49-F238E27FC236}">
                <a16:creationId xmlns:a16="http://schemas.microsoft.com/office/drawing/2014/main" id="{2E5880ED-857E-7E9C-D81B-F31E7505C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930" y="2125416"/>
            <a:ext cx="2350169" cy="1175085"/>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8194" name="Picture 2" descr="Physiotools | Tampere">
            <a:extLst>
              <a:ext uri="{FF2B5EF4-FFF2-40B4-BE49-F238E27FC236}">
                <a16:creationId xmlns:a16="http://schemas.microsoft.com/office/drawing/2014/main" id="{AE45A7BB-3EA6-E897-C56E-B695EF3AD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6612" y="2661406"/>
            <a:ext cx="1260055" cy="1260055"/>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pic>
        <p:nvPicPr>
          <p:cNvPr id="17" name="Bildobjekt 16">
            <a:extLst>
              <a:ext uri="{FF2B5EF4-FFF2-40B4-BE49-F238E27FC236}">
                <a16:creationId xmlns:a16="http://schemas.microsoft.com/office/drawing/2014/main" id="{4094DD3E-6FDA-03F0-F253-B6B605C269E6}"/>
              </a:ext>
            </a:extLst>
          </p:cNvPr>
          <p:cNvPicPr>
            <a:picLocks noChangeAspect="1"/>
          </p:cNvPicPr>
          <p:nvPr/>
        </p:nvPicPr>
        <p:blipFill rotWithShape="1">
          <a:blip r:embed="rId6">
            <a:extLst>
              <a:ext uri="{28A0092B-C50C-407E-A947-70E740481C1C}">
                <a14:useLocalDpi xmlns:a14="http://schemas.microsoft.com/office/drawing/2010/main" val="0"/>
              </a:ext>
            </a:extLst>
          </a:blip>
          <a:srcRect t="1" r="74342" b="73876"/>
          <a:stretch/>
        </p:blipFill>
        <p:spPr>
          <a:xfrm>
            <a:off x="7227537" y="3859697"/>
            <a:ext cx="3128211" cy="1737628"/>
          </a:xfrm>
          <a:prstGeom prst="rect">
            <a:avLst/>
          </a:prstGeom>
          <a:ln w="12700">
            <a:solidFill>
              <a:schemeClr val="tx1"/>
            </a:solidFill>
          </a:ln>
        </p:spPr>
      </p:pic>
      <p:pic>
        <p:nvPicPr>
          <p:cNvPr id="15" name="Bildobjekt 14">
            <a:extLst>
              <a:ext uri="{FF2B5EF4-FFF2-40B4-BE49-F238E27FC236}">
                <a16:creationId xmlns:a16="http://schemas.microsoft.com/office/drawing/2014/main" id="{E171B1D7-D764-9F27-92B3-66C8327DF2C3}"/>
              </a:ext>
            </a:extLst>
          </p:cNvPr>
          <p:cNvPicPr>
            <a:picLocks noChangeAspect="1"/>
          </p:cNvPicPr>
          <p:nvPr/>
        </p:nvPicPr>
        <p:blipFill rotWithShape="1">
          <a:blip r:embed="rId7">
            <a:extLst>
              <a:ext uri="{28A0092B-C50C-407E-A947-70E740481C1C}">
                <a14:useLocalDpi xmlns:a14="http://schemas.microsoft.com/office/drawing/2010/main" val="0"/>
              </a:ext>
            </a:extLst>
          </a:blip>
          <a:srcRect r="75625" b="79393"/>
          <a:stretch/>
        </p:blipFill>
        <p:spPr>
          <a:xfrm>
            <a:off x="8751570" y="4312486"/>
            <a:ext cx="2971800" cy="1359568"/>
          </a:xfrm>
          <a:prstGeom prst="rect">
            <a:avLst/>
          </a:prstGeom>
          <a:ln w="12700">
            <a:solidFill>
              <a:schemeClr val="tx1"/>
            </a:solidFill>
          </a:ln>
        </p:spPr>
      </p:pic>
      <p:pic>
        <p:nvPicPr>
          <p:cNvPr id="16" name="Bildobjekt 15">
            <a:extLst>
              <a:ext uri="{FF2B5EF4-FFF2-40B4-BE49-F238E27FC236}">
                <a16:creationId xmlns:a16="http://schemas.microsoft.com/office/drawing/2014/main" id="{4C5B728B-43F2-3FA3-4A3E-8848A3483BC9}"/>
              </a:ext>
            </a:extLst>
          </p:cNvPr>
          <p:cNvPicPr>
            <a:picLocks noChangeAspect="1"/>
          </p:cNvPicPr>
          <p:nvPr/>
        </p:nvPicPr>
        <p:blipFill rotWithShape="1">
          <a:blip r:embed="rId8">
            <a:extLst>
              <a:ext uri="{28A0092B-C50C-407E-A947-70E740481C1C}">
                <a14:useLocalDpi xmlns:a14="http://schemas.microsoft.com/office/drawing/2010/main" val="0"/>
              </a:ext>
            </a:extLst>
          </a:blip>
          <a:srcRect r="85449" b="59318"/>
          <a:stretch/>
        </p:blipFill>
        <p:spPr>
          <a:xfrm>
            <a:off x="9941746" y="2836619"/>
            <a:ext cx="1774096" cy="1573790"/>
          </a:xfrm>
          <a:prstGeom prst="rect">
            <a:avLst/>
          </a:prstGeom>
          <a:ln w="12700">
            <a:solidFill>
              <a:schemeClr val="tx1"/>
            </a:solidFill>
          </a:ln>
        </p:spPr>
      </p:pic>
      <p:pic>
        <p:nvPicPr>
          <p:cNvPr id="13" name="Bildobjekt 12" descr="Enter a new world">
            <a:extLst>
              <a:ext uri="{FF2B5EF4-FFF2-40B4-BE49-F238E27FC236}">
                <a16:creationId xmlns:a16="http://schemas.microsoft.com/office/drawing/2014/main" id="{CB77CA43-7912-133B-8FFE-AC5C8620CB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78" y="854241"/>
            <a:ext cx="12362448" cy="4944979"/>
          </a:xfrm>
          <a:custGeom>
            <a:avLst/>
            <a:gdLst>
              <a:gd name="connsiteX0" fmla="*/ 9282364 w 12362448"/>
              <a:gd name="connsiteY0" fmla="*/ 1588171 h 4944979"/>
              <a:gd name="connsiteX1" fmla="*/ 7261059 w 12362448"/>
              <a:gd name="connsiteY1" fmla="*/ 3092118 h 4944979"/>
              <a:gd name="connsiteX2" fmla="*/ 9282364 w 12362448"/>
              <a:gd name="connsiteY2" fmla="*/ 4596065 h 4944979"/>
              <a:gd name="connsiteX3" fmla="*/ 11303669 w 12362448"/>
              <a:gd name="connsiteY3" fmla="*/ 3092118 h 4944979"/>
              <a:gd name="connsiteX4" fmla="*/ 9282364 w 12362448"/>
              <a:gd name="connsiteY4" fmla="*/ 1588171 h 4944979"/>
              <a:gd name="connsiteX5" fmla="*/ 0 w 12362448"/>
              <a:gd name="connsiteY5" fmla="*/ 0 h 4944979"/>
              <a:gd name="connsiteX6" fmla="*/ 12362448 w 12362448"/>
              <a:gd name="connsiteY6" fmla="*/ 0 h 4944979"/>
              <a:gd name="connsiteX7" fmla="*/ 12362448 w 12362448"/>
              <a:gd name="connsiteY7" fmla="*/ 4944979 h 4944979"/>
              <a:gd name="connsiteX8" fmla="*/ 0 w 12362448"/>
              <a:gd name="connsiteY8" fmla="*/ 4944979 h 49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2448" h="4944979">
                <a:moveTo>
                  <a:pt x="9282364" y="1588171"/>
                </a:moveTo>
                <a:cubicBezTo>
                  <a:pt x="8166028" y="1588171"/>
                  <a:pt x="7261059" y="2261511"/>
                  <a:pt x="7261059" y="3092118"/>
                </a:cubicBezTo>
                <a:cubicBezTo>
                  <a:pt x="7261059" y="3922725"/>
                  <a:pt x="8166028" y="4596065"/>
                  <a:pt x="9282364" y="4596065"/>
                </a:cubicBezTo>
                <a:cubicBezTo>
                  <a:pt x="10398700" y="4596065"/>
                  <a:pt x="11303669" y="3922725"/>
                  <a:pt x="11303669" y="3092118"/>
                </a:cubicBezTo>
                <a:cubicBezTo>
                  <a:pt x="11303669" y="2261511"/>
                  <a:pt x="10398700" y="1588171"/>
                  <a:pt x="9282364" y="1588171"/>
                </a:cubicBezTo>
                <a:close/>
                <a:moveTo>
                  <a:pt x="0" y="0"/>
                </a:moveTo>
                <a:lnTo>
                  <a:pt x="12362448" y="0"/>
                </a:lnTo>
                <a:lnTo>
                  <a:pt x="12362448" y="4944979"/>
                </a:lnTo>
                <a:lnTo>
                  <a:pt x="0" y="494497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3D9552F-DCD9-92AC-BC3D-DE18D1E711D2}"/>
              </a:ext>
            </a:extLst>
          </p:cNvPr>
          <p:cNvSpPr/>
          <p:nvPr/>
        </p:nvSpPr>
        <p:spPr>
          <a:xfrm>
            <a:off x="-13648" y="-13648"/>
            <a:ext cx="12392526" cy="7096836"/>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3" name="Platshållare för bildnummer 2">
            <a:extLst>
              <a:ext uri="{FF2B5EF4-FFF2-40B4-BE49-F238E27FC236}">
                <a16:creationId xmlns:a16="http://schemas.microsoft.com/office/drawing/2014/main" id="{D98E211E-D97D-D283-3CE4-9CF7D6717BB1}"/>
              </a:ext>
            </a:extLst>
          </p:cNvPr>
          <p:cNvSpPr>
            <a:spLocks noGrp="1"/>
          </p:cNvSpPr>
          <p:nvPr>
            <p:ph type="sldNum" sz="quarter" idx="12"/>
          </p:nvPr>
        </p:nvSpPr>
        <p:spPr/>
        <p:txBody>
          <a:bodyPr/>
          <a:lstStyle/>
          <a:p>
            <a:fld id="{5204B58B-0420-4827-A2A8-7A3D043AFDDE}" type="slidenum">
              <a:rPr lang="sv-SE" smtClean="0"/>
              <a:t>7</a:t>
            </a:fld>
            <a:endParaRPr lang="sv-SE" dirty="0"/>
          </a:p>
        </p:txBody>
      </p:sp>
      <p:pic>
        <p:nvPicPr>
          <p:cNvPr id="6146" name="Picture 2" descr="Cambio Cosmic: Jämför och läs omdömen 2024 | businesswith.se">
            <a:extLst>
              <a:ext uri="{FF2B5EF4-FFF2-40B4-BE49-F238E27FC236}">
                <a16:creationId xmlns:a16="http://schemas.microsoft.com/office/drawing/2014/main" id="{1BFBE1C8-3421-62A8-033D-63F9F21FC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2" y="435591"/>
            <a:ext cx="12082818" cy="604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63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3D9552F-DCD9-92AC-BC3D-DE18D1E711D2}"/>
              </a:ext>
            </a:extLst>
          </p:cNvPr>
          <p:cNvSpPr/>
          <p:nvPr/>
        </p:nvSpPr>
        <p:spPr>
          <a:xfrm>
            <a:off x="-13648" y="-13648"/>
            <a:ext cx="12392526" cy="7096836"/>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3" name="Platshållare för bildnummer 2">
            <a:extLst>
              <a:ext uri="{FF2B5EF4-FFF2-40B4-BE49-F238E27FC236}">
                <a16:creationId xmlns:a16="http://schemas.microsoft.com/office/drawing/2014/main" id="{D98E211E-D97D-D283-3CE4-9CF7D6717BB1}"/>
              </a:ext>
            </a:extLst>
          </p:cNvPr>
          <p:cNvSpPr>
            <a:spLocks noGrp="1"/>
          </p:cNvSpPr>
          <p:nvPr>
            <p:ph type="sldNum" sz="quarter" idx="12"/>
          </p:nvPr>
        </p:nvSpPr>
        <p:spPr/>
        <p:txBody>
          <a:bodyPr/>
          <a:lstStyle/>
          <a:p>
            <a:fld id="{5204B58B-0420-4827-A2A8-7A3D043AFDDE}" type="slidenum">
              <a:rPr lang="sv-SE" smtClean="0"/>
              <a:t>8</a:t>
            </a:fld>
            <a:endParaRPr lang="sv-SE" dirty="0"/>
          </a:p>
        </p:txBody>
      </p:sp>
      <p:pic>
        <p:nvPicPr>
          <p:cNvPr id="4" name="Bildobjekt 3">
            <a:extLst>
              <a:ext uri="{FF2B5EF4-FFF2-40B4-BE49-F238E27FC236}">
                <a16:creationId xmlns:a16="http://schemas.microsoft.com/office/drawing/2014/main" id="{641F80CE-AD55-6947-8157-41F7AE39D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8" y="2259859"/>
            <a:ext cx="12392526" cy="2552773"/>
          </a:xfrm>
          <a:prstGeom prst="rect">
            <a:avLst/>
          </a:prstGeom>
        </p:spPr>
      </p:pic>
    </p:spTree>
    <p:extLst>
      <p:ext uri="{BB962C8B-B14F-4D97-AF65-F5344CB8AC3E}">
        <p14:creationId xmlns:p14="http://schemas.microsoft.com/office/powerpoint/2010/main" val="253012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3D9552F-DCD9-92AC-BC3D-DE18D1E711D2}"/>
              </a:ext>
            </a:extLst>
          </p:cNvPr>
          <p:cNvSpPr/>
          <p:nvPr/>
        </p:nvSpPr>
        <p:spPr>
          <a:xfrm>
            <a:off x="-13648" y="-13648"/>
            <a:ext cx="12392526" cy="7096836"/>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3" name="Platshållare för bildnummer 2">
            <a:extLst>
              <a:ext uri="{FF2B5EF4-FFF2-40B4-BE49-F238E27FC236}">
                <a16:creationId xmlns:a16="http://schemas.microsoft.com/office/drawing/2014/main" id="{D98E211E-D97D-D283-3CE4-9CF7D6717BB1}"/>
              </a:ext>
            </a:extLst>
          </p:cNvPr>
          <p:cNvSpPr>
            <a:spLocks noGrp="1"/>
          </p:cNvSpPr>
          <p:nvPr>
            <p:ph type="sldNum" sz="quarter" idx="12"/>
          </p:nvPr>
        </p:nvSpPr>
        <p:spPr/>
        <p:txBody>
          <a:bodyPr/>
          <a:lstStyle/>
          <a:p>
            <a:fld id="{5204B58B-0420-4827-A2A8-7A3D043AFDDE}" type="slidenum">
              <a:rPr lang="sv-SE" smtClean="0"/>
              <a:t>9</a:t>
            </a:fld>
            <a:endParaRPr lang="sv-SE" dirty="0"/>
          </a:p>
        </p:txBody>
      </p:sp>
      <p:pic>
        <p:nvPicPr>
          <p:cNvPr id="4" name="Bildobjekt 3">
            <a:extLst>
              <a:ext uri="{FF2B5EF4-FFF2-40B4-BE49-F238E27FC236}">
                <a16:creationId xmlns:a16="http://schemas.microsoft.com/office/drawing/2014/main" id="{641F80CE-AD55-6947-8157-41F7AE39D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8" y="2279702"/>
            <a:ext cx="12192000" cy="2549821"/>
          </a:xfrm>
          <a:prstGeom prst="rect">
            <a:avLst/>
          </a:prstGeom>
        </p:spPr>
      </p:pic>
      <p:pic>
        <p:nvPicPr>
          <p:cNvPr id="2" name="Bildobjekt 1">
            <a:extLst>
              <a:ext uri="{FF2B5EF4-FFF2-40B4-BE49-F238E27FC236}">
                <a16:creationId xmlns:a16="http://schemas.microsoft.com/office/drawing/2014/main" id="{DCE5F53C-4D94-917F-8CD3-BD9947068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78" y="2279702"/>
            <a:ext cx="12192000" cy="2561881"/>
          </a:xfrm>
          <a:prstGeom prst="rect">
            <a:avLst/>
          </a:prstGeom>
        </p:spPr>
      </p:pic>
    </p:spTree>
    <p:extLst>
      <p:ext uri="{BB962C8B-B14F-4D97-AF65-F5344CB8AC3E}">
        <p14:creationId xmlns:p14="http://schemas.microsoft.com/office/powerpoint/2010/main" val="4271939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3.xml><?xml version="1.0" encoding="utf-8"?>
<p:tagLst xmlns:a="http://schemas.openxmlformats.org/drawingml/2006/main" xmlns:r="http://schemas.openxmlformats.org/officeDocument/2006/relationships" xmlns:p="http://schemas.openxmlformats.org/presentationml/2006/main">
  <p:tag name="TIMING" val="|8.4|49.9|6.7"/>
</p:tagLst>
</file>

<file path=ppt/theme/theme1.xml><?xml version="1.0" encoding="utf-8"?>
<a:theme xmlns:a="http://schemas.openxmlformats.org/drawingml/2006/main" name="Region Östergötland">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1_Region Östergötland">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Östergötland mall-återkoppling</Template>
  <TotalTime>5123</TotalTime>
  <Words>1644</Words>
  <Application>Microsoft Office PowerPoint</Application>
  <PresentationFormat>Bredbild</PresentationFormat>
  <Paragraphs>225</Paragraphs>
  <Slides>37</Slides>
  <Notes>30</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37</vt:i4>
      </vt:variant>
    </vt:vector>
  </HeadingPairs>
  <TitlesOfParts>
    <vt:vector size="45" baseType="lpstr">
      <vt:lpstr>Aptos</vt:lpstr>
      <vt:lpstr>Arial</vt:lpstr>
      <vt:lpstr>Calibri</vt:lpstr>
      <vt:lpstr>Courier New</vt:lpstr>
      <vt:lpstr>Georgia</vt:lpstr>
      <vt:lpstr>Roboto</vt:lpstr>
      <vt:lpstr>Region Östergötland</vt:lpstr>
      <vt:lpstr>1_Region Östergötland</vt:lpstr>
      <vt:lpstr>Fortbildningsträffar våren 2026</vt:lpstr>
      <vt:lpstr>Fortbildningsträff våren 2026</vt:lpstr>
      <vt:lpstr>PowerPoint-presentation</vt:lpstr>
      <vt:lpstr>Dagens agenda</vt:lpstr>
      <vt:lpstr>Patientjournalen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Informationsbrev</vt:lpstr>
      <vt:lpstr>Cambio Cosmic i Sverige</vt:lpstr>
      <vt:lpstr>PowerPoint-presentation</vt:lpstr>
      <vt:lpstr>Frågor och svar</vt:lpstr>
      <vt:lpstr>Cosmic Vårddokumentation</vt:lpstr>
      <vt:lpstr>Filtrera i journalvy</vt:lpstr>
      <vt:lpstr>PowerPoint-presentation</vt:lpstr>
      <vt:lpstr>Frågor och svar</vt:lpstr>
      <vt:lpstr>Cosmic Link</vt:lpstr>
      <vt:lpstr>PowerPoint-presentation</vt:lpstr>
      <vt:lpstr>PowerPoint-presentation</vt:lpstr>
      <vt:lpstr>Cosmic Läkemedel</vt:lpstr>
      <vt:lpstr>Tillägg av funktionalitet för Total administrerad mängd och styrka</vt:lpstr>
      <vt:lpstr>Samverkansforum</vt:lpstr>
      <vt:lpstr>Samverkansforum Cosmic </vt:lpstr>
      <vt:lpstr>PowerPoint-presentation</vt:lpstr>
      <vt:lpstr>PowerPoint-presentation</vt:lpstr>
      <vt:lpstr>PowerPoint-presentation</vt:lpstr>
      <vt:lpstr>Övrigt</vt:lpstr>
      <vt:lpstr>Kommande uppgraderingar Cosmic</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Waltersson Kristin</cp:lastModifiedBy>
  <cp:revision>306</cp:revision>
  <dcterms:created xsi:type="dcterms:W3CDTF">2022-01-31T12:20:33Z</dcterms:created>
  <dcterms:modified xsi:type="dcterms:W3CDTF">2026-02-26T16:36:42Z</dcterms:modified>
</cp:coreProperties>
</file>