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265" r:id="rId4"/>
    <p:sldId id="258" r:id="rId5"/>
    <p:sldId id="259" r:id="rId6"/>
    <p:sldId id="285" r:id="rId7"/>
    <p:sldId id="269" r:id="rId8"/>
    <p:sldId id="284" r:id="rId9"/>
    <p:sldId id="270" r:id="rId10"/>
    <p:sldId id="271" r:id="rId11"/>
    <p:sldId id="273" r:id="rId12"/>
    <p:sldId id="283" r:id="rId13"/>
    <p:sldId id="281" r:id="rId14"/>
    <p:sldId id="266" r:id="rId15"/>
    <p:sldId id="261" r:id="rId16"/>
    <p:sldId id="276" r:id="rId17"/>
    <p:sldId id="274" r:id="rId18"/>
    <p:sldId id="278" r:id="rId19"/>
    <p:sldId id="280" r:id="rId20"/>
    <p:sldId id="279" r:id="rId21"/>
    <p:sldId id="263" r:id="rId22"/>
  </p:sldIdLst>
  <p:sldSz cx="12192000" cy="6858000"/>
  <p:notesSz cx="6797675" cy="9928225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5" userDrawn="1">
          <p15:clr>
            <a:srgbClr val="A4A3A4"/>
          </p15:clr>
        </p15:guide>
        <p15:guide id="2" pos="73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jälte Emma" initials="HE" lastIdx="2" clrIdx="0"/>
  <p:cmAuthor id="2" name="Lindstrand Sofia" initials="L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9D1"/>
    <a:srgbClr val="039B89"/>
    <a:srgbClr val="0050A5"/>
    <a:srgbClr val="8CCEC3"/>
    <a:srgbClr val="0053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51" autoAdjust="0"/>
  </p:normalViewPr>
  <p:slideViewPr>
    <p:cSldViewPr snapToGrid="0" snapToObjects="1">
      <p:cViewPr varScale="1">
        <p:scale>
          <a:sx n="119" d="100"/>
          <a:sy n="119" d="100"/>
        </p:scale>
        <p:origin x="96" y="120"/>
      </p:cViewPr>
      <p:guideLst>
        <p:guide orient="horz" pos="4125"/>
        <p:guide pos="7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t>2026-01-16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t>2026-01-16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079" y="1023911"/>
            <a:ext cx="12192000" cy="1763788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928911"/>
            <a:ext cx="12192000" cy="8371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chemeClr val="tx1">
                    <a:lumMod val="50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1" y="2410539"/>
            <a:ext cx="10699799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609601" y="524415"/>
            <a:ext cx="10699799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408126" y="5746743"/>
            <a:ext cx="666983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2394224"/>
            <a:ext cx="5111799" cy="3600000"/>
          </a:xfrm>
          <a:prstGeom prst="rect">
            <a:avLst/>
          </a:prstGeom>
        </p:spPr>
        <p:txBody>
          <a:bodyPr/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1" y="2394224"/>
            <a:ext cx="5111799" cy="3600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843839" y="524415"/>
            <a:ext cx="946556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848788" y="6295964"/>
            <a:ext cx="7460611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5477" y="6301379"/>
            <a:ext cx="666983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09601" y="2415173"/>
            <a:ext cx="5114023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1" y="3054939"/>
            <a:ext cx="5114023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2415173"/>
            <a:ext cx="5116032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3054939"/>
            <a:ext cx="5116032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843839" y="524415"/>
            <a:ext cx="946556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848788" y="6295964"/>
            <a:ext cx="7460611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477" y="6301379"/>
            <a:ext cx="666983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843839" y="524415"/>
            <a:ext cx="946556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848788" y="6295964"/>
            <a:ext cx="7460611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5477" y="6301379"/>
            <a:ext cx="666983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848788" y="6295964"/>
            <a:ext cx="7460611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5477" y="6301379"/>
            <a:ext cx="666983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89418"/>
            <a:ext cx="771128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4905024"/>
            <a:ext cx="7711288" cy="126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848788" y="6295964"/>
            <a:ext cx="7460611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5477" y="6301379"/>
            <a:ext cx="666983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95801" y="6333645"/>
            <a:ext cx="666983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ostergotland.se/ommig" TargetMode="External"/><Relationship Id="rId2" Type="http://schemas.openxmlformats.org/officeDocument/2006/relationships/hyperlink" Target="https://app.powerbi.com/view?r=eyJrIjoiMDQ2ODZhNmEtNmEwMC00YjVjLWFhOGUtMmM5MjQ4ZjM4MWZmIiwidCI6ImYwODczMzkzLWMzNGMtNGFlYy1iMWM1LTM4MjEyOTgyYTViOSIsImMiOjl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>
          <a:xfrm>
            <a:off x="1268473" y="424347"/>
            <a:ext cx="9144000" cy="1763788"/>
          </a:xfrm>
        </p:spPr>
        <p:txBody>
          <a:bodyPr/>
          <a:lstStyle/>
          <a:p>
            <a:r>
              <a:rPr lang="sv-SE" dirty="0"/>
              <a:t>Ungdomsenkäten </a:t>
            </a:r>
            <a:r>
              <a:rPr lang="sv-SE" i="1" dirty="0"/>
              <a:t>Om mig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268473" y="1767164"/>
            <a:ext cx="9144000" cy="837199"/>
          </a:xfrm>
        </p:spPr>
        <p:txBody>
          <a:bodyPr/>
          <a:lstStyle/>
          <a:p>
            <a:endParaRPr lang="sv-SE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Resultat om ungdomars hälsa och livsstil 2014-2025</a:t>
            </a:r>
          </a:p>
          <a:p>
            <a:r>
              <a:rPr lang="sv-SE" sz="1600" dirty="0">
                <a:solidFill>
                  <a:schemeClr val="bg1"/>
                </a:solidFill>
              </a:rPr>
              <a:t> </a:t>
            </a:r>
          </a:p>
          <a:p>
            <a:endParaRPr lang="sv-SE" sz="1800" dirty="0"/>
          </a:p>
          <a:p>
            <a:r>
              <a:rPr lang="sv-SE" sz="1800" b="1" dirty="0"/>
              <a:t> </a:t>
            </a:r>
            <a:endParaRPr lang="sv-SE" sz="1800" dirty="0"/>
          </a:p>
          <a:p>
            <a:endParaRPr lang="sv-SE" sz="18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4294967295"/>
          </p:nvPr>
        </p:nvSpPr>
        <p:spPr>
          <a:xfrm>
            <a:off x="1689571" y="6281628"/>
            <a:ext cx="5595459" cy="365125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Dagens tema, 2016-01-01, 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76489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83334" y="415522"/>
            <a:ext cx="8078926" cy="1077629"/>
          </a:xfrm>
        </p:spPr>
        <p:txBody>
          <a:bodyPr/>
          <a:lstStyle/>
          <a:p>
            <a:r>
              <a:rPr lang="sv-SE" sz="3600" dirty="0"/>
              <a:t>Bruk av alkohol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842" y="658"/>
            <a:ext cx="2727158" cy="181901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7AAAC14-6ABB-EB63-39D6-A1F61177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63" y="2151220"/>
            <a:ext cx="5584032" cy="393355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37A6497-9C19-DEC6-FEE0-06A646EE3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820" y="2150261"/>
            <a:ext cx="5635894" cy="39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60152" y="527462"/>
            <a:ext cx="8014403" cy="707309"/>
          </a:xfrm>
        </p:spPr>
        <p:txBody>
          <a:bodyPr/>
          <a:lstStyle/>
          <a:p>
            <a:r>
              <a:rPr lang="sv-SE" sz="3600" dirty="0"/>
              <a:t>Arbetsro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60152" y="1465614"/>
            <a:ext cx="4954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Exempel på skillnader i arbetsro mellan gymnasieskolor i Norrköping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270" y="0"/>
            <a:ext cx="4184897" cy="231006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921CA6D-3403-A060-0752-9062C601E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52" y="1762232"/>
            <a:ext cx="6353532" cy="43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79166" y="408462"/>
            <a:ext cx="7830665" cy="1014240"/>
          </a:xfrm>
        </p:spPr>
        <p:txBody>
          <a:bodyPr/>
          <a:lstStyle/>
          <a:p>
            <a:r>
              <a:rPr lang="sv-SE" sz="3600" dirty="0"/>
              <a:t>Bra stämning på skolan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579166" y="1435115"/>
            <a:ext cx="477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Exempel på skillnader i stämning mellan grundskolor i Linköping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69784D-3753-0824-1818-2CD972DA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66" y="1724527"/>
            <a:ext cx="6400800" cy="4403014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57" y="0"/>
            <a:ext cx="4935443" cy="229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7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15359" y="274610"/>
            <a:ext cx="7899795" cy="1265447"/>
          </a:xfrm>
        </p:spPr>
        <p:txBody>
          <a:bodyPr/>
          <a:lstStyle/>
          <a:p>
            <a:r>
              <a:rPr lang="sv-SE" sz="3600" dirty="0"/>
              <a:t>Stöd och hjälp att utvecklas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2BA20B2-A0F0-AC15-2BB2-C0B15D5A4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71" y="1577327"/>
            <a:ext cx="6473264" cy="447789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846" y="74879"/>
            <a:ext cx="3709263" cy="3354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2010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28302" y="453134"/>
            <a:ext cx="7698278" cy="917524"/>
          </a:xfrm>
        </p:spPr>
        <p:txBody>
          <a:bodyPr/>
          <a:lstStyle/>
          <a:p>
            <a:r>
              <a:rPr lang="sv-SE" sz="3600" dirty="0">
                <a:latin typeface="+mj-lt"/>
              </a:rPr>
              <a:t>Trygghet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C446789-0055-D47A-054F-A0EAC1A7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06" y="1591948"/>
            <a:ext cx="6448508" cy="451992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375" y="1"/>
            <a:ext cx="4580625" cy="30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1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60686" y="441566"/>
            <a:ext cx="8192288" cy="889467"/>
          </a:xfrm>
        </p:spPr>
        <p:txBody>
          <a:bodyPr/>
          <a:lstStyle/>
          <a:p>
            <a:r>
              <a:rPr lang="sv-SE" sz="3600" dirty="0"/>
              <a:t>Stress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259D5BF-F5DA-F845-8F83-BB1D45B7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60" y="1447472"/>
            <a:ext cx="6769998" cy="4664396"/>
          </a:xfrm>
          <a:prstGeom prst="rect">
            <a:avLst/>
          </a:prstGeom>
        </p:spPr>
      </p:pic>
      <p:pic>
        <p:nvPicPr>
          <p:cNvPr id="6" name="Bildobjekt 5" descr="\\s-fil01.lio.se\CIFS.HOMEDIR\Ungdomsenkät\Förslag på ny rapport 2018\Bilder\shutterstock_1481168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975" y="0"/>
            <a:ext cx="3439026" cy="3180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774881" y="318143"/>
            <a:ext cx="7739099" cy="855978"/>
          </a:xfrm>
        </p:spPr>
        <p:txBody>
          <a:bodyPr/>
          <a:lstStyle/>
          <a:p>
            <a:r>
              <a:rPr lang="sv-SE" sz="3600" dirty="0"/>
              <a:t>Mobbning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075" y="1"/>
            <a:ext cx="4162926" cy="277667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A77B7F7-DFFD-4BD9-E6C6-3C32D8FF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81" y="1307811"/>
            <a:ext cx="6930674" cy="48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57205" y="535483"/>
            <a:ext cx="7739099" cy="829601"/>
          </a:xfrm>
        </p:spPr>
        <p:txBody>
          <a:bodyPr/>
          <a:lstStyle/>
          <a:p>
            <a:r>
              <a:rPr lang="sv-SE" sz="3600" dirty="0"/>
              <a:t>Möjlighet att påverka i skolan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327" y="1"/>
            <a:ext cx="4066674" cy="406667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25A8B4D-572A-7F7B-8EC0-D4BC840E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05" y="1631664"/>
            <a:ext cx="6520297" cy="44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19840" y="503825"/>
            <a:ext cx="7739099" cy="951180"/>
          </a:xfrm>
        </p:spPr>
        <p:txBody>
          <a:bodyPr/>
          <a:lstStyle/>
          <a:p>
            <a:r>
              <a:rPr lang="sv-SE" sz="3600" dirty="0"/>
              <a:t>Samhälls- och omvärldsintresse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14" name="Bildobjekt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2" t="313" r="-703" b="-452"/>
          <a:stretch/>
        </p:blipFill>
        <p:spPr>
          <a:xfrm>
            <a:off x="10860170" y="-1917"/>
            <a:ext cx="1224000" cy="3564000"/>
          </a:xfrm>
          <a:prstGeom prst="rect">
            <a:avLst/>
          </a:prstGeom>
        </p:spPr>
      </p:pic>
      <p:sp>
        <p:nvSpPr>
          <p:cNvPr id="15" name="Textruta 68"/>
          <p:cNvSpPr txBox="1"/>
          <p:nvPr/>
        </p:nvSpPr>
        <p:spPr>
          <a:xfrm>
            <a:off x="10871944" y="106956"/>
            <a:ext cx="1259205" cy="18662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lang="sv-SE" sz="900" dirty="0">
                <a:latin typeface="Century Gothic"/>
                <a:ea typeface="Georgia"/>
                <a:cs typeface="Times New Roman"/>
              </a:rPr>
              <a:t>Ungdomar ser Sverige som ett ”litet” land i en global värld och tycker att det händer mer allvarliga och betydelsefulla saker utomlands som intresserar dem.</a:t>
            </a:r>
            <a:endParaRPr lang="sv-SE" sz="1000" dirty="0">
              <a:latin typeface="Georgia"/>
              <a:ea typeface="Georgia"/>
              <a:cs typeface="Times New Roman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8CE6A7-09FC-CE7C-AA26-B73124617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50327"/>
            <a:ext cx="5430253" cy="375726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5351C3F-A590-0FFC-59AC-543E9A59F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518" y="2250327"/>
            <a:ext cx="5450843" cy="37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84696" y="449856"/>
            <a:ext cx="7739099" cy="891148"/>
          </a:xfrm>
        </p:spPr>
        <p:txBody>
          <a:bodyPr/>
          <a:lstStyle/>
          <a:p>
            <a:r>
              <a:rPr lang="sv-SE" sz="3600" dirty="0"/>
              <a:t>Självförtroende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19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555" y="1"/>
            <a:ext cx="4540445" cy="302393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829A59C-163E-2DCA-CE27-F92A5823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96" y="1482845"/>
            <a:ext cx="6721786" cy="462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1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826168" y="2093739"/>
            <a:ext cx="10010273" cy="3600000"/>
          </a:xfrm>
        </p:spPr>
        <p:txBody>
          <a:bodyPr>
            <a:normAutofit/>
          </a:bodyPr>
          <a:lstStyle/>
          <a:p>
            <a:pPr marL="90488" indent="0">
              <a:buNone/>
            </a:pPr>
            <a:endParaRPr lang="sv-SE" sz="1800" dirty="0"/>
          </a:p>
          <a:p>
            <a:r>
              <a:rPr lang="sv-SE" sz="1800" dirty="0"/>
              <a:t>Det här bildspelet visar ett urval av resultat på länsnivå</a:t>
            </a:r>
          </a:p>
          <a:p>
            <a:endParaRPr lang="sv-SE" sz="1800" dirty="0"/>
          </a:p>
          <a:p>
            <a:pPr>
              <a:spcAft>
                <a:spcPts val="3000"/>
              </a:spcAft>
            </a:pPr>
            <a:r>
              <a:rPr lang="sv-SE" sz="1800" dirty="0"/>
              <a:t>Om du istället vill visa resultat för din skola kan du söka fram och kopiera egna diagram i webbtjänsten </a:t>
            </a:r>
            <a:r>
              <a:rPr lang="sv-SE" sz="1800" dirty="0">
                <a:hlinkClick r:id="rId2"/>
              </a:rPr>
              <a:t>Status Östergötland </a:t>
            </a:r>
            <a:endParaRPr lang="sv-SE" sz="1800" dirty="0"/>
          </a:p>
          <a:p>
            <a:pPr>
              <a:spcAft>
                <a:spcPts val="3000"/>
              </a:spcAft>
            </a:pPr>
            <a:r>
              <a:rPr lang="sv-SE" sz="1800" dirty="0"/>
              <a:t>Du hittar även resultat och rapporter på ungdomsenkätens hemsida: </a:t>
            </a:r>
            <a:r>
              <a:rPr lang="sv-SE" sz="1800" u="sng" dirty="0">
                <a:hlinkClick r:id="rId3"/>
              </a:rPr>
              <a:t>https://www.regionostergotland.se/ommig</a:t>
            </a:r>
            <a:r>
              <a:rPr lang="sv-SE" sz="1800" dirty="0"/>
              <a:t> 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Är du nyfiken på resultat för din skola?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7307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71623" y="530084"/>
            <a:ext cx="7739099" cy="785640"/>
          </a:xfrm>
        </p:spPr>
        <p:txBody>
          <a:bodyPr/>
          <a:lstStyle/>
          <a:p>
            <a:r>
              <a:rPr lang="sv-SE" sz="3600" dirty="0"/>
              <a:t>Tillit till andra människor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20</a:t>
            </a:fld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80" y="234830"/>
            <a:ext cx="4500876" cy="319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9C19248-DCC4-9AE8-1723-F6300970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5" y="1513332"/>
            <a:ext cx="6658876" cy="46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22488" y="388129"/>
            <a:ext cx="8024849" cy="830240"/>
          </a:xfrm>
        </p:spPr>
        <p:txBody>
          <a:bodyPr/>
          <a:lstStyle/>
          <a:p>
            <a:r>
              <a:rPr lang="sv-SE" sz="3600" dirty="0"/>
              <a:t>Framtidstro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21</a:t>
            </a:fld>
            <a:endParaRPr lang="sv-SE" dirty="0"/>
          </a:p>
        </p:txBody>
      </p:sp>
      <p:pic>
        <p:nvPicPr>
          <p:cNvPr id="6" name="Bildobjekt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68" y="23232"/>
            <a:ext cx="3971083" cy="276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841B851-105A-4282-77FE-772C7A114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88" y="1362334"/>
            <a:ext cx="6813028" cy="4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1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31" name="Rubrik 2"/>
          <p:cNvSpPr txBox="1">
            <a:spLocks/>
          </p:cNvSpPr>
          <p:nvPr/>
        </p:nvSpPr>
        <p:spPr>
          <a:xfrm>
            <a:off x="652076" y="328472"/>
            <a:ext cx="7643201" cy="92304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sv-SE" sz="3600" dirty="0">
                <a:latin typeface="+mj-lt"/>
              </a:rPr>
              <a:t>Stöd från vuxna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85C8A81-8C0F-C942-36CD-F56E2D9E6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86" y="1382571"/>
            <a:ext cx="6814346" cy="470147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484" y="3279"/>
            <a:ext cx="3618531" cy="36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1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10119" y="389395"/>
            <a:ext cx="7750505" cy="835142"/>
          </a:xfrm>
        </p:spPr>
        <p:txBody>
          <a:bodyPr/>
          <a:lstStyle/>
          <a:p>
            <a:r>
              <a:rPr lang="sv-SE" sz="3600" dirty="0">
                <a:latin typeface="+mj-lt"/>
              </a:rPr>
              <a:t>Vänskap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>
                <a:latin typeface="+mj-lt"/>
              </a:rPr>
              <a:pPr/>
              <a:t>4</a:t>
            </a:fld>
            <a:endParaRPr lang="sv-SE" dirty="0">
              <a:latin typeface="+mj-lt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66172CC-D9FA-BF72-9326-384F8B4DF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76" y="1371599"/>
            <a:ext cx="6844223" cy="4710229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624" y="0"/>
            <a:ext cx="3831376" cy="29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2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8" name="Rubrik 2"/>
          <p:cNvSpPr txBox="1">
            <a:spLocks/>
          </p:cNvSpPr>
          <p:nvPr/>
        </p:nvSpPr>
        <p:spPr>
          <a:xfrm>
            <a:off x="602581" y="401776"/>
            <a:ext cx="8470953" cy="9003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sv-SE" sz="3200" dirty="0">
                <a:latin typeface="+mj-lt"/>
              </a:rPr>
              <a:t>God självskattad hälsa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2" y="170946"/>
            <a:ext cx="4220647" cy="228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BEA866A-BCAE-8FB1-6CBA-48CF9E359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13" y="1497017"/>
            <a:ext cx="6672733" cy="46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1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79373" y="443138"/>
            <a:ext cx="8024849" cy="836221"/>
          </a:xfrm>
        </p:spPr>
        <p:txBody>
          <a:bodyPr/>
          <a:lstStyle/>
          <a:p>
            <a:r>
              <a:rPr lang="sv-SE" sz="3600" dirty="0">
                <a:latin typeface="+mj-lt"/>
              </a:rPr>
              <a:t>Oro/ångest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0C7DA72-C583-452E-C444-3F533438C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82" y="1351722"/>
            <a:ext cx="6793240" cy="4779654"/>
          </a:xfrm>
          <a:prstGeom prst="rect">
            <a:avLst/>
          </a:prstGeom>
        </p:spPr>
      </p:pic>
      <p:pic>
        <p:nvPicPr>
          <p:cNvPr id="6" name="Bildobjekt 5" descr="Rädsla Jag Är Rädd Sitter · Gratis bilder på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68" y="324"/>
            <a:ext cx="3324141" cy="33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2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74299" y="447790"/>
            <a:ext cx="7739099" cy="873563"/>
          </a:xfrm>
        </p:spPr>
        <p:txBody>
          <a:bodyPr/>
          <a:lstStyle/>
          <a:p>
            <a:r>
              <a:rPr lang="sv-SE" sz="3600" dirty="0"/>
              <a:t>Att duga som man är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614B867-7C6A-64E4-2CE7-02C1E5583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99" y="1469136"/>
            <a:ext cx="6738005" cy="463022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55" y="0"/>
            <a:ext cx="4221345" cy="281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56643" y="438874"/>
            <a:ext cx="8111746" cy="1006943"/>
          </a:xfrm>
        </p:spPr>
        <p:txBody>
          <a:bodyPr/>
          <a:lstStyle/>
          <a:p>
            <a:r>
              <a:rPr lang="sv-SE" sz="3600" dirty="0"/>
              <a:t>Fysisk aktivitet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7" name="Figur 2"/>
          <p:cNvSpPr>
            <a:spLocks noChangeArrowheads="1"/>
          </p:cNvSpPr>
          <p:nvPr/>
        </p:nvSpPr>
        <p:spPr bwMode="auto">
          <a:xfrm rot="5400000">
            <a:off x="9108494" y="2290564"/>
            <a:ext cx="2187400" cy="3745830"/>
          </a:xfrm>
          <a:prstGeom prst="roundRect">
            <a:avLst>
              <a:gd name="adj" fmla="val 12103"/>
            </a:avLst>
          </a:prstGeom>
          <a:solidFill>
            <a:srgbClr val="A7D9D1"/>
          </a:solidFill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r>
              <a:rPr lang="sv-SE" sz="1200" dirty="0"/>
              <a:t>Ungdomar rekommenderas att vara fysiskt aktiva i genomsnitt minst en timme per dag. Här redovisas andelen som uppnår denna rekommendation.</a:t>
            </a:r>
          </a:p>
          <a:p>
            <a:endParaRPr lang="sv-SE" sz="1200" dirty="0"/>
          </a:p>
          <a:p>
            <a:r>
              <a:rPr lang="sv-SE" sz="1200" dirty="0"/>
              <a:t>Som fysisk aktivitet har ungdomarna fått räkna med både </a:t>
            </a:r>
            <a:r>
              <a:rPr lang="sv-SE" sz="1200" b="1" dirty="0"/>
              <a:t>vardagsmotion </a:t>
            </a:r>
            <a:r>
              <a:rPr lang="sv-SE" sz="1200" dirty="0"/>
              <a:t>och </a:t>
            </a:r>
            <a:r>
              <a:rPr lang="sv-SE" sz="1200" b="1" dirty="0"/>
              <a:t>träning</a:t>
            </a:r>
            <a:r>
              <a:rPr lang="sv-SE" sz="1200" dirty="0"/>
              <a:t> som till exempel: fotboll, simning, ridning, dans, styrketräning eller när man cyklar/går till skolan i raskt tempo.</a:t>
            </a:r>
          </a:p>
          <a:p>
            <a:endParaRPr lang="sv-SE" sz="1200" kern="0" dirty="0">
              <a:solidFill>
                <a:sysClr val="windowText" lastClr="000000"/>
              </a:solidFill>
              <a:latin typeface="Century Gothic"/>
              <a:ea typeface="Georgia"/>
              <a:cs typeface="Times New Roman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323475-A141-4F7F-1105-0F041412F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75" y="1522151"/>
            <a:ext cx="6567516" cy="453374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883" y="0"/>
            <a:ext cx="3973118" cy="264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7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93227" y="391320"/>
            <a:ext cx="7836334" cy="997800"/>
          </a:xfrm>
        </p:spPr>
        <p:txBody>
          <a:bodyPr/>
          <a:lstStyle/>
          <a:p>
            <a:r>
              <a:rPr lang="sv-SE" sz="3600" dirty="0"/>
              <a:t>Tobaks- och nikotinbruk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084" y="-38626"/>
            <a:ext cx="3015916" cy="201218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F0B4617-2028-9702-3AF2-E5BDC911F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06" y="2140737"/>
            <a:ext cx="5714718" cy="389746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ECAD802-A5C3-EEDB-7C78-1D84A4999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465" y="2139221"/>
            <a:ext cx="5668286" cy="393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Ost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2632</TotalTime>
  <Words>253</Words>
  <Application>Microsoft Office PowerPoint</Application>
  <PresentationFormat>Bredbild</PresentationFormat>
  <Paragraphs>59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Georgia</vt:lpstr>
      <vt:lpstr>Tahoma</vt:lpstr>
      <vt:lpstr>blank</vt:lpstr>
      <vt:lpstr>PowerPoint-presentation</vt:lpstr>
      <vt:lpstr>Är du nyfiken på resultat för din skola?</vt:lpstr>
      <vt:lpstr>PowerPoint-presentation</vt:lpstr>
      <vt:lpstr>Vänskap</vt:lpstr>
      <vt:lpstr>PowerPoint-presentation</vt:lpstr>
      <vt:lpstr>Oro/ångest</vt:lpstr>
      <vt:lpstr>Att duga som man är</vt:lpstr>
      <vt:lpstr>Fysisk aktivitet</vt:lpstr>
      <vt:lpstr>Tobaks- och nikotinbruk</vt:lpstr>
      <vt:lpstr>Bruk av alkohol</vt:lpstr>
      <vt:lpstr>Arbetsro </vt:lpstr>
      <vt:lpstr>Bra stämning på skolan</vt:lpstr>
      <vt:lpstr>Stöd och hjälp att utvecklas</vt:lpstr>
      <vt:lpstr>Trygghet</vt:lpstr>
      <vt:lpstr>Stress</vt:lpstr>
      <vt:lpstr>Mobbning</vt:lpstr>
      <vt:lpstr>Möjlighet att påverka i skolan</vt:lpstr>
      <vt:lpstr>Samhälls- och omvärldsintresse</vt:lpstr>
      <vt:lpstr>Självförtroende</vt:lpstr>
      <vt:lpstr>Tillit till andra människor</vt:lpstr>
      <vt:lpstr>Framtidstro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Källstrand Thor Åsa</dc:creator>
  <cp:lastModifiedBy>Henriksson Hanna</cp:lastModifiedBy>
  <cp:revision>172</cp:revision>
  <cp:lastPrinted>2019-03-29T12:46:34Z</cp:lastPrinted>
  <dcterms:created xsi:type="dcterms:W3CDTF">2017-05-31T14:12:30Z</dcterms:created>
  <dcterms:modified xsi:type="dcterms:W3CDTF">2026-01-16T12:43:49Z</dcterms:modified>
</cp:coreProperties>
</file>