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64" r:id="rId3"/>
    <p:sldId id="299" r:id="rId4"/>
    <p:sldId id="302" r:id="rId5"/>
    <p:sldId id="301" r:id="rId6"/>
    <p:sldId id="303" r:id="rId7"/>
    <p:sldId id="298" r:id="rId8"/>
    <p:sldId id="261" r:id="rId9"/>
    <p:sldId id="293" r:id="rId10"/>
    <p:sldId id="294" r:id="rId11"/>
    <p:sldId id="295" r:id="rId12"/>
    <p:sldId id="296" r:id="rId13"/>
    <p:sldId id="297" r:id="rId14"/>
    <p:sldId id="289" r:id="rId15"/>
    <p:sldId id="287" r:id="rId16"/>
    <p:sldId id="286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omée Sanna" initials="BS" lastIdx="1" clrIdx="0">
    <p:extLst>
      <p:ext uri="{19B8F6BF-5375-455C-9EA6-DF929625EA0E}">
        <p15:presenceInfo xmlns:p15="http://schemas.microsoft.com/office/powerpoint/2012/main" userId="S::Sanna.Bromee@regionostergotland.se::078fac23-2170-47f7-935d-138322abbe5b" providerId="AD"/>
      </p:ext>
    </p:extLst>
  </p:cmAuthor>
  <p:cmAuthor id="2" name="Götmar Anna" initials="GA" lastIdx="1" clrIdx="1">
    <p:extLst>
      <p:ext uri="{19B8F6BF-5375-455C-9EA6-DF929625EA0E}">
        <p15:presenceInfo xmlns:p15="http://schemas.microsoft.com/office/powerpoint/2012/main" userId="S-1-5-21-3333221951-3734500458-1540040394-2443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93FF"/>
    <a:srgbClr val="549EF8"/>
    <a:srgbClr val="B8462B"/>
    <a:srgbClr val="FEDCCE"/>
    <a:srgbClr val="FDC9B4"/>
    <a:srgbClr val="FFDDDE"/>
    <a:srgbClr val="6F122E"/>
    <a:srgbClr val="9D1E52"/>
    <a:srgbClr val="FB575C"/>
    <a:srgbClr val="D47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79" autoAdjust="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C847F-84E3-42AF-A07E-A8329D91AC85}" type="datetimeFigureOut">
              <a:rPr lang="sv-SE" smtClean="0"/>
              <a:t>2022-09-22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786AA-019F-4545-89D2-9D10920C7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630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5531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1499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356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110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0390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2719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797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704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1B8D440B-5C35-42B5-8AD4-3606CB666BB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vardgivarwebb.regionostergotland.se/Startsida/For-privata-vardgivare/Regionens-IT-stod-till-andra-vardgivare/Mitt-Vaccin/Nyckelperson/Uppfoljningsmoten-nyckelpersone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ardgivarwebb.regionostergotland.se/pages/392675/Checklista%20MittVaccin%20Av-%20och%20omboka%20bes%c3%b6k_211101.pdf" TargetMode="External"/><Relationship Id="rId5" Type="http://schemas.openxmlformats.org/officeDocument/2006/relationships/hyperlink" Target="https://vardgivarwebb.regionostergotland.se/pages/392675/Manual%20Tidboken%20i%20MittVaccin%20-%20Admin%20och%20schemal%c3%a4ggning.pdf" TargetMode="External"/><Relationship Id="rId4" Type="http://schemas.openxmlformats.org/officeDocument/2006/relationships/hyperlink" Target="https://vardgivarwebb.regionostergotland.se/pages/392675/Checklista%20MittVaccin%20Boka%20bes%c3%b6k_211028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ardgivarwebb.regionostergotland.se/Startsida/For-privata-vardgivare/Regionens-IT-stod-till-andra-vardgivare/Mitt-Vaccin/Nyckelperson/Uppfoljningsmoten-nyckelperson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Ny tidbok i MittVaccin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Frågestund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290405" y="6312037"/>
            <a:ext cx="3241360" cy="288000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Anders Arvehell, Anna Götmar, Karin Björklund</a:t>
            </a:r>
          </a:p>
        </p:txBody>
      </p:sp>
    </p:spTree>
    <p:extLst>
      <p:ext uri="{BB962C8B-B14F-4D97-AF65-F5344CB8AC3E}">
        <p14:creationId xmlns:p14="http://schemas.microsoft.com/office/powerpoint/2010/main" val="1468395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6999" y="1343781"/>
            <a:ext cx="11017691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2. Ändra antal resurser </a:t>
            </a:r>
          </a:p>
          <a:p>
            <a:pPr lvl="1"/>
            <a:r>
              <a:rPr lang="sv-SE" dirty="0"/>
              <a:t>Görs i menyval </a:t>
            </a:r>
            <a:r>
              <a:rPr lang="sv-SE" b="1" dirty="0"/>
              <a:t>Bokningsschema</a:t>
            </a:r>
            <a:r>
              <a:rPr lang="sv-SE" dirty="0"/>
              <a:t>, längst ner under </a:t>
            </a:r>
            <a:r>
              <a:rPr lang="sv-SE" b="1" dirty="0"/>
              <a:t>Tillgänglig personal</a:t>
            </a:r>
          </a:p>
          <a:p>
            <a:pPr lvl="1"/>
            <a:r>
              <a:rPr lang="sv-SE" dirty="0"/>
              <a:t>Justera till önskat antal resurser/vaccinatörer för tidbok ”Vaccinatör”</a:t>
            </a:r>
          </a:p>
          <a:p>
            <a:pPr lvl="1"/>
            <a:r>
              <a:rPr lang="sv-SE" dirty="0"/>
              <a:t>Sätt 0 på tidbok ”Använd ej” </a:t>
            </a:r>
            <a:endParaRPr lang="sv-SE" dirty="0">
              <a:solidFill>
                <a:srgbClr val="FF0000"/>
              </a:solidFill>
            </a:endParaRPr>
          </a:p>
          <a:p>
            <a:pPr lvl="1"/>
            <a:r>
              <a:rPr lang="sv-SE" dirty="0"/>
              <a:t>Spara</a:t>
            </a:r>
          </a:p>
          <a:p>
            <a:pPr marL="268287" lvl="1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OM ni har bokningar i båda tidböckerna kontakta oss via Stöd och Service</a:t>
            </a:r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10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11948DA-C089-4128-8D9C-40E67F855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915" y="3676751"/>
            <a:ext cx="7904170" cy="253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10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11</a:t>
            </a:fld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00" y="2907733"/>
            <a:ext cx="10796587" cy="2058549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5935293" y="3357558"/>
            <a:ext cx="908420" cy="16087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  <p:sp>
        <p:nvSpPr>
          <p:cNvPr id="8" name="Platshållare för innehåll 2"/>
          <p:cNvSpPr>
            <a:spLocks noGrp="1"/>
          </p:cNvSpPr>
          <p:nvPr>
            <p:ph sz="half" idx="1"/>
          </p:nvPr>
        </p:nvSpPr>
        <p:spPr>
          <a:xfrm>
            <a:off x="945008" y="1806863"/>
            <a:ext cx="7984680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3. Ändra tidbok i besökstyperna</a:t>
            </a:r>
          </a:p>
          <a:p>
            <a:r>
              <a:rPr lang="sv-SE" dirty="0"/>
              <a:t>Ändra så att </a:t>
            </a:r>
            <a:r>
              <a:rPr lang="sv-SE" b="1" dirty="0"/>
              <a:t>Typ </a:t>
            </a:r>
            <a:r>
              <a:rPr lang="sv-SE" dirty="0"/>
              <a:t>är den kvarstående tidboken som heter ex ”Vaccinatör”</a:t>
            </a:r>
          </a:p>
        </p:txBody>
      </p:sp>
    </p:spTree>
    <p:extLst>
      <p:ext uri="{BB962C8B-B14F-4D97-AF65-F5344CB8AC3E}">
        <p14:creationId xmlns:p14="http://schemas.microsoft.com/office/powerpoint/2010/main" val="3470636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6999" y="1343781"/>
            <a:ext cx="10860673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4. Skapa schemamallar</a:t>
            </a:r>
          </a:p>
          <a:p>
            <a:pPr lvl="1"/>
            <a:r>
              <a:rPr lang="sv-SE" dirty="0"/>
              <a:t>Skapa (minst) en schemamall per sjukdomsskydd (ex Covid-19) </a:t>
            </a:r>
          </a:p>
          <a:p>
            <a:pPr lvl="1"/>
            <a:r>
              <a:rPr lang="sv-SE" dirty="0"/>
              <a:t>Dvs ha inte olika sjukdomsskydd i samma mall (ex Covid-19+Säsongsinfluensa+TBE)</a:t>
            </a:r>
          </a:p>
          <a:p>
            <a:pPr lvl="1"/>
            <a:r>
              <a:rPr lang="sv-SE" dirty="0"/>
              <a:t>Lägg till önskad/-e besökstyp/-er för det </a:t>
            </a:r>
            <a:r>
              <a:rPr lang="sv-SE" dirty="0" err="1"/>
              <a:t>sjukdomsskyddet</a:t>
            </a:r>
            <a:r>
              <a:rPr lang="sv-SE" dirty="0"/>
              <a:t> i mallen</a:t>
            </a:r>
          </a:p>
          <a:p>
            <a:pPr lvl="1"/>
            <a:r>
              <a:rPr lang="sv-SE" dirty="0"/>
              <a:t>Sätt olika färger på olika schemamallar för ökad tydlighet och enhetlighet (färgerna syns inte för invånare i </a:t>
            </a:r>
            <a:r>
              <a:rPr lang="sv-SE" dirty="0" err="1"/>
              <a:t>onlinebokningen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Kort, tydlig namnsättning som återspeglar vad som kan bokas i tidblocken som kommer skapas</a:t>
            </a:r>
          </a:p>
          <a:p>
            <a:pPr lvl="1"/>
            <a:r>
              <a:rPr lang="sv-SE" dirty="0"/>
              <a:t>Spara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12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775" y="3668231"/>
            <a:ext cx="9608528" cy="243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40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6999" y="1343781"/>
            <a:ext cx="10860673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5. Skapa schema utifrån schemamallar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13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63" y="1788291"/>
            <a:ext cx="7762442" cy="3544699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8240931" y="461431"/>
            <a:ext cx="378661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>
              <a:buAutoNum type="arabicPeriod"/>
            </a:pPr>
            <a:r>
              <a:rPr lang="sv-SE" sz="1600" dirty="0">
                <a:latin typeface="+mj-lt"/>
              </a:rPr>
              <a:t>Välj schemamall - Då fylls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information i automatiskt: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Namn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Färg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Tidbok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Besökstyp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600" dirty="0">
              <a:latin typeface="+mj-lt"/>
            </a:endParaRPr>
          </a:p>
          <a:p>
            <a:pPr marL="342900" indent="-342900" algn="l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Välj resurs/-er.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Tips! Man kan skriva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siffran och trycka </a:t>
            </a:r>
            <a:r>
              <a:rPr lang="sv-SE" sz="1600" dirty="0" err="1">
                <a:latin typeface="+mj-lt"/>
              </a:rPr>
              <a:t>Enter</a:t>
            </a:r>
            <a:r>
              <a:rPr lang="sv-SE" sz="1600" dirty="0">
                <a:latin typeface="+mj-lt"/>
              </a:rPr>
              <a:t>.</a:t>
            </a:r>
          </a:p>
          <a:p>
            <a:pPr marL="342900" indent="-342900" algn="l">
              <a:buFont typeface="+mj-lt"/>
              <a:buAutoNum type="arabicPeriod" startAt="2"/>
            </a:pPr>
            <a:endParaRPr lang="sv-SE" sz="1600" dirty="0">
              <a:latin typeface="+mj-lt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Välj ”Typ” dvs vilka dagar som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ska schemaläggas. </a:t>
            </a:r>
          </a:p>
          <a:p>
            <a:pPr marL="800100" lvl="1" indent="-342900">
              <a:buFont typeface="+mj-lt"/>
              <a:buAutoNum type="alphaLcPeriod" startAt="2"/>
            </a:pPr>
            <a:r>
              <a:rPr lang="sv-SE" sz="1600" dirty="0">
                <a:latin typeface="+mj-lt"/>
              </a:rPr>
              <a:t>Om ”Dag”: Välj veckodagar.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Tips! Man kan skriva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första bokstav och trycka </a:t>
            </a:r>
            <a:r>
              <a:rPr lang="sv-SE" sz="1600" dirty="0" err="1">
                <a:latin typeface="+mj-lt"/>
              </a:rPr>
              <a:t>Enter</a:t>
            </a:r>
            <a:endParaRPr lang="sv-SE" sz="1600" dirty="0">
              <a:latin typeface="+mj-lt"/>
            </a:endParaRPr>
          </a:p>
          <a:p>
            <a:pPr marL="800100" lvl="1" indent="-342900">
              <a:buFont typeface="+mj-lt"/>
              <a:buAutoNum type="alphaLcPeriod" startAt="2"/>
            </a:pPr>
            <a:endParaRPr lang="sv-SE" sz="1600" dirty="0">
              <a:latin typeface="+mj-lt"/>
            </a:endParaRPr>
          </a:p>
          <a:p>
            <a:pPr marL="342900" indent="-342900" algn="l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Ange datumintervall för schemat</a:t>
            </a:r>
          </a:p>
          <a:p>
            <a:pPr marL="342900" indent="-342900" algn="l">
              <a:buFont typeface="+mj-lt"/>
              <a:buAutoNum type="arabicPeriod" startAt="2"/>
            </a:pPr>
            <a:endParaRPr lang="sv-SE" sz="1600" dirty="0">
              <a:latin typeface="+mj-lt"/>
            </a:endParaRPr>
          </a:p>
          <a:p>
            <a:pPr marL="342900" indent="-342900" algn="l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Ange start och sluttid för tidblocken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600" dirty="0">
              <a:latin typeface="+mj-lt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1001266" y="5499476"/>
            <a:ext cx="96776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AutoNum type="arabicPeriod" startAt="6"/>
            </a:pPr>
            <a:r>
              <a:rPr lang="sv-SE" sz="1600" dirty="0">
                <a:latin typeface="+mj-lt"/>
              </a:rPr>
              <a:t>Klicka i ”Kom ihåg mina val” om du ska skapa ett liknande schema direkt efter detta.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Ex. om du ska skapa ett eftermiddagspass för samma dagar som du just lagt upp förmiddagspass för. </a:t>
            </a:r>
          </a:p>
          <a:p>
            <a:pPr marL="342900" indent="-342900" algn="l">
              <a:buAutoNum type="arabicPeriod" startAt="6"/>
            </a:pPr>
            <a:r>
              <a:rPr lang="sv-SE" sz="1600" dirty="0">
                <a:latin typeface="+mj-lt"/>
              </a:rPr>
              <a:t>Klicka på knappen med en roterande pil för att se hur många bokningsbara tider som kommer skapas</a:t>
            </a:r>
          </a:p>
          <a:p>
            <a:pPr marL="342900" indent="-342900" algn="l">
              <a:buAutoNum type="arabicPeriod" startAt="6"/>
            </a:pPr>
            <a:r>
              <a:rPr lang="sv-SE" sz="1600" dirty="0">
                <a:latin typeface="+mj-lt"/>
              </a:rPr>
              <a:t>När du är nöjd - Spara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2223436" y="220418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1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223436" y="2604295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4580022" y="2581848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2816995" y="4197288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2231533" y="2981958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5018992" y="2984471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2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202657" y="340699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3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1129710" y="3765407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4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3688426" y="380710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4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5279713" y="3787673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5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6838543" y="3765407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5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1129710" y="4597398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6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4482593" y="4882153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7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7089923" y="4546671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8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5A78C3A8-4D56-48ED-91C0-8C6E2DF3FB74}"/>
              </a:ext>
            </a:extLst>
          </p:cNvPr>
          <p:cNvSpPr txBox="1"/>
          <p:nvPr/>
        </p:nvSpPr>
        <p:spPr>
          <a:xfrm>
            <a:off x="3716661" y="3360585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3b</a:t>
            </a:r>
          </a:p>
        </p:txBody>
      </p:sp>
    </p:spTree>
    <p:extLst>
      <p:ext uri="{BB962C8B-B14F-4D97-AF65-F5344CB8AC3E}">
        <p14:creationId xmlns:p14="http://schemas.microsoft.com/office/powerpoint/2010/main" val="1172198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Sammanfattning - Vad ska vi göra nu?</a:t>
            </a:r>
          </a:p>
        </p:txBody>
      </p:sp>
    </p:spTree>
    <p:extLst>
      <p:ext uri="{BB962C8B-B14F-4D97-AF65-F5344CB8AC3E}">
        <p14:creationId xmlns:p14="http://schemas.microsoft.com/office/powerpoint/2010/main" val="1569123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15</a:t>
            </a:fld>
            <a:endParaRPr lang="sv-SE" dirty="0"/>
          </a:p>
        </p:txBody>
      </p:sp>
      <p:sp>
        <p:nvSpPr>
          <p:cNvPr id="6" name="Platshållare för innehåll 2"/>
          <p:cNvSpPr>
            <a:spLocks noGrp="1"/>
          </p:cNvSpPr>
          <p:nvPr>
            <p:ph sz="half" idx="1"/>
          </p:nvPr>
        </p:nvSpPr>
        <p:spPr>
          <a:xfrm>
            <a:off x="6674689" y="1613916"/>
            <a:ext cx="5151592" cy="4060800"/>
          </a:xfrm>
        </p:spPr>
        <p:txBody>
          <a:bodyPr/>
          <a:lstStyle/>
          <a:p>
            <a:pPr marL="0" indent="0">
              <a:buNone/>
            </a:pPr>
            <a:r>
              <a:rPr lang="sv-SE" sz="1800" dirty="0"/>
              <a:t>Om ni har bokningar i </a:t>
            </a:r>
            <a:r>
              <a:rPr lang="sv-SE" sz="1800" b="1" dirty="0"/>
              <a:t>båda</a:t>
            </a:r>
            <a:r>
              <a:rPr lang="sv-SE" sz="1800" dirty="0"/>
              <a:t> tidböckerna: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Planera för att enbart använda en tidbok (den ni </a:t>
            </a:r>
            <a:r>
              <a:rPr lang="sv-SE"/>
              <a:t>har flest bokningar </a:t>
            </a:r>
            <a:r>
              <a:rPr lang="sv-SE" dirty="0"/>
              <a:t>i) och döp om tidböckerna – ex ”Vaccinatör” &amp; ”Använd ej”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Justera så att alla besökstyper är kopplade till tidbok ”Vaccinatör” (om den heter så)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schemamallar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 utifrån schemamallar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Kontakta oss via Stöd och Service för hjälp att flytta över bokningarna (de omfördelas inte automatiskt när man kopplar om besökstyperna, som tidigare)</a:t>
            </a:r>
          </a:p>
          <a:p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half" idx="1"/>
          </p:nvPr>
        </p:nvSpPr>
        <p:spPr>
          <a:xfrm>
            <a:off x="648000" y="1613916"/>
            <a:ext cx="5151592" cy="4060800"/>
          </a:xfrm>
        </p:spPr>
        <p:txBody>
          <a:bodyPr/>
          <a:lstStyle/>
          <a:p>
            <a:pPr marL="0" indent="0">
              <a:buNone/>
            </a:pPr>
            <a:r>
              <a:rPr lang="sv-SE" sz="1800" dirty="0"/>
              <a:t>Om ni bara har bokningar i </a:t>
            </a:r>
            <a:r>
              <a:rPr lang="sv-SE" sz="1800" b="1" dirty="0"/>
              <a:t>en </a:t>
            </a:r>
            <a:r>
              <a:rPr lang="sv-SE" sz="1800" dirty="0"/>
              <a:t>tidbok</a:t>
            </a:r>
            <a:r>
              <a:rPr lang="sv-SE" sz="1800" b="1" dirty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Använd bara den tidbok ni har bokningar i. </a:t>
            </a:r>
            <a:br>
              <a:rPr lang="sv-SE" dirty="0"/>
            </a:br>
            <a:r>
              <a:rPr lang="sv-SE" dirty="0"/>
              <a:t>Döp om tidböckerna – ex ”Vaccinatör” &amp; ”Använd ej”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Ändra antal resurser i ”Använd ej” till noll (den som saknar bokningar) &amp; justera till önskat antal resurser i den kvarstående tidboken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Justera så att alla besökstyper är kopplade till tidbok ”Vaccinatör” (om den heter så)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schemamallar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 utifrån schemamallar</a:t>
            </a:r>
          </a:p>
        </p:txBody>
      </p:sp>
    </p:spTree>
    <p:extLst>
      <p:ext uri="{BB962C8B-B14F-4D97-AF65-F5344CB8AC3E}">
        <p14:creationId xmlns:p14="http://schemas.microsoft.com/office/powerpoint/2010/main" val="1086476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Användarstöd</a:t>
            </a:r>
          </a:p>
        </p:txBody>
      </p:sp>
    </p:spTree>
    <p:extLst>
      <p:ext uri="{BB962C8B-B14F-4D97-AF65-F5344CB8AC3E}">
        <p14:creationId xmlns:p14="http://schemas.microsoft.com/office/powerpoint/2010/main" val="15946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Informationsmaterial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sz="1800" dirty="0"/>
              <a:t>Detta bildspel läggs upp på sidan för </a:t>
            </a:r>
            <a:r>
              <a:rPr lang="sv-SE" sz="1800" dirty="0">
                <a:hlinkClick r:id="rId3"/>
              </a:rPr>
              <a:t>Nyckelpersoner</a:t>
            </a:r>
            <a:endParaRPr lang="sv-SE" sz="1800" dirty="0">
              <a:solidFill>
                <a:srgbClr val="FF0000"/>
              </a:solidFill>
            </a:endParaRPr>
          </a:p>
          <a:p>
            <a:r>
              <a:rPr lang="sv-SE" sz="1800" dirty="0"/>
              <a:t>Manualen är uppdaterad:</a:t>
            </a:r>
            <a:br>
              <a:rPr lang="sv-SE" sz="1800" dirty="0"/>
            </a:br>
            <a:r>
              <a:rPr lang="sv-SE" sz="1800" dirty="0"/>
              <a:t>”Tidboken i MittVaccin – Administration och schemaläggning”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17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52799526"/>
              </p:ext>
            </p:extLst>
          </p:nvPr>
        </p:nvGraphicFramePr>
        <p:xfrm>
          <a:off x="6096000" y="1692145"/>
          <a:ext cx="5151438" cy="319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100">
                  <a:extLst>
                    <a:ext uri="{9D8B030D-6E8A-4147-A177-3AD203B41FA5}">
                      <a16:colId xmlns:a16="http://schemas.microsoft.com/office/drawing/2014/main" val="1889501443"/>
                    </a:ext>
                  </a:extLst>
                </a:gridCol>
                <a:gridCol w="2218338">
                  <a:extLst>
                    <a:ext uri="{9D8B030D-6E8A-4147-A177-3AD203B41FA5}">
                      <a16:colId xmlns:a16="http://schemas.microsoft.com/office/drawing/2014/main" val="677956329"/>
                    </a:ext>
                  </a:extLst>
                </a:gridCol>
              </a:tblGrid>
              <a:tr h="800404">
                <a:tc gridSpan="2">
                  <a:txBody>
                    <a:bodyPr/>
                    <a:lstStyle/>
                    <a:p>
                      <a:endParaRPr lang="sv-SE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r>
                        <a:rPr lang="sv-SE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Bokning</a:t>
                      </a:r>
                    </a:p>
                    <a:p>
                      <a:r>
                        <a:rPr lang="sv-SE" dirty="0">
                          <a:effectLst/>
                        </a:rPr>
                        <a:t>  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44150"/>
                  </a:ext>
                </a:extLst>
              </a:tr>
              <a:tr h="757930">
                <a:tc>
                  <a:txBody>
                    <a:bodyPr/>
                    <a:lstStyle/>
                    <a:p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4" tooltip="Boka besök"/>
                        </a:rPr>
                        <a:t>Boka </a:t>
                      </a:r>
                      <a:r>
                        <a:rPr lang="sv-SE" u="sng" baseline="0" dirty="0">
                          <a:solidFill>
                            <a:srgbClr val="015FA7"/>
                          </a:solidFill>
                          <a:effectLst/>
                          <a:hlinkClick r:id="rId4" tooltip="Boka besök"/>
                        </a:rPr>
                        <a:t>b</a:t>
                      </a:r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4" tooltip="Boka besök"/>
                        </a:rPr>
                        <a:t>esök</a:t>
                      </a:r>
                      <a:r>
                        <a:rPr lang="sv-SE" dirty="0"/>
                        <a:t>                   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 Ingen förändring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038965682"/>
                  </a:ext>
                </a:extLst>
              </a:tr>
              <a:tr h="757930">
                <a:tc>
                  <a:txBody>
                    <a:bodyPr/>
                    <a:lstStyle/>
                    <a:p>
                      <a:r>
                        <a:rPr lang="sv-SE" u="sng" dirty="0" err="1">
                          <a:solidFill>
                            <a:srgbClr val="015FA7"/>
                          </a:solidFill>
                          <a:effectLst/>
                          <a:hlinkClick r:id="rId5" tooltip="Admin och schemaläggning"/>
                        </a:rPr>
                        <a:t>Admin</a:t>
                      </a:r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5" tooltip="Admin och schemaläggning"/>
                        </a:rPr>
                        <a:t> och schemaläggning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 Ny manual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4232818082"/>
                  </a:ext>
                </a:extLst>
              </a:tr>
              <a:tr h="757930">
                <a:tc>
                  <a:txBody>
                    <a:bodyPr/>
                    <a:lstStyle/>
                    <a:p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6" tooltip="Av och omboka besök"/>
                        </a:rPr>
                        <a:t>Av- och omboka besök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 Ingen förändring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790803733"/>
                  </a:ext>
                </a:extLst>
              </a:tr>
            </a:tbl>
          </a:graphicData>
        </a:graphic>
      </p:graphicFrame>
      <p:cxnSp>
        <p:nvCxnSpPr>
          <p:cNvPr id="6" name="Rak pilkoppling 5"/>
          <p:cNvCxnSpPr>
            <a:cxnSpLocks/>
          </p:cNvCxnSpPr>
          <p:nvPr/>
        </p:nvCxnSpPr>
        <p:spPr>
          <a:xfrm>
            <a:off x="3112655" y="3288145"/>
            <a:ext cx="2776516" cy="434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90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Välkomna!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2</a:t>
            </a:fld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2606222" y="2790825"/>
            <a:ext cx="8758238" cy="4067175"/>
          </a:xfrm>
        </p:spPr>
        <p:txBody>
          <a:bodyPr/>
          <a:lstStyle/>
          <a:p>
            <a:r>
              <a:rPr lang="sv-SE" sz="2000" dirty="0"/>
              <a:t>Inkomna frågor</a:t>
            </a:r>
          </a:p>
          <a:p>
            <a:r>
              <a:rPr lang="sv-SE" sz="2000" dirty="0"/>
              <a:t>Tänk på…</a:t>
            </a:r>
          </a:p>
          <a:p>
            <a:r>
              <a:rPr lang="sv-SE" sz="2000" dirty="0"/>
              <a:t>Hur går det? Fungerar rekommendationerna?</a:t>
            </a:r>
          </a:p>
          <a:p>
            <a:r>
              <a:rPr lang="sv-SE" sz="2000" dirty="0"/>
              <a:t>Användarstöd</a:t>
            </a:r>
          </a:p>
        </p:txBody>
      </p:sp>
      <p:sp>
        <p:nvSpPr>
          <p:cNvPr id="6" name="Rektangel 5"/>
          <p:cNvSpPr/>
          <p:nvPr/>
        </p:nvSpPr>
        <p:spPr>
          <a:xfrm>
            <a:off x="1983295" y="2199305"/>
            <a:ext cx="1245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b="1" dirty="0"/>
              <a:t>Agenda</a:t>
            </a:r>
            <a:endParaRPr lang="sv-SE" b="1" dirty="0"/>
          </a:p>
        </p:txBody>
      </p:sp>
      <p:sp>
        <p:nvSpPr>
          <p:cNvPr id="8" name="Sol 7"/>
          <p:cNvSpPr/>
          <p:nvPr/>
        </p:nvSpPr>
        <p:spPr>
          <a:xfrm>
            <a:off x="9389943" y="266596"/>
            <a:ext cx="2148114" cy="2103162"/>
          </a:xfrm>
          <a:prstGeom prst="su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  <p:sp>
        <p:nvSpPr>
          <p:cNvPr id="9" name="Rektangel 8"/>
          <p:cNvSpPr/>
          <p:nvPr/>
        </p:nvSpPr>
        <p:spPr>
          <a:xfrm>
            <a:off x="888879" y="6297684"/>
            <a:ext cx="901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Detta bildspel läggs upp på sidan för </a:t>
            </a:r>
            <a:r>
              <a:rPr lang="sv-SE" dirty="0">
                <a:hlinkClick r:id="rId3"/>
              </a:rPr>
              <a:t>Nyckelpersoner</a:t>
            </a:r>
            <a:r>
              <a:rPr lang="sv-SE" dirty="0"/>
              <a:t> i MittVaccin på Vårdgivarwebben</a:t>
            </a:r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29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E6CFA-9830-40DE-9D6C-E6E26B5A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593279-8BB2-4397-8CB5-6D1303EBE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731471"/>
            <a:ext cx="10795029" cy="4560114"/>
          </a:xfrm>
        </p:spPr>
        <p:txBody>
          <a:bodyPr/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Det går inte att skriva ut listor på dagens patienter. Inte på det sätt vi gjort tidigare i alla fall, kan man skriva ut dagens tidbok på något annat sätt?</a:t>
            </a: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 undrar varför bokningarna blir blå när de är färdigvaccinerade efter i fredags. Tidigare blev de gröna som ”färdigvaccinerade”. Även de som var gröna i förra veckan är nu blå. </a:t>
            </a:r>
          </a:p>
          <a:p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B24BC9-6937-4AD9-B2CC-ACF67D2E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214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E6CFA-9830-40DE-9D6C-E6E26B5A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593279-8BB2-4397-8CB5-6D1303EBE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731471"/>
            <a:ext cx="10795029" cy="4560114"/>
          </a:xfrm>
        </p:spPr>
        <p:txBody>
          <a:bodyPr/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Om jag lägger schema som jag måste göra i rollen ”Endast bokning” så måste jag växla uppdrag till ”Sjuksköterska” för att kunna boka in en patient. </a:t>
            </a: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Går det att lägga tidbok med lunchuppehåll, eller kanske rättare schemamall med lunchuppehåll.</a:t>
            </a: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Har haft svårt att lite snabbt förlänga en tidbok, tex om jag har någon på </a:t>
            </a:r>
            <a:r>
              <a:rPr lang="sv-S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tel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och vill klämma in den innan första tiden i tidboken. Tidigare kunde jag ju bara ställa mig i tidboken och förlägga öppettiden (eller kanske rättare minska den stängda tiden) går inte det?</a:t>
            </a:r>
          </a:p>
          <a:p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B24BC9-6937-4AD9-B2CC-ACF67D2E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616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E6CFA-9830-40DE-9D6C-E6E26B5A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593279-8BB2-4397-8CB5-6D1303EBE6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731471"/>
            <a:ext cx="10795029" cy="4560114"/>
          </a:xfrm>
        </p:spPr>
        <p:txBody>
          <a:bodyPr/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Jag undrar om när vi lägger upp tider, syns de då för centrala bokningen. Om vi gör dem osynliga online? Vi har massor i vår kö som vi behöver boka in men vill inte öppna upp för mycket tider om de då försvinner.</a:t>
            </a: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Ändra tidsåtgång tillfälligt på en besökstyp tex om en ovan vaccinatör behöver mer tid än en annan.</a:t>
            </a:r>
          </a:p>
          <a:p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8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B24BC9-6937-4AD9-B2CC-ACF67D2E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6781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77685" y="1077888"/>
            <a:ext cx="9753600" cy="4918244"/>
          </a:xfrm>
        </p:spPr>
        <p:txBody>
          <a:bodyPr/>
          <a:lstStyle/>
          <a:p>
            <a:pPr marL="0" indent="0">
              <a:buNone/>
            </a:pPr>
            <a:r>
              <a:rPr lang="sv-SE" sz="1400" b="1" dirty="0"/>
              <a:t>Tänk på att:</a:t>
            </a:r>
            <a:endParaRPr lang="sv-SE" sz="1400" b="1" dirty="0">
              <a:solidFill>
                <a:srgbClr val="FF0000"/>
              </a:solidFill>
            </a:endParaRPr>
          </a:p>
          <a:p>
            <a:r>
              <a:rPr lang="sv-SE" sz="1400" dirty="0"/>
              <a:t>Det går att boka </a:t>
            </a:r>
            <a:r>
              <a:rPr lang="sv-SE" sz="1400" b="1" dirty="0"/>
              <a:t>alla</a:t>
            </a:r>
            <a:r>
              <a:rPr lang="sv-SE" sz="1400" dirty="0"/>
              <a:t> </a:t>
            </a:r>
            <a:r>
              <a:rPr lang="sv-SE" sz="1400" b="1" dirty="0"/>
              <a:t>besökstyper</a:t>
            </a:r>
            <a:r>
              <a:rPr lang="sv-SE" sz="1400" dirty="0"/>
              <a:t> i de öppnade tiderna som överfördes vid uppgraderingen förra veckan. </a:t>
            </a:r>
            <a:br>
              <a:rPr lang="sv-SE" sz="1400" dirty="0"/>
            </a:br>
            <a:r>
              <a:rPr lang="sv-SE" sz="1400" dirty="0"/>
              <a:t>Innan fler besökstyper görs synliga online, gör så här för att justera: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/>
              <a:t>Sök fram alla tider med namn ”Alla besökstyper” (ange </a:t>
            </a:r>
            <a:r>
              <a:rPr lang="sv-SE" sz="1400" i="1" dirty="0"/>
              <a:t>Slutdatum</a:t>
            </a:r>
            <a:r>
              <a:rPr lang="sv-SE" sz="1400" dirty="0"/>
              <a:t>) – välj </a:t>
            </a:r>
            <a:r>
              <a:rPr lang="sv-SE" sz="1400" b="1" dirty="0"/>
              <a:t>Markera alla </a:t>
            </a:r>
            <a:r>
              <a:rPr lang="sv-SE" sz="1400" dirty="0"/>
              <a:t>och </a:t>
            </a:r>
            <a:r>
              <a:rPr lang="sv-SE" sz="1400" b="1" dirty="0"/>
              <a:t>Redigera markerade</a:t>
            </a:r>
            <a:r>
              <a:rPr lang="sv-SE" sz="1400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/>
              <a:t>Ändra vilka </a:t>
            </a:r>
            <a:r>
              <a:rPr lang="sv-SE" sz="1400" b="1" dirty="0"/>
              <a:t>besökstyper</a:t>
            </a:r>
            <a:r>
              <a:rPr lang="sv-SE" sz="1400" dirty="0"/>
              <a:t> som ska gå att boka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400" dirty="0"/>
              <a:t>Ändra även </a:t>
            </a:r>
            <a:r>
              <a:rPr lang="sv-SE" sz="1400" b="1" dirty="0"/>
              <a:t>namn</a:t>
            </a:r>
            <a:r>
              <a:rPr lang="sv-SE" sz="1400" dirty="0"/>
              <a:t> och </a:t>
            </a:r>
            <a:r>
              <a:rPr lang="sv-SE" sz="1400" b="1" dirty="0"/>
              <a:t>färg</a:t>
            </a:r>
            <a:r>
              <a:rPr lang="sv-SE" sz="1400" dirty="0"/>
              <a:t> så att ni enkelt kan se vilken typ av bokningar som finns där (matcha namn o färg med era schemamallar för </a:t>
            </a:r>
            <a:r>
              <a:rPr lang="sv-SE" sz="1400" dirty="0" err="1"/>
              <a:t>sjukdomsskyddet</a:t>
            </a:r>
            <a:r>
              <a:rPr lang="sv-SE" sz="1400" dirty="0"/>
              <a:t>).</a:t>
            </a:r>
          </a:p>
          <a:p>
            <a:endParaRPr lang="sv-SE" sz="1200" dirty="0"/>
          </a:p>
          <a:p>
            <a:pPr marL="0" indent="0">
              <a:buNone/>
            </a:pPr>
            <a:endParaRPr lang="sv-SE" sz="12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4808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77685" y="1159497"/>
            <a:ext cx="9753600" cy="4836635"/>
          </a:xfrm>
        </p:spPr>
        <p:txBody>
          <a:bodyPr/>
          <a:lstStyle/>
          <a:p>
            <a:pPr marL="0" indent="0">
              <a:buNone/>
            </a:pPr>
            <a:r>
              <a:rPr lang="sv-SE" sz="1400" b="1" dirty="0"/>
              <a:t>Tänk på att:</a:t>
            </a:r>
          </a:p>
          <a:p>
            <a:r>
              <a:rPr lang="sv-SE" sz="1400" dirty="0"/>
              <a:t>Vid </a:t>
            </a:r>
            <a:r>
              <a:rPr lang="sv-SE" sz="1400" b="1" dirty="0"/>
              <a:t>Sök tider </a:t>
            </a:r>
            <a:r>
              <a:rPr lang="sv-SE" sz="1400" dirty="0"/>
              <a:t>är förvalda datum Startdatum: dagens datum och Slutdatum: </a:t>
            </a:r>
            <a:r>
              <a:rPr lang="sv-SE" sz="1400" i="1" dirty="0"/>
              <a:t>en vecka framåt</a:t>
            </a:r>
          </a:p>
          <a:p>
            <a:r>
              <a:rPr lang="sv-SE" sz="1400" dirty="0"/>
              <a:t>Vid </a:t>
            </a:r>
            <a:r>
              <a:rPr lang="sv-SE" sz="1400" b="1" dirty="0"/>
              <a:t>Lägg schema </a:t>
            </a:r>
            <a:r>
              <a:rPr lang="sv-SE" sz="1400" dirty="0"/>
              <a:t>är förvalt datum Startdatum: dagens datum och Slutdatum: </a:t>
            </a:r>
            <a:r>
              <a:rPr lang="sv-SE" sz="1400" i="1" dirty="0"/>
              <a:t>dagens datum</a:t>
            </a:r>
          </a:p>
          <a:p>
            <a:pPr marL="0" indent="0">
              <a:buNone/>
            </a:pPr>
            <a:r>
              <a:rPr lang="sv-SE" sz="1400" i="1" dirty="0"/>
              <a:t>Förbättringsförslag</a:t>
            </a:r>
            <a:r>
              <a:rPr lang="sv-SE" sz="1400" dirty="0"/>
              <a:t>: Datum ska ej vara förvalt.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1400" b="1" dirty="0"/>
              <a:t>Tänk på att:</a:t>
            </a:r>
          </a:p>
          <a:p>
            <a:r>
              <a:rPr lang="sv-SE" sz="1400" dirty="0"/>
              <a:t>Det går inte att lägga schema direkt i schemat (”Bokningar”), man måste ha rollen Endast bokning</a:t>
            </a:r>
          </a:p>
          <a:p>
            <a:pPr marL="0" indent="0">
              <a:buNone/>
            </a:pPr>
            <a:r>
              <a:rPr lang="sv-SE" sz="1400" i="1" dirty="0"/>
              <a:t>Förbättringsförslag</a:t>
            </a:r>
            <a:r>
              <a:rPr lang="sv-SE" sz="1400" dirty="0"/>
              <a:t>: Kunna lägga schema med andra roller, mycket extrajobb att växla uppdrag fram och tillbaka för att skapa nya tider och sen boka patient. </a:t>
            </a:r>
            <a:endParaRPr lang="sv-SE" sz="1200" dirty="0"/>
          </a:p>
          <a:p>
            <a:pPr marL="0" indent="0">
              <a:buNone/>
            </a:pPr>
            <a:endParaRPr lang="sv-SE" sz="12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8620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går det?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737727" y="1806863"/>
            <a:ext cx="7391986" cy="4060800"/>
          </a:xfrm>
        </p:spPr>
        <p:txBody>
          <a:bodyPr/>
          <a:lstStyle/>
          <a:p>
            <a:r>
              <a:rPr lang="sv-SE" sz="1800" dirty="0"/>
              <a:t>Laget runt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4693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104" y="321306"/>
            <a:ext cx="5422974" cy="2315628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7000" y="1343781"/>
            <a:ext cx="5922104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1.   Använd bara en tidbok och döp om tidböckerna</a:t>
            </a:r>
          </a:p>
          <a:p>
            <a:pPr lvl="1"/>
            <a:r>
              <a:rPr lang="sv-SE" dirty="0"/>
              <a:t>Görs i menyval </a:t>
            </a:r>
            <a:r>
              <a:rPr lang="sv-SE" b="1" dirty="0"/>
              <a:t>Bokningen</a:t>
            </a:r>
            <a:r>
              <a:rPr lang="sv-SE" dirty="0"/>
              <a:t>, längst ner under </a:t>
            </a:r>
            <a:r>
              <a:rPr lang="sv-SE" b="1" dirty="0"/>
              <a:t>Namnge tidbok</a:t>
            </a:r>
          </a:p>
          <a:p>
            <a:pPr lvl="1"/>
            <a:r>
              <a:rPr lang="sv-SE" dirty="0"/>
              <a:t>Använd en tidbok – döp den till ex ”Vaccinatör” /”Bås” /”Rum” beroende på vad som passar er bäst</a:t>
            </a:r>
          </a:p>
          <a:p>
            <a:pPr lvl="1"/>
            <a:r>
              <a:rPr lang="sv-SE" dirty="0"/>
              <a:t>Den andra kan heta ”Använd ej” för att det ska bli tydligt när man skapar schema</a:t>
            </a:r>
          </a:p>
          <a:p>
            <a:pPr lvl="1"/>
            <a:r>
              <a:rPr lang="sv-SE" dirty="0"/>
              <a:t>Spara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268287" lvl="1" indent="0">
              <a:buNone/>
            </a:pPr>
            <a:endParaRPr lang="sv-SE" dirty="0"/>
          </a:p>
          <a:p>
            <a:pPr marL="268287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9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003" y="3288465"/>
            <a:ext cx="6886575" cy="1714500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4960" y="4668851"/>
            <a:ext cx="2794144" cy="1987652"/>
          </a:xfrm>
          <a:prstGeom prst="rect">
            <a:avLst/>
          </a:prstGeom>
        </p:spPr>
      </p:pic>
      <p:cxnSp>
        <p:nvCxnSpPr>
          <p:cNvPr id="11" name="Rak pilkoppling 10"/>
          <p:cNvCxnSpPr/>
          <p:nvPr/>
        </p:nvCxnSpPr>
        <p:spPr>
          <a:xfrm flipV="1">
            <a:off x="6459104" y="1479120"/>
            <a:ext cx="541770" cy="2666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pilkoppling 11"/>
          <p:cNvCxnSpPr/>
          <p:nvPr/>
        </p:nvCxnSpPr>
        <p:spPr>
          <a:xfrm>
            <a:off x="3297382" y="4100945"/>
            <a:ext cx="1246909" cy="2317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125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200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artbild.pptx  -  Skrivskyddad" id="{CF37655C-90A6-424E-9B54-46D6A045F071}" vid="{726C345F-4439-4E0E-B5A8-86136D5FEC6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1557</TotalTime>
  <Words>1099</Words>
  <Application>Microsoft Office PowerPoint</Application>
  <PresentationFormat>Bredbild</PresentationFormat>
  <Paragraphs>159</Paragraphs>
  <Slides>17</Slides>
  <Notes>8</Notes>
  <HiddenSlides>2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Roboto</vt:lpstr>
      <vt:lpstr>Roboto Light</vt:lpstr>
      <vt:lpstr>Region Östergötland</vt:lpstr>
      <vt:lpstr>Ny tidbok i MittVaccin</vt:lpstr>
      <vt:lpstr>Välkomna!</vt:lpstr>
      <vt:lpstr>Frågor</vt:lpstr>
      <vt:lpstr>Frågor</vt:lpstr>
      <vt:lpstr>Frågor</vt:lpstr>
      <vt:lpstr>PowerPoint-presentation</vt:lpstr>
      <vt:lpstr>PowerPoint-presentation</vt:lpstr>
      <vt:lpstr>Hur går det?</vt:lpstr>
      <vt:lpstr>Rekommendationer</vt:lpstr>
      <vt:lpstr>Rekommendationer</vt:lpstr>
      <vt:lpstr>Rekommendationer</vt:lpstr>
      <vt:lpstr>Rekommendationer</vt:lpstr>
      <vt:lpstr>Rekommendationer</vt:lpstr>
      <vt:lpstr>Sammanfattning - Vad ska vi göra nu?</vt:lpstr>
      <vt:lpstr>Rekommendationer</vt:lpstr>
      <vt:lpstr>Användarstöd</vt:lpstr>
      <vt:lpstr>Informationsmaterial</vt:lpstr>
    </vt:vector>
  </TitlesOfParts>
  <Company>Region Östergötland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 tidbok i MittVaccin</dc:title>
  <dc:creator>Götmar Anna</dc:creator>
  <cp:lastModifiedBy>Waltersson Kristin</cp:lastModifiedBy>
  <cp:revision>126</cp:revision>
  <dcterms:created xsi:type="dcterms:W3CDTF">2022-09-07T08:04:23Z</dcterms:created>
  <dcterms:modified xsi:type="dcterms:W3CDTF">2022-09-22T08:51:34Z</dcterms:modified>
</cp:coreProperties>
</file>