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8" r:id="rId2"/>
  </p:sldMasterIdLst>
  <p:notesMasterIdLst>
    <p:notesMasterId r:id="rId15"/>
  </p:notesMasterIdLst>
  <p:sldIdLst>
    <p:sldId id="2147377022" r:id="rId3"/>
    <p:sldId id="10563" r:id="rId4"/>
    <p:sldId id="2147377015" r:id="rId5"/>
    <p:sldId id="2147377007" r:id="rId6"/>
    <p:sldId id="789" r:id="rId7"/>
    <p:sldId id="2147377018" r:id="rId8"/>
    <p:sldId id="2147377019" r:id="rId9"/>
    <p:sldId id="10580" r:id="rId10"/>
    <p:sldId id="2147376999" r:id="rId11"/>
    <p:sldId id="2147377014" r:id="rId12"/>
    <p:sldId id="2147377026" r:id="rId13"/>
    <p:sldId id="21473770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mée Sanna" initials="BS" lastIdx="1" clrIdx="0">
    <p:extLst>
      <p:ext uri="{19B8F6BF-5375-455C-9EA6-DF929625EA0E}">
        <p15:presenceInfo xmlns:p15="http://schemas.microsoft.com/office/powerpoint/2012/main" userId="S::Sanna.Bromee@regionostergotland.se::078fac23-2170-47f7-935d-138322abbe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462B"/>
    <a:srgbClr val="FEDCCE"/>
    <a:srgbClr val="FDC9B4"/>
    <a:srgbClr val="FFDDDE"/>
    <a:srgbClr val="6F122E"/>
    <a:srgbClr val="9D1E52"/>
    <a:srgbClr val="FB575C"/>
    <a:srgbClr val="D47800"/>
    <a:srgbClr val="092D59"/>
    <a:srgbClr val="4D6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1138" autoAdjust="0"/>
  </p:normalViewPr>
  <p:slideViewPr>
    <p:cSldViewPr snapToGrid="0">
      <p:cViewPr varScale="1">
        <p:scale>
          <a:sx n="64" d="100"/>
          <a:sy n="64" d="100"/>
        </p:scale>
        <p:origin x="2310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D2B80-46A4-427F-BCAA-9C651E31A40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A016650-20E2-449F-BF84-4E5EF585C91B}">
      <dgm:prSet/>
      <dgm:spPr/>
      <dgm:t>
        <a:bodyPr/>
        <a:lstStyle/>
        <a:p>
          <a:r>
            <a:rPr lang="sv-SE" b="1" i="0" dirty="0"/>
            <a:t>Strategisk nivå</a:t>
          </a:r>
          <a:endParaRPr lang="sv-SE" dirty="0"/>
        </a:p>
      </dgm:t>
    </dgm:pt>
    <dgm:pt modelId="{6B2BD12B-AE3B-48D7-B71D-4BFDC77BBB34}" type="parTrans" cxnId="{94D249FD-D5EC-4F3E-BDAD-CF35CBC174C0}">
      <dgm:prSet/>
      <dgm:spPr/>
      <dgm:t>
        <a:bodyPr/>
        <a:lstStyle/>
        <a:p>
          <a:endParaRPr lang="sv-SE"/>
        </a:p>
      </dgm:t>
    </dgm:pt>
    <dgm:pt modelId="{F1E4CFB6-C545-431C-8669-DD07F1E64B4A}" type="sibTrans" cxnId="{94D249FD-D5EC-4F3E-BDAD-CF35CBC174C0}">
      <dgm:prSet/>
      <dgm:spPr/>
      <dgm:t>
        <a:bodyPr/>
        <a:lstStyle/>
        <a:p>
          <a:endParaRPr lang="sv-SE"/>
        </a:p>
      </dgm:t>
    </dgm:pt>
    <dgm:pt modelId="{B7A985EE-3339-42A7-B0DA-9B22A84DBA0D}">
      <dgm:prSet/>
      <dgm:spPr/>
      <dgm:t>
        <a:bodyPr/>
        <a:lstStyle/>
        <a:p>
          <a:pPr marL="0" indent="0">
            <a:buNone/>
          </a:pPr>
          <a:r>
            <a:rPr lang="sv-SE" b="0" i="0" dirty="0"/>
            <a:t>Utgörs främst av chefer med systemövergripande ansvar, på länsnivå LGVO och lokalt högsta ledningen. </a:t>
          </a:r>
          <a:endParaRPr lang="sv-SE" dirty="0"/>
        </a:p>
      </dgm:t>
    </dgm:pt>
    <dgm:pt modelId="{0765B3C6-89F6-4AF7-95F2-3D6DFA331F62}" type="parTrans" cxnId="{EC1E0527-E518-430F-9249-5BE697658133}">
      <dgm:prSet/>
      <dgm:spPr/>
      <dgm:t>
        <a:bodyPr/>
        <a:lstStyle/>
        <a:p>
          <a:endParaRPr lang="sv-SE"/>
        </a:p>
      </dgm:t>
    </dgm:pt>
    <dgm:pt modelId="{5385A10F-2626-446A-9FB1-B50FE99ABA23}" type="sibTrans" cxnId="{EC1E0527-E518-430F-9249-5BE697658133}">
      <dgm:prSet/>
      <dgm:spPr/>
      <dgm:t>
        <a:bodyPr/>
        <a:lstStyle/>
        <a:p>
          <a:endParaRPr lang="sv-SE"/>
        </a:p>
      </dgm:t>
    </dgm:pt>
    <dgm:pt modelId="{FA76F34E-68F8-40EF-9905-5D596744F128}">
      <dgm:prSet/>
      <dgm:spPr/>
      <dgm:t>
        <a:bodyPr/>
        <a:lstStyle/>
        <a:p>
          <a:r>
            <a:rPr lang="sv-SE" b="1" i="0" dirty="0"/>
            <a:t>Taktisk nivå</a:t>
          </a:r>
          <a:endParaRPr lang="sv-SE" dirty="0"/>
        </a:p>
      </dgm:t>
    </dgm:pt>
    <dgm:pt modelId="{98F3F502-4AEF-47FA-A7AA-9626C87F3CF2}" type="parTrans" cxnId="{604FDEE1-CDFB-4245-8759-936EA36B9064}">
      <dgm:prSet/>
      <dgm:spPr/>
      <dgm:t>
        <a:bodyPr/>
        <a:lstStyle/>
        <a:p>
          <a:endParaRPr lang="sv-SE"/>
        </a:p>
      </dgm:t>
    </dgm:pt>
    <dgm:pt modelId="{A69429E4-82DC-40C8-92F5-837F029D75E8}" type="sibTrans" cxnId="{604FDEE1-CDFB-4245-8759-936EA36B9064}">
      <dgm:prSet/>
      <dgm:spPr/>
      <dgm:t>
        <a:bodyPr/>
        <a:lstStyle/>
        <a:p>
          <a:endParaRPr lang="sv-SE"/>
        </a:p>
      </dgm:t>
    </dgm:pt>
    <dgm:pt modelId="{48990647-5F05-442F-BB96-390338B770C1}">
      <dgm:prSet/>
      <dgm:spPr/>
      <dgm:t>
        <a:bodyPr/>
        <a:lstStyle/>
        <a:p>
          <a:pPr marL="0" indent="0">
            <a:buNone/>
          </a:pPr>
          <a:r>
            <a:rPr lang="sv-SE" b="0" i="0" dirty="0"/>
            <a:t>Utgörs av exempelvis chefer som ansvarar för geografiska primärvårdsområden och för kommunal hälso- och sjukvård, vård och omsorg.</a:t>
          </a:r>
          <a:endParaRPr lang="sv-SE" dirty="0"/>
        </a:p>
      </dgm:t>
    </dgm:pt>
    <dgm:pt modelId="{E019947B-1F25-493A-B3B3-9F7F4520D296}" type="parTrans" cxnId="{70B5A577-B8B8-4DF1-9749-4D39D0E73598}">
      <dgm:prSet/>
      <dgm:spPr/>
      <dgm:t>
        <a:bodyPr/>
        <a:lstStyle/>
        <a:p>
          <a:endParaRPr lang="sv-SE"/>
        </a:p>
      </dgm:t>
    </dgm:pt>
    <dgm:pt modelId="{564A4A95-07FA-4B47-947C-CE5F3A564F17}" type="sibTrans" cxnId="{70B5A577-B8B8-4DF1-9749-4D39D0E73598}">
      <dgm:prSet/>
      <dgm:spPr/>
      <dgm:t>
        <a:bodyPr/>
        <a:lstStyle/>
        <a:p>
          <a:endParaRPr lang="sv-SE"/>
        </a:p>
      </dgm:t>
    </dgm:pt>
    <dgm:pt modelId="{DAFA94BB-E715-4404-95AF-4B6DE50EBBE9}">
      <dgm:prSet/>
      <dgm:spPr/>
      <dgm:t>
        <a:bodyPr/>
        <a:lstStyle/>
        <a:p>
          <a:r>
            <a:rPr lang="sv-SE" b="1" i="0" dirty="0"/>
            <a:t>Operativ nivå </a:t>
          </a:r>
          <a:endParaRPr lang="sv-SE" dirty="0"/>
        </a:p>
      </dgm:t>
    </dgm:pt>
    <dgm:pt modelId="{1C6A151A-9218-4935-9F07-9B5F38E892DE}" type="parTrans" cxnId="{12B731E4-F809-49E6-9B2C-023FB105774C}">
      <dgm:prSet/>
      <dgm:spPr/>
      <dgm:t>
        <a:bodyPr/>
        <a:lstStyle/>
        <a:p>
          <a:endParaRPr lang="sv-SE"/>
        </a:p>
      </dgm:t>
    </dgm:pt>
    <dgm:pt modelId="{4EDCC6E3-ED82-4E1C-9E02-45596C100D0D}" type="sibTrans" cxnId="{12B731E4-F809-49E6-9B2C-023FB105774C}">
      <dgm:prSet/>
      <dgm:spPr/>
      <dgm:t>
        <a:bodyPr/>
        <a:lstStyle/>
        <a:p>
          <a:endParaRPr lang="sv-SE"/>
        </a:p>
      </dgm:t>
    </dgm:pt>
    <dgm:pt modelId="{086AB9FF-0085-41E6-A596-33A7BD790D77}">
      <dgm:prSet/>
      <dgm:spPr/>
      <dgm:t>
        <a:bodyPr/>
        <a:lstStyle/>
        <a:p>
          <a:pPr marL="0" indent="0">
            <a:buNone/>
          </a:pPr>
          <a:r>
            <a:rPr lang="sv-SE" b="0" i="0" dirty="0"/>
            <a:t>Utgörs av verksamhetsnära chefer, medarbetare och patienter. </a:t>
          </a:r>
          <a:endParaRPr lang="sv-SE" dirty="0"/>
        </a:p>
      </dgm:t>
    </dgm:pt>
    <dgm:pt modelId="{83510557-70D4-479B-8676-005C26601FBC}" type="parTrans" cxnId="{2B0067C2-FCCD-4F64-908C-989E38769F05}">
      <dgm:prSet/>
      <dgm:spPr/>
      <dgm:t>
        <a:bodyPr/>
        <a:lstStyle/>
        <a:p>
          <a:endParaRPr lang="sv-SE"/>
        </a:p>
      </dgm:t>
    </dgm:pt>
    <dgm:pt modelId="{68453F40-6171-47EC-88F9-016ED3577DB7}" type="sibTrans" cxnId="{2B0067C2-FCCD-4F64-908C-989E38769F05}">
      <dgm:prSet/>
      <dgm:spPr/>
      <dgm:t>
        <a:bodyPr/>
        <a:lstStyle/>
        <a:p>
          <a:endParaRPr lang="sv-SE"/>
        </a:p>
      </dgm:t>
    </dgm:pt>
    <dgm:pt modelId="{46B24F84-47B9-4DBF-9A1D-0538F568A128}">
      <dgm:prSet/>
      <dgm:spPr/>
      <dgm:t>
        <a:bodyPr/>
        <a:lstStyle/>
        <a:p>
          <a:pPr marL="0" indent="0">
            <a:buNone/>
          </a:pPr>
          <a:r>
            <a:rPr lang="sv-SE" b="0" i="0" dirty="0"/>
            <a:t>Patienter och närstående ges möjlighet att vara delaktiga på den organisatoriska och strategiska nivån.</a:t>
          </a:r>
          <a:endParaRPr lang="sv-SE" dirty="0"/>
        </a:p>
      </dgm:t>
    </dgm:pt>
    <dgm:pt modelId="{226EFCF8-D184-4C98-929E-A0EF3E5BD1BE}" type="parTrans" cxnId="{2292682D-D3AD-48AA-9244-0E1376D73BA1}">
      <dgm:prSet/>
      <dgm:spPr/>
      <dgm:t>
        <a:bodyPr/>
        <a:lstStyle/>
        <a:p>
          <a:endParaRPr lang="sv-SE"/>
        </a:p>
      </dgm:t>
    </dgm:pt>
    <dgm:pt modelId="{B3F4C0E5-B1A3-41E5-AAFC-9E4B68DFB8CF}" type="sibTrans" cxnId="{2292682D-D3AD-48AA-9244-0E1376D73BA1}">
      <dgm:prSet/>
      <dgm:spPr/>
      <dgm:t>
        <a:bodyPr/>
        <a:lstStyle/>
        <a:p>
          <a:endParaRPr lang="sv-SE"/>
        </a:p>
      </dgm:t>
    </dgm:pt>
    <dgm:pt modelId="{F37C3B3A-769F-4918-93AC-FA9953AD31FB}">
      <dgm:prSet/>
      <dgm:spPr/>
      <dgm:t>
        <a:bodyPr/>
        <a:lstStyle/>
        <a:p>
          <a:pPr marL="0" indent="0">
            <a:buNone/>
          </a:pPr>
          <a:endParaRPr lang="sv-SE" dirty="0"/>
        </a:p>
      </dgm:t>
    </dgm:pt>
    <dgm:pt modelId="{40BF065E-CD23-4CAB-AA67-FECA403C98AE}" type="parTrans" cxnId="{E33A9FEF-3715-4FAB-A3AC-F41F922F6214}">
      <dgm:prSet/>
      <dgm:spPr/>
      <dgm:t>
        <a:bodyPr/>
        <a:lstStyle/>
        <a:p>
          <a:endParaRPr lang="sv-SE"/>
        </a:p>
      </dgm:t>
    </dgm:pt>
    <dgm:pt modelId="{ABF5F67C-93C6-4D4F-A45D-0D126D743781}" type="sibTrans" cxnId="{E33A9FEF-3715-4FAB-A3AC-F41F922F6214}">
      <dgm:prSet/>
      <dgm:spPr/>
      <dgm:t>
        <a:bodyPr/>
        <a:lstStyle/>
        <a:p>
          <a:endParaRPr lang="sv-SE"/>
        </a:p>
      </dgm:t>
    </dgm:pt>
    <dgm:pt modelId="{7F9E791C-4C04-4EC1-9407-0ADD69904F5C}">
      <dgm:prSet/>
      <dgm:spPr/>
      <dgm:t>
        <a:bodyPr/>
        <a:lstStyle/>
        <a:p>
          <a:pPr marL="0" indent="0">
            <a:buNone/>
          </a:pPr>
          <a:r>
            <a:rPr lang="sv-SE" b="0" i="0" dirty="0"/>
            <a:t>Samverkan sker dels i befintliga forum men också mer informellt för att stärka samverkanskulturen och ”sätta ribban” för den taktiska och operativa nivån. </a:t>
          </a:r>
          <a:endParaRPr lang="sv-SE" dirty="0"/>
        </a:p>
      </dgm:t>
    </dgm:pt>
    <dgm:pt modelId="{FD644B46-C877-4F0F-A135-C2488BAD82A5}" type="parTrans" cxnId="{5844FD0B-5A88-4DD1-BD15-D9094A2D919D}">
      <dgm:prSet/>
      <dgm:spPr/>
      <dgm:t>
        <a:bodyPr/>
        <a:lstStyle/>
        <a:p>
          <a:endParaRPr lang="sv-SE"/>
        </a:p>
      </dgm:t>
    </dgm:pt>
    <dgm:pt modelId="{F0D2CB38-AB3F-49C3-B9E6-A030871FEDE1}" type="sibTrans" cxnId="{5844FD0B-5A88-4DD1-BD15-D9094A2D919D}">
      <dgm:prSet/>
      <dgm:spPr/>
      <dgm:t>
        <a:bodyPr/>
        <a:lstStyle/>
        <a:p>
          <a:endParaRPr lang="sv-SE"/>
        </a:p>
      </dgm:t>
    </dgm:pt>
    <dgm:pt modelId="{9DDB00E8-6C5B-4EDC-8DD2-A56666CB5097}">
      <dgm:prSet/>
      <dgm:spPr/>
      <dgm:t>
        <a:bodyPr/>
        <a:lstStyle/>
        <a:p>
          <a:pPr marL="0" indent="0">
            <a:buNone/>
          </a:pPr>
          <a:endParaRPr lang="sv-SE" dirty="0"/>
        </a:p>
      </dgm:t>
    </dgm:pt>
    <dgm:pt modelId="{E9568262-D24B-4C7E-8E18-66AC671E7AC2}" type="parTrans" cxnId="{D56AB79B-11BE-4F8A-A273-E2232A9EC149}">
      <dgm:prSet/>
      <dgm:spPr/>
      <dgm:t>
        <a:bodyPr/>
        <a:lstStyle/>
        <a:p>
          <a:endParaRPr lang="sv-SE"/>
        </a:p>
      </dgm:t>
    </dgm:pt>
    <dgm:pt modelId="{23D428E4-3B80-4A2C-AE8F-D2BBA40DD431}" type="sibTrans" cxnId="{D56AB79B-11BE-4F8A-A273-E2232A9EC149}">
      <dgm:prSet/>
      <dgm:spPr/>
      <dgm:t>
        <a:bodyPr/>
        <a:lstStyle/>
        <a:p>
          <a:endParaRPr lang="sv-SE"/>
        </a:p>
      </dgm:t>
    </dgm:pt>
    <dgm:pt modelId="{5A5BB9B0-CB7E-4560-8E98-9BDFC2D8388F}">
      <dgm:prSet/>
      <dgm:spPr/>
      <dgm:t>
        <a:bodyPr/>
        <a:lstStyle/>
        <a:p>
          <a:pPr marL="0" indent="0">
            <a:buNone/>
          </a:pPr>
          <a:r>
            <a:rPr lang="sv-SE" b="0" i="0" dirty="0"/>
            <a:t>Här ska dialog föras mellan såväl regionala som lokala huvudmän och patienter och närstående ska ges möjlighet att vara delaktiga i frågor som rör en verksamhet. </a:t>
          </a:r>
          <a:endParaRPr lang="sv-SE" dirty="0"/>
        </a:p>
      </dgm:t>
    </dgm:pt>
    <dgm:pt modelId="{0693F01E-6910-4DEF-BBD4-D9ED97E6FF31}" type="parTrans" cxnId="{FAB7B1F8-8693-4D31-868A-B3B6EB17BE07}">
      <dgm:prSet/>
      <dgm:spPr/>
      <dgm:t>
        <a:bodyPr/>
        <a:lstStyle/>
        <a:p>
          <a:endParaRPr lang="sv-SE"/>
        </a:p>
      </dgm:t>
    </dgm:pt>
    <dgm:pt modelId="{5F52B8F6-C43B-4449-8B8A-5C8CE4E39AC1}" type="sibTrans" cxnId="{FAB7B1F8-8693-4D31-868A-B3B6EB17BE07}">
      <dgm:prSet/>
      <dgm:spPr/>
      <dgm:t>
        <a:bodyPr/>
        <a:lstStyle/>
        <a:p>
          <a:endParaRPr lang="sv-SE"/>
        </a:p>
      </dgm:t>
    </dgm:pt>
    <dgm:pt modelId="{76BE8691-4635-4033-86F5-68923C6D5C8D}">
      <dgm:prSet/>
      <dgm:spPr/>
      <dgm:t>
        <a:bodyPr/>
        <a:lstStyle/>
        <a:p>
          <a:pPr marL="0" indent="0">
            <a:buNone/>
          </a:pPr>
          <a:r>
            <a:rPr lang="sv-SE" b="0" i="0" dirty="0"/>
            <a:t>Strukturen för samverkan behöver anpassas efter behov.</a:t>
          </a:r>
          <a:endParaRPr lang="sv-SE" dirty="0"/>
        </a:p>
      </dgm:t>
    </dgm:pt>
    <dgm:pt modelId="{7E3B6960-C245-4C2D-88AC-D0B7FC984EFC}" type="parTrans" cxnId="{51B18A7D-0B2E-42E0-8759-4F1BE5B7FFD8}">
      <dgm:prSet/>
      <dgm:spPr/>
      <dgm:t>
        <a:bodyPr/>
        <a:lstStyle/>
        <a:p>
          <a:endParaRPr lang="sv-SE"/>
        </a:p>
      </dgm:t>
    </dgm:pt>
    <dgm:pt modelId="{B5B902CB-06DC-4D32-90A9-8B8CA9864092}" type="sibTrans" cxnId="{51B18A7D-0B2E-42E0-8759-4F1BE5B7FFD8}">
      <dgm:prSet/>
      <dgm:spPr/>
      <dgm:t>
        <a:bodyPr/>
        <a:lstStyle/>
        <a:p>
          <a:endParaRPr lang="sv-SE"/>
        </a:p>
      </dgm:t>
    </dgm:pt>
    <dgm:pt modelId="{C3B5F325-F9E3-4CD7-A199-C0FCB5BF956F}">
      <dgm:prSet/>
      <dgm:spPr/>
      <dgm:t>
        <a:bodyPr/>
        <a:lstStyle/>
        <a:p>
          <a:pPr marL="0" indent="0">
            <a:buNone/>
          </a:pPr>
          <a:endParaRPr lang="sv-SE" dirty="0"/>
        </a:p>
      </dgm:t>
    </dgm:pt>
    <dgm:pt modelId="{5FFAEFFE-9F74-40A1-AE2C-8EBBFC842DB4}" type="parTrans" cxnId="{86BC4898-B126-496F-A042-11468C2694FF}">
      <dgm:prSet/>
      <dgm:spPr/>
      <dgm:t>
        <a:bodyPr/>
        <a:lstStyle/>
        <a:p>
          <a:endParaRPr lang="sv-SE"/>
        </a:p>
      </dgm:t>
    </dgm:pt>
    <dgm:pt modelId="{E5C2559C-B717-4F6F-8117-199D426BE1FB}" type="sibTrans" cxnId="{86BC4898-B126-496F-A042-11468C2694FF}">
      <dgm:prSet/>
      <dgm:spPr/>
      <dgm:t>
        <a:bodyPr/>
        <a:lstStyle/>
        <a:p>
          <a:endParaRPr lang="sv-SE"/>
        </a:p>
      </dgm:t>
    </dgm:pt>
    <dgm:pt modelId="{2693B768-F06A-42B9-9AEE-E3D2D42E2B08}">
      <dgm:prSet/>
      <dgm:spPr/>
      <dgm:t>
        <a:bodyPr/>
        <a:lstStyle/>
        <a:p>
          <a:pPr marL="0" indent="0">
            <a:buNone/>
          </a:pPr>
          <a:endParaRPr lang="sv-SE" dirty="0"/>
        </a:p>
      </dgm:t>
    </dgm:pt>
    <dgm:pt modelId="{10A26777-F228-413F-87B8-B91E73E0994D}" type="parTrans" cxnId="{1AACB69C-44F0-41A7-980D-273319ADBB72}">
      <dgm:prSet/>
      <dgm:spPr/>
      <dgm:t>
        <a:bodyPr/>
        <a:lstStyle/>
        <a:p>
          <a:endParaRPr lang="sv-SE"/>
        </a:p>
      </dgm:t>
    </dgm:pt>
    <dgm:pt modelId="{948909A0-B339-4547-9D2E-F85514F2EE83}" type="sibTrans" cxnId="{1AACB69C-44F0-41A7-980D-273319ADBB72}">
      <dgm:prSet/>
      <dgm:spPr/>
      <dgm:t>
        <a:bodyPr/>
        <a:lstStyle/>
        <a:p>
          <a:endParaRPr lang="sv-SE"/>
        </a:p>
      </dgm:t>
    </dgm:pt>
    <dgm:pt modelId="{F1E12DF1-8272-4021-825E-DD7029F670EA}">
      <dgm:prSet/>
      <dgm:spPr/>
      <dgm:t>
        <a:bodyPr/>
        <a:lstStyle/>
        <a:p>
          <a:pPr marL="0" indent="0">
            <a:buNone/>
          </a:pPr>
          <a:r>
            <a:rPr lang="sv-SE" b="0" i="0" dirty="0"/>
            <a:t>Teamarbete och samverkan mellan huvudmännen är centralt för att primärvården ska vara navet och resurseffektivitet ska uppnås.</a:t>
          </a:r>
          <a:endParaRPr lang="sv-SE" dirty="0"/>
        </a:p>
      </dgm:t>
    </dgm:pt>
    <dgm:pt modelId="{2A80CF2A-8603-4845-AC36-0C4ACE31D7EF}" type="parTrans" cxnId="{3A0166A5-C231-4C39-A29B-989DD534DC88}">
      <dgm:prSet/>
      <dgm:spPr/>
      <dgm:t>
        <a:bodyPr/>
        <a:lstStyle/>
        <a:p>
          <a:endParaRPr lang="sv-SE"/>
        </a:p>
      </dgm:t>
    </dgm:pt>
    <dgm:pt modelId="{0E5C796F-C15D-4930-859A-2B9B742ABD6B}" type="sibTrans" cxnId="{3A0166A5-C231-4C39-A29B-989DD534DC88}">
      <dgm:prSet/>
      <dgm:spPr/>
      <dgm:t>
        <a:bodyPr/>
        <a:lstStyle/>
        <a:p>
          <a:endParaRPr lang="sv-SE"/>
        </a:p>
      </dgm:t>
    </dgm:pt>
    <dgm:pt modelId="{C2BB82D6-636E-4CAA-AB25-CCDE1895B49D}">
      <dgm:prSet/>
      <dgm:spPr/>
      <dgm:t>
        <a:bodyPr/>
        <a:lstStyle/>
        <a:p>
          <a:pPr marL="0" indent="0">
            <a:buNone/>
          </a:pPr>
          <a:endParaRPr lang="sv-SE" dirty="0"/>
        </a:p>
      </dgm:t>
    </dgm:pt>
    <dgm:pt modelId="{7C2B90E7-C316-4767-82CA-C89CBD4544B4}" type="parTrans" cxnId="{21C8432E-442C-4F29-86EF-E4068C80B9AF}">
      <dgm:prSet/>
      <dgm:spPr/>
      <dgm:t>
        <a:bodyPr/>
        <a:lstStyle/>
        <a:p>
          <a:endParaRPr lang="sv-SE"/>
        </a:p>
      </dgm:t>
    </dgm:pt>
    <dgm:pt modelId="{649281C1-5297-4503-BF92-824A3F1D8665}" type="sibTrans" cxnId="{21C8432E-442C-4F29-86EF-E4068C80B9AF}">
      <dgm:prSet/>
      <dgm:spPr/>
      <dgm:t>
        <a:bodyPr/>
        <a:lstStyle/>
        <a:p>
          <a:endParaRPr lang="sv-SE"/>
        </a:p>
      </dgm:t>
    </dgm:pt>
    <dgm:pt modelId="{8DB6695F-2B8C-49EF-A26E-B08C4D5D77B5}">
      <dgm:prSet/>
      <dgm:spPr/>
      <dgm:t>
        <a:bodyPr/>
        <a:lstStyle/>
        <a:p>
          <a:pPr marL="0" indent="0">
            <a:buNone/>
          </a:pPr>
          <a:r>
            <a:rPr lang="sv-SE" b="0" i="0" dirty="0"/>
            <a:t>Patienter och närstående ska vara aktiva medskapare i såväl sin egen vård som i de forum där utvecklingsarbete sker. </a:t>
          </a:r>
          <a:endParaRPr lang="sv-SE" dirty="0"/>
        </a:p>
      </dgm:t>
    </dgm:pt>
    <dgm:pt modelId="{3282F62B-6BCC-4D66-850E-3E8B95FF52E2}" type="parTrans" cxnId="{66FED173-9717-44DF-B137-EEA5162FFCBB}">
      <dgm:prSet/>
      <dgm:spPr/>
      <dgm:t>
        <a:bodyPr/>
        <a:lstStyle/>
        <a:p>
          <a:endParaRPr lang="sv-SE"/>
        </a:p>
      </dgm:t>
    </dgm:pt>
    <dgm:pt modelId="{E746EEDD-0CE4-4132-B8EA-7F9327B43DB1}" type="sibTrans" cxnId="{66FED173-9717-44DF-B137-EEA5162FFCBB}">
      <dgm:prSet/>
      <dgm:spPr/>
      <dgm:t>
        <a:bodyPr/>
        <a:lstStyle/>
        <a:p>
          <a:endParaRPr lang="sv-SE"/>
        </a:p>
      </dgm:t>
    </dgm:pt>
    <dgm:pt modelId="{8FEE86B9-D081-40B5-A4B5-7F0270859D3A}">
      <dgm:prSet/>
      <dgm:spPr/>
      <dgm:t>
        <a:bodyPr/>
        <a:lstStyle/>
        <a:p>
          <a:pPr marL="0" indent="0">
            <a:buNone/>
          </a:pPr>
          <a:endParaRPr lang="sv-SE" dirty="0"/>
        </a:p>
      </dgm:t>
    </dgm:pt>
    <dgm:pt modelId="{F77CE6EE-BA9E-43A4-9FDE-CCF9A01340E9}" type="parTrans" cxnId="{57895ADC-C16A-4C67-B397-1643BF50079D}">
      <dgm:prSet/>
      <dgm:spPr/>
      <dgm:t>
        <a:bodyPr/>
        <a:lstStyle/>
        <a:p>
          <a:endParaRPr lang="sv-SE"/>
        </a:p>
      </dgm:t>
    </dgm:pt>
    <dgm:pt modelId="{00A220E9-32A0-4598-8A86-6835B13FA0CD}" type="sibTrans" cxnId="{57895ADC-C16A-4C67-B397-1643BF50079D}">
      <dgm:prSet/>
      <dgm:spPr/>
      <dgm:t>
        <a:bodyPr/>
        <a:lstStyle/>
        <a:p>
          <a:endParaRPr lang="sv-SE"/>
        </a:p>
      </dgm:t>
    </dgm:pt>
    <dgm:pt modelId="{F5DD5458-A2FA-4F50-8846-48C59413647E}">
      <dgm:prSet/>
      <dgm:spPr/>
      <dgm:t>
        <a:bodyPr/>
        <a:lstStyle/>
        <a:p>
          <a:pPr marL="0" indent="0">
            <a:buNone/>
          </a:pPr>
          <a:r>
            <a:rPr lang="sv-SE" b="0" i="0" dirty="0"/>
            <a:t>Ska underlätta för effektiv vård på operativ nivå.</a:t>
          </a:r>
          <a:endParaRPr lang="sv-SE" dirty="0"/>
        </a:p>
      </dgm:t>
    </dgm:pt>
    <dgm:pt modelId="{F9A6F181-221C-4E12-A14F-92B68F97D40D}" type="parTrans" cxnId="{84A09A08-5223-4C9F-B40D-C3BDB4A93919}">
      <dgm:prSet/>
      <dgm:spPr/>
    </dgm:pt>
    <dgm:pt modelId="{3734E777-E673-424E-BBE9-A36F20FDF434}" type="sibTrans" cxnId="{84A09A08-5223-4C9F-B40D-C3BDB4A93919}">
      <dgm:prSet/>
      <dgm:spPr/>
    </dgm:pt>
    <dgm:pt modelId="{C23DF1C1-1875-468A-BCAF-60116F9340A8}">
      <dgm:prSet/>
      <dgm:spPr/>
      <dgm:t>
        <a:bodyPr/>
        <a:lstStyle/>
        <a:p>
          <a:pPr marL="0" indent="0">
            <a:buNone/>
          </a:pPr>
          <a:endParaRPr lang="sv-SE" dirty="0"/>
        </a:p>
      </dgm:t>
    </dgm:pt>
    <dgm:pt modelId="{B517192F-A505-4097-8A9E-44EA65404937}" type="parTrans" cxnId="{EC69631D-E800-454B-BA65-7777B01D794D}">
      <dgm:prSet/>
      <dgm:spPr/>
    </dgm:pt>
    <dgm:pt modelId="{9680A5CB-4EFD-4CF1-8593-E74340A05845}" type="sibTrans" cxnId="{EC69631D-E800-454B-BA65-7777B01D794D}">
      <dgm:prSet/>
      <dgm:spPr/>
    </dgm:pt>
    <dgm:pt modelId="{EF628E7C-D35E-4D72-A79A-AD4744B82E42}" type="pres">
      <dgm:prSet presAssocID="{976D2B80-46A4-427F-BCAA-9C651E31A40E}" presName="Name0" presStyleCnt="0">
        <dgm:presLayoutVars>
          <dgm:dir/>
          <dgm:animLvl val="lvl"/>
          <dgm:resizeHandles val="exact"/>
        </dgm:presLayoutVars>
      </dgm:prSet>
      <dgm:spPr/>
    </dgm:pt>
    <dgm:pt modelId="{1072B427-0B3F-4B3D-BA41-31EB485C6047}" type="pres">
      <dgm:prSet presAssocID="{3A016650-20E2-449F-BF84-4E5EF585C91B}" presName="composite" presStyleCnt="0"/>
      <dgm:spPr/>
    </dgm:pt>
    <dgm:pt modelId="{CBD7520D-4C43-4874-85E1-A00F02006D8A}" type="pres">
      <dgm:prSet presAssocID="{3A016650-20E2-449F-BF84-4E5EF585C91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3035D56-D890-4B6C-AF36-F0900190E02A}" type="pres">
      <dgm:prSet presAssocID="{3A016650-20E2-449F-BF84-4E5EF585C91B}" presName="desTx" presStyleLbl="alignAccFollowNode1" presStyleIdx="0" presStyleCnt="3">
        <dgm:presLayoutVars>
          <dgm:bulletEnabled val="1"/>
        </dgm:presLayoutVars>
      </dgm:prSet>
      <dgm:spPr/>
    </dgm:pt>
    <dgm:pt modelId="{9614A470-A8AA-4573-A519-89044D1CF667}" type="pres">
      <dgm:prSet presAssocID="{F1E4CFB6-C545-431C-8669-DD07F1E64B4A}" presName="space" presStyleCnt="0"/>
      <dgm:spPr/>
    </dgm:pt>
    <dgm:pt modelId="{A361E29D-4752-4132-8C59-B157B175FA68}" type="pres">
      <dgm:prSet presAssocID="{FA76F34E-68F8-40EF-9905-5D596744F128}" presName="composite" presStyleCnt="0"/>
      <dgm:spPr/>
    </dgm:pt>
    <dgm:pt modelId="{46BB0D2D-CCAA-4950-AA37-8A30BB2B57C2}" type="pres">
      <dgm:prSet presAssocID="{FA76F34E-68F8-40EF-9905-5D596744F12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5D88D97-BBCB-48A7-949C-E773D040C4DF}" type="pres">
      <dgm:prSet presAssocID="{FA76F34E-68F8-40EF-9905-5D596744F128}" presName="desTx" presStyleLbl="alignAccFollowNode1" presStyleIdx="1" presStyleCnt="3">
        <dgm:presLayoutVars>
          <dgm:bulletEnabled val="1"/>
        </dgm:presLayoutVars>
      </dgm:prSet>
      <dgm:spPr/>
    </dgm:pt>
    <dgm:pt modelId="{8A1F009B-1429-48EC-B772-A4FEB24B86C7}" type="pres">
      <dgm:prSet presAssocID="{A69429E4-82DC-40C8-92F5-837F029D75E8}" presName="space" presStyleCnt="0"/>
      <dgm:spPr/>
    </dgm:pt>
    <dgm:pt modelId="{B235B86D-1AA4-4A9D-8172-82AE77EC6AE8}" type="pres">
      <dgm:prSet presAssocID="{DAFA94BB-E715-4404-95AF-4B6DE50EBBE9}" presName="composite" presStyleCnt="0"/>
      <dgm:spPr/>
    </dgm:pt>
    <dgm:pt modelId="{2FDA246B-D79C-4585-BD72-5B4775F5EDEB}" type="pres">
      <dgm:prSet presAssocID="{DAFA94BB-E715-4404-95AF-4B6DE50EBBE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8531BF1-F16D-40E4-A7C0-FC9B02058BBE}" type="pres">
      <dgm:prSet presAssocID="{DAFA94BB-E715-4404-95AF-4B6DE50EBBE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4A09A08-5223-4C9F-B40D-C3BDB4A93919}" srcId="{FA76F34E-68F8-40EF-9905-5D596744F128}" destId="{F5DD5458-A2FA-4F50-8846-48C59413647E}" srcOrd="2" destOrd="0" parTransId="{F9A6F181-221C-4E12-A14F-92B68F97D40D}" sibTransId="{3734E777-E673-424E-BBE9-A36F20FDF434}"/>
    <dgm:cxn modelId="{5844FD0B-5A88-4DD1-BD15-D9094A2D919D}" srcId="{3A016650-20E2-449F-BF84-4E5EF585C91B}" destId="{7F9E791C-4C04-4EC1-9407-0ADD69904F5C}" srcOrd="4" destOrd="0" parTransId="{FD644B46-C877-4F0F-A135-C2488BAD82A5}" sibTransId="{F0D2CB38-AB3F-49C3-B9E6-A030871FEDE1}"/>
    <dgm:cxn modelId="{BD4ACD17-895F-4E4C-9303-3A795E7136EA}" type="presOf" srcId="{48990647-5F05-442F-BB96-390338B770C1}" destId="{75D88D97-BBCB-48A7-949C-E773D040C4DF}" srcOrd="0" destOrd="0" presId="urn:microsoft.com/office/officeart/2005/8/layout/hList1"/>
    <dgm:cxn modelId="{EF27F21B-440D-4B79-996E-F3BCC0D596C2}" type="presOf" srcId="{F1E12DF1-8272-4021-825E-DD7029F670EA}" destId="{08531BF1-F16D-40E4-A7C0-FC9B02058BBE}" srcOrd="0" destOrd="2" presId="urn:microsoft.com/office/officeart/2005/8/layout/hList1"/>
    <dgm:cxn modelId="{EC69631D-E800-454B-BA65-7777B01D794D}" srcId="{FA76F34E-68F8-40EF-9905-5D596744F128}" destId="{C23DF1C1-1875-468A-BCAF-60116F9340A8}" srcOrd="1" destOrd="0" parTransId="{B517192F-A505-4097-8A9E-44EA65404937}" sibTransId="{9680A5CB-4EFD-4CF1-8593-E74340A05845}"/>
    <dgm:cxn modelId="{68B1BD21-E2AD-4C6D-84F6-65490628A6CB}" type="presOf" srcId="{9DDB00E8-6C5B-4EDC-8DD2-A56666CB5097}" destId="{93035D56-D890-4B6C-AF36-F0900190E02A}" srcOrd="0" destOrd="3" presId="urn:microsoft.com/office/officeart/2005/8/layout/hList1"/>
    <dgm:cxn modelId="{EC1E0527-E518-430F-9249-5BE697658133}" srcId="{3A016650-20E2-449F-BF84-4E5EF585C91B}" destId="{B7A985EE-3339-42A7-B0DA-9B22A84DBA0D}" srcOrd="0" destOrd="0" parTransId="{0765B3C6-89F6-4AF7-95F2-3D6DFA331F62}" sibTransId="{5385A10F-2626-446A-9FB1-B50FE99ABA23}"/>
    <dgm:cxn modelId="{2292682D-D3AD-48AA-9244-0E1376D73BA1}" srcId="{3A016650-20E2-449F-BF84-4E5EF585C91B}" destId="{46B24F84-47B9-4DBF-9A1D-0538F568A128}" srcOrd="2" destOrd="0" parTransId="{226EFCF8-D184-4C98-929E-A0EF3E5BD1BE}" sibTransId="{B3F4C0E5-B1A3-41E5-AAFC-9E4B68DFB8CF}"/>
    <dgm:cxn modelId="{12D67F2D-D998-41B7-81A9-511AB049DAA0}" type="presOf" srcId="{C3B5F325-F9E3-4CD7-A199-C0FCB5BF956F}" destId="{75D88D97-BBCB-48A7-949C-E773D040C4DF}" srcOrd="0" destOrd="3" presId="urn:microsoft.com/office/officeart/2005/8/layout/hList1"/>
    <dgm:cxn modelId="{21C8432E-442C-4F29-86EF-E4068C80B9AF}" srcId="{DAFA94BB-E715-4404-95AF-4B6DE50EBBE9}" destId="{C2BB82D6-636E-4CAA-AB25-CCDE1895B49D}" srcOrd="1" destOrd="0" parTransId="{7C2B90E7-C316-4767-82CA-C89CBD4544B4}" sibTransId="{649281C1-5297-4503-BF92-824A3F1D8665}"/>
    <dgm:cxn modelId="{C539E432-DD5B-49A6-A3F4-6E2C391BFEB0}" type="presOf" srcId="{FA76F34E-68F8-40EF-9905-5D596744F128}" destId="{46BB0D2D-CCAA-4950-AA37-8A30BB2B57C2}" srcOrd="0" destOrd="0" presId="urn:microsoft.com/office/officeart/2005/8/layout/hList1"/>
    <dgm:cxn modelId="{1039CC5B-EFE7-4318-8601-08E46C86785E}" type="presOf" srcId="{76BE8691-4635-4033-86F5-68923C6D5C8D}" destId="{75D88D97-BBCB-48A7-949C-E773D040C4DF}" srcOrd="0" destOrd="6" presId="urn:microsoft.com/office/officeart/2005/8/layout/hList1"/>
    <dgm:cxn modelId="{B453A968-A57C-4C3A-8371-59E95727D585}" type="presOf" srcId="{2693B768-F06A-42B9-9AEE-E3D2D42E2B08}" destId="{75D88D97-BBCB-48A7-949C-E773D040C4DF}" srcOrd="0" destOrd="5" presId="urn:microsoft.com/office/officeart/2005/8/layout/hList1"/>
    <dgm:cxn modelId="{98DB4C4A-3D7B-450F-843B-901852570EF6}" type="presOf" srcId="{8DB6695F-2B8C-49EF-A26E-B08C4D5D77B5}" destId="{08531BF1-F16D-40E4-A7C0-FC9B02058BBE}" srcOrd="0" destOrd="4" presId="urn:microsoft.com/office/officeart/2005/8/layout/hList1"/>
    <dgm:cxn modelId="{821EE34B-A2DC-4380-AB09-99B6765EE3BB}" type="presOf" srcId="{8FEE86B9-D081-40B5-A4B5-7F0270859D3A}" destId="{08531BF1-F16D-40E4-A7C0-FC9B02058BBE}" srcOrd="0" destOrd="3" presId="urn:microsoft.com/office/officeart/2005/8/layout/hList1"/>
    <dgm:cxn modelId="{66FED173-9717-44DF-B137-EEA5162FFCBB}" srcId="{DAFA94BB-E715-4404-95AF-4B6DE50EBBE9}" destId="{8DB6695F-2B8C-49EF-A26E-B08C4D5D77B5}" srcOrd="4" destOrd="0" parTransId="{3282F62B-6BCC-4D66-850E-3E8B95FF52E2}" sibTransId="{E746EEDD-0CE4-4132-B8EA-7F9327B43DB1}"/>
    <dgm:cxn modelId="{70B5A577-B8B8-4DF1-9749-4D39D0E73598}" srcId="{FA76F34E-68F8-40EF-9905-5D596744F128}" destId="{48990647-5F05-442F-BB96-390338B770C1}" srcOrd="0" destOrd="0" parTransId="{E019947B-1F25-493A-B3B3-9F7F4520D296}" sibTransId="{564A4A95-07FA-4B47-947C-CE5F3A564F17}"/>
    <dgm:cxn modelId="{E2E7EF7C-D7AD-46B1-A578-46F9D695FDC3}" type="presOf" srcId="{5A5BB9B0-CB7E-4560-8E98-9BDFC2D8388F}" destId="{75D88D97-BBCB-48A7-949C-E773D040C4DF}" srcOrd="0" destOrd="4" presId="urn:microsoft.com/office/officeart/2005/8/layout/hList1"/>
    <dgm:cxn modelId="{51B18A7D-0B2E-42E0-8759-4F1BE5B7FFD8}" srcId="{FA76F34E-68F8-40EF-9905-5D596744F128}" destId="{76BE8691-4635-4033-86F5-68923C6D5C8D}" srcOrd="6" destOrd="0" parTransId="{7E3B6960-C245-4C2D-88AC-D0B7FC984EFC}" sibTransId="{B5B902CB-06DC-4D32-90A9-8B8CA9864092}"/>
    <dgm:cxn modelId="{86BC4898-B126-496F-A042-11468C2694FF}" srcId="{FA76F34E-68F8-40EF-9905-5D596744F128}" destId="{C3B5F325-F9E3-4CD7-A199-C0FCB5BF956F}" srcOrd="3" destOrd="0" parTransId="{5FFAEFFE-9F74-40A1-AE2C-8EBBFC842DB4}" sibTransId="{E5C2559C-B717-4F6F-8117-199D426BE1FB}"/>
    <dgm:cxn modelId="{4CC75299-BDE3-4699-ACFD-36191F43C963}" type="presOf" srcId="{7F9E791C-4C04-4EC1-9407-0ADD69904F5C}" destId="{93035D56-D890-4B6C-AF36-F0900190E02A}" srcOrd="0" destOrd="4" presId="urn:microsoft.com/office/officeart/2005/8/layout/hList1"/>
    <dgm:cxn modelId="{D56AB79B-11BE-4F8A-A273-E2232A9EC149}" srcId="{3A016650-20E2-449F-BF84-4E5EF585C91B}" destId="{9DDB00E8-6C5B-4EDC-8DD2-A56666CB5097}" srcOrd="3" destOrd="0" parTransId="{E9568262-D24B-4C7E-8E18-66AC671E7AC2}" sibTransId="{23D428E4-3B80-4A2C-AE8F-D2BBA40DD431}"/>
    <dgm:cxn modelId="{1AACB69C-44F0-41A7-980D-273319ADBB72}" srcId="{FA76F34E-68F8-40EF-9905-5D596744F128}" destId="{2693B768-F06A-42B9-9AEE-E3D2D42E2B08}" srcOrd="5" destOrd="0" parTransId="{10A26777-F228-413F-87B8-B91E73E0994D}" sibTransId="{948909A0-B339-4547-9D2E-F85514F2EE83}"/>
    <dgm:cxn modelId="{3A0166A5-C231-4C39-A29B-989DD534DC88}" srcId="{DAFA94BB-E715-4404-95AF-4B6DE50EBBE9}" destId="{F1E12DF1-8272-4021-825E-DD7029F670EA}" srcOrd="2" destOrd="0" parTransId="{2A80CF2A-8603-4845-AC36-0C4ACE31D7EF}" sibTransId="{0E5C796F-C15D-4930-859A-2B9B742ABD6B}"/>
    <dgm:cxn modelId="{594836AA-21B1-463B-87C9-CBF7E6570084}" type="presOf" srcId="{086AB9FF-0085-41E6-A596-33A7BD790D77}" destId="{08531BF1-F16D-40E4-A7C0-FC9B02058BBE}" srcOrd="0" destOrd="0" presId="urn:microsoft.com/office/officeart/2005/8/layout/hList1"/>
    <dgm:cxn modelId="{1BBAE6AC-58B3-4CBE-BCF6-2F5187651243}" type="presOf" srcId="{46B24F84-47B9-4DBF-9A1D-0538F568A128}" destId="{93035D56-D890-4B6C-AF36-F0900190E02A}" srcOrd="0" destOrd="2" presId="urn:microsoft.com/office/officeart/2005/8/layout/hList1"/>
    <dgm:cxn modelId="{EEEFE6B4-BDC0-4A1F-81D5-AC054F8175BF}" type="presOf" srcId="{3A016650-20E2-449F-BF84-4E5EF585C91B}" destId="{CBD7520D-4C43-4874-85E1-A00F02006D8A}" srcOrd="0" destOrd="0" presId="urn:microsoft.com/office/officeart/2005/8/layout/hList1"/>
    <dgm:cxn modelId="{B5B812BE-98C0-444C-AD10-8506BD4F21B1}" type="presOf" srcId="{B7A985EE-3339-42A7-B0DA-9B22A84DBA0D}" destId="{93035D56-D890-4B6C-AF36-F0900190E02A}" srcOrd="0" destOrd="0" presId="urn:microsoft.com/office/officeart/2005/8/layout/hList1"/>
    <dgm:cxn modelId="{2B0067C2-FCCD-4F64-908C-989E38769F05}" srcId="{DAFA94BB-E715-4404-95AF-4B6DE50EBBE9}" destId="{086AB9FF-0085-41E6-A596-33A7BD790D77}" srcOrd="0" destOrd="0" parTransId="{83510557-70D4-479B-8676-005C26601FBC}" sibTransId="{68453F40-6171-47EC-88F9-016ED3577DB7}"/>
    <dgm:cxn modelId="{279D60D2-D72F-40A5-AC1F-EB55298DD626}" type="presOf" srcId="{F37C3B3A-769F-4918-93AC-FA9953AD31FB}" destId="{93035D56-D890-4B6C-AF36-F0900190E02A}" srcOrd="0" destOrd="1" presId="urn:microsoft.com/office/officeart/2005/8/layout/hList1"/>
    <dgm:cxn modelId="{F31BE1DA-90FD-472F-AA42-042C4E7B6822}" type="presOf" srcId="{C23DF1C1-1875-468A-BCAF-60116F9340A8}" destId="{75D88D97-BBCB-48A7-949C-E773D040C4DF}" srcOrd="0" destOrd="1" presId="urn:microsoft.com/office/officeart/2005/8/layout/hList1"/>
    <dgm:cxn modelId="{57895ADC-C16A-4C67-B397-1643BF50079D}" srcId="{DAFA94BB-E715-4404-95AF-4B6DE50EBBE9}" destId="{8FEE86B9-D081-40B5-A4B5-7F0270859D3A}" srcOrd="3" destOrd="0" parTransId="{F77CE6EE-BA9E-43A4-9FDE-CCF9A01340E9}" sibTransId="{00A220E9-32A0-4598-8A86-6835B13FA0CD}"/>
    <dgm:cxn modelId="{604FDEE1-CDFB-4245-8759-936EA36B9064}" srcId="{976D2B80-46A4-427F-BCAA-9C651E31A40E}" destId="{FA76F34E-68F8-40EF-9905-5D596744F128}" srcOrd="1" destOrd="0" parTransId="{98F3F502-4AEF-47FA-A7AA-9626C87F3CF2}" sibTransId="{A69429E4-82DC-40C8-92F5-837F029D75E8}"/>
    <dgm:cxn modelId="{12B731E4-F809-49E6-9B2C-023FB105774C}" srcId="{976D2B80-46A4-427F-BCAA-9C651E31A40E}" destId="{DAFA94BB-E715-4404-95AF-4B6DE50EBBE9}" srcOrd="2" destOrd="0" parTransId="{1C6A151A-9218-4935-9F07-9B5F38E892DE}" sibTransId="{4EDCC6E3-ED82-4E1C-9E02-45596C100D0D}"/>
    <dgm:cxn modelId="{C31B60EB-B3C0-47FA-827D-877EA0A917AB}" type="presOf" srcId="{DAFA94BB-E715-4404-95AF-4B6DE50EBBE9}" destId="{2FDA246B-D79C-4585-BD72-5B4775F5EDEB}" srcOrd="0" destOrd="0" presId="urn:microsoft.com/office/officeart/2005/8/layout/hList1"/>
    <dgm:cxn modelId="{E33A9FEF-3715-4FAB-A3AC-F41F922F6214}" srcId="{3A016650-20E2-449F-BF84-4E5EF585C91B}" destId="{F37C3B3A-769F-4918-93AC-FA9953AD31FB}" srcOrd="1" destOrd="0" parTransId="{40BF065E-CD23-4CAB-AA67-FECA403C98AE}" sibTransId="{ABF5F67C-93C6-4D4F-A45D-0D126D743781}"/>
    <dgm:cxn modelId="{07BD2AF1-34BE-49B2-9FC9-9A500195190F}" type="presOf" srcId="{C2BB82D6-636E-4CAA-AB25-CCDE1895B49D}" destId="{08531BF1-F16D-40E4-A7C0-FC9B02058BBE}" srcOrd="0" destOrd="1" presId="urn:microsoft.com/office/officeart/2005/8/layout/hList1"/>
    <dgm:cxn modelId="{A17EA3F5-41A2-4B3F-A552-FCAB0325BD8F}" type="presOf" srcId="{F5DD5458-A2FA-4F50-8846-48C59413647E}" destId="{75D88D97-BBCB-48A7-949C-E773D040C4DF}" srcOrd="0" destOrd="2" presId="urn:microsoft.com/office/officeart/2005/8/layout/hList1"/>
    <dgm:cxn modelId="{FAB7B1F8-8693-4D31-868A-B3B6EB17BE07}" srcId="{FA76F34E-68F8-40EF-9905-5D596744F128}" destId="{5A5BB9B0-CB7E-4560-8E98-9BDFC2D8388F}" srcOrd="4" destOrd="0" parTransId="{0693F01E-6910-4DEF-BBD4-D9ED97E6FF31}" sibTransId="{5F52B8F6-C43B-4449-8B8A-5C8CE4E39AC1}"/>
    <dgm:cxn modelId="{82419BFA-9049-4EFC-8F14-A633C83114C4}" type="presOf" srcId="{976D2B80-46A4-427F-BCAA-9C651E31A40E}" destId="{EF628E7C-D35E-4D72-A79A-AD4744B82E42}" srcOrd="0" destOrd="0" presId="urn:microsoft.com/office/officeart/2005/8/layout/hList1"/>
    <dgm:cxn modelId="{94D249FD-D5EC-4F3E-BDAD-CF35CBC174C0}" srcId="{976D2B80-46A4-427F-BCAA-9C651E31A40E}" destId="{3A016650-20E2-449F-BF84-4E5EF585C91B}" srcOrd="0" destOrd="0" parTransId="{6B2BD12B-AE3B-48D7-B71D-4BFDC77BBB34}" sibTransId="{F1E4CFB6-C545-431C-8669-DD07F1E64B4A}"/>
    <dgm:cxn modelId="{90B81DD1-8A13-4991-B945-F3C90E049ADC}" type="presParOf" srcId="{EF628E7C-D35E-4D72-A79A-AD4744B82E42}" destId="{1072B427-0B3F-4B3D-BA41-31EB485C6047}" srcOrd="0" destOrd="0" presId="urn:microsoft.com/office/officeart/2005/8/layout/hList1"/>
    <dgm:cxn modelId="{77061E19-3E53-453C-9918-3579E1CA7A52}" type="presParOf" srcId="{1072B427-0B3F-4B3D-BA41-31EB485C6047}" destId="{CBD7520D-4C43-4874-85E1-A00F02006D8A}" srcOrd="0" destOrd="0" presId="urn:microsoft.com/office/officeart/2005/8/layout/hList1"/>
    <dgm:cxn modelId="{7401475F-222D-4F10-8721-5EA065457973}" type="presParOf" srcId="{1072B427-0B3F-4B3D-BA41-31EB485C6047}" destId="{93035D56-D890-4B6C-AF36-F0900190E02A}" srcOrd="1" destOrd="0" presId="urn:microsoft.com/office/officeart/2005/8/layout/hList1"/>
    <dgm:cxn modelId="{FB09997A-2FA7-4582-885C-2980D8539AD9}" type="presParOf" srcId="{EF628E7C-D35E-4D72-A79A-AD4744B82E42}" destId="{9614A470-A8AA-4573-A519-89044D1CF667}" srcOrd="1" destOrd="0" presId="urn:microsoft.com/office/officeart/2005/8/layout/hList1"/>
    <dgm:cxn modelId="{F6C3D1E6-6ECB-4454-850F-396C90B49DAC}" type="presParOf" srcId="{EF628E7C-D35E-4D72-A79A-AD4744B82E42}" destId="{A361E29D-4752-4132-8C59-B157B175FA68}" srcOrd="2" destOrd="0" presId="urn:microsoft.com/office/officeart/2005/8/layout/hList1"/>
    <dgm:cxn modelId="{EAFB6ADB-4257-4225-8298-14276393DCA0}" type="presParOf" srcId="{A361E29D-4752-4132-8C59-B157B175FA68}" destId="{46BB0D2D-CCAA-4950-AA37-8A30BB2B57C2}" srcOrd="0" destOrd="0" presId="urn:microsoft.com/office/officeart/2005/8/layout/hList1"/>
    <dgm:cxn modelId="{B965D145-59F2-4DFD-91DA-0C0171042411}" type="presParOf" srcId="{A361E29D-4752-4132-8C59-B157B175FA68}" destId="{75D88D97-BBCB-48A7-949C-E773D040C4DF}" srcOrd="1" destOrd="0" presId="urn:microsoft.com/office/officeart/2005/8/layout/hList1"/>
    <dgm:cxn modelId="{48A15E60-98DD-459C-AC55-28E6010A23D1}" type="presParOf" srcId="{EF628E7C-D35E-4D72-A79A-AD4744B82E42}" destId="{8A1F009B-1429-48EC-B772-A4FEB24B86C7}" srcOrd="3" destOrd="0" presId="urn:microsoft.com/office/officeart/2005/8/layout/hList1"/>
    <dgm:cxn modelId="{537651FB-48D1-42A9-BD33-6942776900B0}" type="presParOf" srcId="{EF628E7C-D35E-4D72-A79A-AD4744B82E42}" destId="{B235B86D-1AA4-4A9D-8172-82AE77EC6AE8}" srcOrd="4" destOrd="0" presId="urn:microsoft.com/office/officeart/2005/8/layout/hList1"/>
    <dgm:cxn modelId="{E1903EBD-1CA5-47E4-A08A-31AB8FFDDBAD}" type="presParOf" srcId="{B235B86D-1AA4-4A9D-8172-82AE77EC6AE8}" destId="{2FDA246B-D79C-4585-BD72-5B4775F5EDEB}" srcOrd="0" destOrd="0" presId="urn:microsoft.com/office/officeart/2005/8/layout/hList1"/>
    <dgm:cxn modelId="{115F81DE-3BD0-41E3-83FF-242754F5C08B}" type="presParOf" srcId="{B235B86D-1AA4-4A9D-8172-82AE77EC6AE8}" destId="{08531BF1-F16D-40E4-A7C0-FC9B02058B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7520D-4C43-4874-85E1-A00F02006D8A}">
      <dsp:nvSpPr>
        <dsp:cNvPr id="0" name=""/>
        <dsp:cNvSpPr/>
      </dsp:nvSpPr>
      <dsp:spPr>
        <a:xfrm>
          <a:off x="3286" y="173118"/>
          <a:ext cx="320397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i="0" kern="1200" dirty="0"/>
            <a:t>Strategisk nivå</a:t>
          </a:r>
          <a:endParaRPr lang="sv-SE" sz="1800" kern="1200" dirty="0"/>
        </a:p>
      </dsp:txBody>
      <dsp:txXfrm>
        <a:off x="3286" y="173118"/>
        <a:ext cx="3203971" cy="518400"/>
      </dsp:txXfrm>
    </dsp:sp>
    <dsp:sp modelId="{93035D56-D890-4B6C-AF36-F0900190E02A}">
      <dsp:nvSpPr>
        <dsp:cNvPr id="0" name=""/>
        <dsp:cNvSpPr/>
      </dsp:nvSpPr>
      <dsp:spPr>
        <a:xfrm>
          <a:off x="3286" y="691518"/>
          <a:ext cx="3203971" cy="5002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0" i="0" kern="1200" dirty="0"/>
            <a:t>Utgörs främst av chefer med systemövergripande ansvar, på länsnivå LGVO och lokalt högsta ledningen. </a:t>
          </a: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0" i="0" kern="1200" dirty="0"/>
            <a:t>Patienter och närstående ges möjlighet att vara delaktiga på den organisatoriska och strategiska nivån.</a:t>
          </a: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0" i="0" kern="1200" dirty="0"/>
            <a:t>Samverkan sker dels i befintliga forum men också mer informellt för att stärka samverkanskulturen och ”sätta ribban” för den taktiska och operativa nivån. </a:t>
          </a:r>
          <a:endParaRPr lang="sv-SE" sz="1800" kern="1200" dirty="0"/>
        </a:p>
      </dsp:txBody>
      <dsp:txXfrm>
        <a:off x="3286" y="691518"/>
        <a:ext cx="3203971" cy="5002762"/>
      </dsp:txXfrm>
    </dsp:sp>
    <dsp:sp modelId="{46BB0D2D-CCAA-4950-AA37-8A30BB2B57C2}">
      <dsp:nvSpPr>
        <dsp:cNvPr id="0" name=""/>
        <dsp:cNvSpPr/>
      </dsp:nvSpPr>
      <dsp:spPr>
        <a:xfrm>
          <a:off x="3655814" y="173118"/>
          <a:ext cx="320397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i="0" kern="1200" dirty="0"/>
            <a:t>Taktisk nivå</a:t>
          </a:r>
          <a:endParaRPr lang="sv-SE" sz="1800" kern="1200" dirty="0"/>
        </a:p>
      </dsp:txBody>
      <dsp:txXfrm>
        <a:off x="3655814" y="173118"/>
        <a:ext cx="3203971" cy="518400"/>
      </dsp:txXfrm>
    </dsp:sp>
    <dsp:sp modelId="{75D88D97-BBCB-48A7-949C-E773D040C4DF}">
      <dsp:nvSpPr>
        <dsp:cNvPr id="0" name=""/>
        <dsp:cNvSpPr/>
      </dsp:nvSpPr>
      <dsp:spPr>
        <a:xfrm>
          <a:off x="3655814" y="691518"/>
          <a:ext cx="3203971" cy="5002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0" i="0" kern="1200" dirty="0"/>
            <a:t>Utgörs av exempelvis chefer som ansvarar för geografiska primärvårdsområden och för kommunal hälso- och sjukvård, vård och omsorg.</a:t>
          </a: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0" i="0" kern="1200" dirty="0"/>
            <a:t>Ska underlätta för effektiv vård på operativ nivå.</a:t>
          </a: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0" i="0" kern="1200" dirty="0"/>
            <a:t>Här ska dialog föras mellan såväl regionala som lokala huvudmän och patienter och närstående ska ges möjlighet att vara delaktiga i frågor som rör en verksamhet. </a:t>
          </a: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0" i="0" kern="1200" dirty="0"/>
            <a:t>Strukturen för samverkan behöver anpassas efter behov.</a:t>
          </a:r>
          <a:endParaRPr lang="sv-SE" sz="1800" kern="1200" dirty="0"/>
        </a:p>
      </dsp:txBody>
      <dsp:txXfrm>
        <a:off x="3655814" y="691518"/>
        <a:ext cx="3203971" cy="5002762"/>
      </dsp:txXfrm>
    </dsp:sp>
    <dsp:sp modelId="{2FDA246B-D79C-4585-BD72-5B4775F5EDEB}">
      <dsp:nvSpPr>
        <dsp:cNvPr id="0" name=""/>
        <dsp:cNvSpPr/>
      </dsp:nvSpPr>
      <dsp:spPr>
        <a:xfrm>
          <a:off x="7308342" y="173118"/>
          <a:ext cx="320397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i="0" kern="1200" dirty="0"/>
            <a:t>Operativ nivå </a:t>
          </a:r>
          <a:endParaRPr lang="sv-SE" sz="1800" kern="1200" dirty="0"/>
        </a:p>
      </dsp:txBody>
      <dsp:txXfrm>
        <a:off x="7308342" y="173118"/>
        <a:ext cx="3203971" cy="518400"/>
      </dsp:txXfrm>
    </dsp:sp>
    <dsp:sp modelId="{08531BF1-F16D-40E4-A7C0-FC9B02058BBE}">
      <dsp:nvSpPr>
        <dsp:cNvPr id="0" name=""/>
        <dsp:cNvSpPr/>
      </dsp:nvSpPr>
      <dsp:spPr>
        <a:xfrm>
          <a:off x="7308342" y="691518"/>
          <a:ext cx="3203971" cy="5002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0" i="0" kern="1200" dirty="0"/>
            <a:t>Utgörs av verksamhetsnära chefer, medarbetare och patienter. </a:t>
          </a: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0" i="0" kern="1200" dirty="0"/>
            <a:t>Teamarbete och samverkan mellan huvudmännen är centralt för att primärvården ska vara navet och resurseffektivitet ska uppnås.</a:t>
          </a: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sv-SE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0" i="0" kern="1200" dirty="0"/>
            <a:t>Patienter och närstående ska vara aktiva medskapare i såväl sin egen vård som i de forum där utvecklingsarbete sker. </a:t>
          </a:r>
          <a:endParaRPr lang="sv-SE" sz="1800" kern="1200" dirty="0"/>
        </a:p>
      </dsp:txBody>
      <dsp:txXfrm>
        <a:off x="7308342" y="691518"/>
        <a:ext cx="3203971" cy="5002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847F-84E3-42AF-A07E-A8329D91AC85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86AA-019F-4545-89D2-9D10920C7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30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86AA-019F-4545-89D2-9D10920C72F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41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 prioriterade områdena i planen (till vänster i föregående bild) exklusive aktiviteter.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86AA-019F-4545-89D2-9D10920C72F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8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86AA-019F-4545-89D2-9D10920C72F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95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Förslag på rubriker att använda i formulerandet av specifika uppdrag.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F31EE-FFF5-4802-AC15-7C029D88118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17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Planen fastställdes den 23 aug 2024 av LGVO.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Består av tre sidor och utgör en bilaga till LGVO arbetsplan.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2A786AA-019F-4545-89D2-9D10920C72F7}" type="slidenum">
              <a:rPr kumimoji="0" lang="sv-S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sv-S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23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Planen är en del av arbetet med avsiktsförklaringen Nära vård och målbilden att Primärvården ska vara navet.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86AA-019F-4545-89D2-9D10920C72F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03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Planen är framtagen av LGVO i dialog med brukarrepresentanter.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På bilden ses ett skärmklipp av inledningen, samt rubrikerna som finns med i planen.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Planen pekar ut en länsgemensam riktning för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Kulturen, förhållningssättet Nära vård genom att beskriva enkla principer och hur vi tänker kring samverkan samt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Vilka mer konkreta områden vi vill prioritera just nu för att primärvården ska bli navet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86AA-019F-4545-89D2-9D10920C72F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1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här är den kultur som behöver genomsyra alla organisationer på alla nivåer - från den högsta ledningen ner till varje enskilt möte i vården. </a:t>
            </a:r>
          </a:p>
          <a:p>
            <a:endParaRPr lang="sv-SE" dirty="0"/>
          </a:p>
          <a:p>
            <a:r>
              <a:rPr lang="sv-SE" dirty="0"/>
              <a:t>De enkla principerna bidrar till att förändra kulturen som ju är kärnan i nära vård och som vi vet sparar de begränsade resurser vi har.</a:t>
            </a:r>
          </a:p>
          <a:p>
            <a:endParaRPr lang="sv-SE" dirty="0"/>
          </a:p>
          <a:p>
            <a:r>
              <a:rPr lang="sv-SE" dirty="0"/>
              <a:t>Brukarrepresentanterna som varit involverade i framtagandet av planen står också bakom principerna. De ser att man också som patient behöver vara modig, ta ansvar och vikten av att bli bärare av de enkla principerna.</a:t>
            </a:r>
          </a:p>
          <a:p>
            <a:endParaRPr lang="sv-SE" dirty="0"/>
          </a:p>
          <a:p>
            <a:r>
              <a:rPr lang="sv-SE" dirty="0"/>
              <a:t>Dialogfrågor: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Lever vi efter dessa principer i vår lokala samverkan?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Vad finns för goda exempel?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Vilka utvecklingsmöjligheter finns?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40B52-9C09-46E0-83AF-83FD153CD8B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2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Urklipp från planen: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”För en mer samordnad och effektiv vård behöver vi knyta samman aktörer över huvudmannagränserna på flera nivåer.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Inom och mellan varje nivå blir målsättningen att skapa en samverkanslogik med så kallade parhästar där kommun- och regionföreträdare bildar en allians med ett förtroendefullt samverkansförhållande.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Direktkontakter förs där löpande och utan formaliteter.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På samma sätt ska verksamheterna bilda allians med patient och patientföreträdare som är nyckelspelare för att uppnå målen med vården.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För att detta ska ske behövs en allmän acceptans om att det råder jämbördiga förhållanden mellan patient och kommunens och regionens medarbetare inom varje nivå.”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86AA-019F-4545-89D2-9D10920C72F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00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samverkan på de olika nivåerna beskrivs i planen</a:t>
            </a:r>
          </a:p>
          <a:p>
            <a:endParaRPr lang="sv-SE" dirty="0"/>
          </a:p>
          <a:p>
            <a:r>
              <a:rPr lang="sv-SE" dirty="0"/>
              <a:t>Dialogfråga: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Hur formerar vi den lokala samverkansstrukturen på de olika nivåerna?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På strategisk och taktisk nivå – har vi några patientföreträdare och/eller patientorganisationer att involvera?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v-S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sv-S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1117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sz="1200" dirty="0"/>
              <a:t>(Bilden handlar om patient och brukarmedverkan, men går att använda även till medarbetardelaktighet)</a:t>
            </a:r>
          </a:p>
          <a:p>
            <a:pPr algn="l"/>
            <a:endParaRPr lang="sv-SE" sz="1200" dirty="0"/>
          </a:p>
          <a:p>
            <a:pPr algn="l"/>
            <a:r>
              <a:rPr lang="sv-SE" sz="1200" dirty="0"/>
              <a:t>Att vi ska </a:t>
            </a:r>
            <a:r>
              <a:rPr lang="sv-SE" sz="1200" dirty="0" err="1"/>
              <a:t>samskapa</a:t>
            </a:r>
            <a:r>
              <a:rPr lang="sv-SE" sz="1200" dirty="0"/>
              <a:t>, göra patienter och invånare till aktiva medskapare, är både lagstadgat inom hälso- och sjukvård och socialtjänst och en av fokusförflyttningarna i Nära vård. Det är en av de viktigaste förutsättningarna för patientsäker och effektiv vård. Även i utvecklingsarbeten träffar vi rätt och gör det snabbare genom att involvera de vi är till för. Det är därför viktigt att </a:t>
            </a:r>
            <a:r>
              <a:rPr lang="sv-SE" sz="1200" dirty="0" err="1"/>
              <a:t>samskapa</a:t>
            </a:r>
            <a:r>
              <a:rPr lang="sv-SE" sz="1200" dirty="0"/>
              <a:t> även i det lokala arbetet.</a:t>
            </a:r>
          </a:p>
          <a:p>
            <a:pPr algn="l"/>
            <a:endParaRPr lang="sv-SE" sz="1200" dirty="0"/>
          </a:p>
          <a:p>
            <a:pPr algn="l"/>
            <a:r>
              <a:rPr lang="sv-SE" sz="1200" dirty="0"/>
              <a:t>Dialogfrågor:</a:t>
            </a:r>
          </a:p>
          <a:p>
            <a:pPr algn="l"/>
            <a:r>
              <a:rPr lang="sv-SE" sz="1200" dirty="0"/>
              <a:t>Vilken grad av samskapande vill vi ha i vårt lokala primärvårdsarbete, och hur ska det se ut i praktiken;</a:t>
            </a:r>
          </a:p>
          <a:p>
            <a:pPr marL="171450" indent="-171450" algn="l">
              <a:buFontTx/>
              <a:buChar char="-"/>
            </a:pPr>
            <a:r>
              <a:rPr lang="sv-SE" sz="1200" dirty="0"/>
              <a:t>I framtagandet av handlingsplan?</a:t>
            </a:r>
          </a:p>
          <a:p>
            <a:pPr marL="171450" indent="-171450" algn="l">
              <a:buFontTx/>
              <a:buChar char="-"/>
            </a:pPr>
            <a:r>
              <a:rPr lang="sv-SE" sz="1200" dirty="0"/>
              <a:t>I de olika aktiviteterna?</a:t>
            </a:r>
          </a:p>
          <a:p>
            <a:pPr marL="171450" indent="-171450" algn="l">
              <a:buFontTx/>
              <a:buChar char="-"/>
            </a:pPr>
            <a:r>
              <a:rPr lang="sv-SE" sz="1200" dirty="0"/>
              <a:t>Hur ser de praktiska förutsättningarna ut för patientföreträdare, tex ekonomisk ersättning, kontaktpersoner i verksamheten?</a:t>
            </a:r>
          </a:p>
          <a:p>
            <a:pPr algn="l"/>
            <a:endParaRPr lang="sv-SE" sz="1200" dirty="0"/>
          </a:p>
          <a:p>
            <a:pPr algn="l"/>
            <a:endParaRPr lang="sv-SE" sz="1200" dirty="0"/>
          </a:p>
          <a:p>
            <a:pPr algn="l"/>
            <a:r>
              <a:rPr lang="sv-SE" sz="1200" dirty="0"/>
              <a:t>Tips!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Din skyldighet att informera och göra patienten delaktig. Handbok för vårdgivare, chefer och persona</a:t>
            </a:r>
            <a:r>
              <a:rPr lang="sv-SE" sz="1200" dirty="0"/>
              <a:t>l.</a:t>
            </a:r>
            <a:br>
              <a:rPr lang="sv-SE" sz="1200" dirty="0"/>
            </a:br>
            <a:r>
              <a:rPr lang="sv-SE" sz="1200" dirty="0"/>
              <a:t>https://www.socialstyrelsen.se/globalassets/sharepoint-dokument/artikelkatalog/handbocker--juridisk-handbok/2015-4-10.pdf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Patientsäkerhet</a:t>
            </a:r>
            <a:br>
              <a:rPr lang="sv-SE" sz="1200" dirty="0"/>
            </a:br>
            <a:r>
              <a:rPr lang="sv-SE" sz="1200" dirty="0"/>
              <a:t>https://patientsakerhet.socialstyrelsen.se/arbeta-sakert/patientens-delaktighet/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1200" dirty="0"/>
              <a:t>I Region Östergötland finns ”Levande bibliotek” - en</a:t>
            </a:r>
            <a:r>
              <a:rPr lang="sv-SE" b="0" i="0" dirty="0">
                <a:solidFill>
                  <a:srgbClr val="242831"/>
                </a:solidFill>
                <a:effectLst/>
                <a:latin typeface="roboto" panose="02000000000000000000" pitchFamily="2" charset="0"/>
              </a:rPr>
              <a:t> resursbank bestående av personer med egen erfarenhet. Härifrån kan verksamheter låna en erfarenhetsresurs för att belysa patient- eller närståendeperspektivet i pågående förbättrings-, forsknings- och utvecklingsarbeten. </a:t>
            </a:r>
            <a:br>
              <a:rPr lang="sv-SE" b="0" i="0" dirty="0">
                <a:solidFill>
                  <a:srgbClr val="242831"/>
                </a:solidFill>
                <a:effectLst/>
                <a:latin typeface="roboto" panose="02000000000000000000" pitchFamily="2" charset="0"/>
              </a:rPr>
            </a:br>
            <a:r>
              <a:rPr lang="sv-SE" b="0" i="0" dirty="0">
                <a:solidFill>
                  <a:srgbClr val="242831"/>
                </a:solidFill>
                <a:effectLst/>
                <a:latin typeface="roboto" panose="02000000000000000000" pitchFamily="2" charset="0"/>
              </a:rPr>
              <a:t>https://vardgivare.regionostergotland.se/vgw/utveckling-och-kompetens/utveckling-och-forbattring/levande-bibliotek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v-SE" sz="1200" b="0" i="0" dirty="0">
              <a:solidFill>
                <a:srgbClr val="242831"/>
              </a:solidFill>
              <a:effectLst/>
              <a:latin typeface="roboto" panose="02000000000000000000" pitchFamily="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1200" b="0" i="0" dirty="0">
                <a:solidFill>
                  <a:srgbClr val="242831"/>
                </a:solidFill>
                <a:effectLst/>
                <a:latin typeface="roboto" panose="02000000000000000000" pitchFamily="2" charset="0"/>
              </a:rPr>
              <a:t>Funktionsrätt Östergötland, NSPH Östergötland eller andra brukarorganisationer kan ofta fungera som bollplank kring om det finns lokala föreningar eller kontaktpersoner just i din kommun.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v-SE" sz="1200" b="0" i="0" dirty="0">
              <a:solidFill>
                <a:srgbClr val="242831"/>
              </a:solidFill>
              <a:effectLst/>
              <a:latin typeface="roboto" panose="02000000000000000000" pitchFamily="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dirty="0"/>
              <a:t>Vägledning om brukarinflytande inom socialtjänst, psykiatri och missbruks- och beroendevård </a:t>
            </a:r>
            <a:br>
              <a:rPr lang="sv-SE" dirty="0"/>
            </a:br>
            <a:r>
              <a:rPr lang="sv-SE" sz="1200" dirty="0"/>
              <a:t>https://www.socialstyrelsen.se/globalassets/sharepoint-dokument/artikelkatalog/vagledning/2013-5-5.pdf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Region Jönköping har tagit fram en metodbok för invånarmedverkan:</a:t>
            </a:r>
            <a:br>
              <a:rPr lang="sv-SE" sz="1200" dirty="0"/>
            </a:br>
            <a:r>
              <a:rPr lang="sv-SE" sz="1200" dirty="0"/>
              <a:t>https://folkhalsaochsjukvard.rjl.se/folkhalsa/folkhalsa/folkhalsa/metoder-for-medborgarmedverkan/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98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86AA-019F-4545-89D2-9D10920C72F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8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20922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8684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3F990-FB74-C942-8FB7-F523A5CD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AAC5AC53-7276-BF4A-AE62-420A7E7573E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7107" y="2083217"/>
            <a:ext cx="9048750" cy="291465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360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08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utan 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09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Rubrik och innehål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1"/>
          <p:cNvSpPr txBox="1"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ft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sldNum" idx="12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41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2 bilder">
  <p:cSld name="1_Rubrik + 2 bilder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8"/>
          <p:cNvSpPr>
            <a:spLocks noGrp="1"/>
          </p:cNvSpPr>
          <p:nvPr>
            <p:ph type="pic" idx="2"/>
          </p:nvPr>
        </p:nvSpPr>
        <p:spPr>
          <a:xfrm>
            <a:off x="871538" y="1845276"/>
            <a:ext cx="4573673" cy="441548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8"/>
          <p:cNvSpPr>
            <a:spLocks noGrp="1"/>
          </p:cNvSpPr>
          <p:nvPr>
            <p:ph type="pic" idx="3"/>
          </p:nvPr>
        </p:nvSpPr>
        <p:spPr>
          <a:xfrm>
            <a:off x="5597611" y="1845276"/>
            <a:ext cx="4057135" cy="441548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9154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1_Text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body" idx="1"/>
          </p:nvPr>
        </p:nvSpPr>
        <p:spPr>
          <a:xfrm>
            <a:off x="838200" y="1930400"/>
            <a:ext cx="10515600" cy="4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501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A0A9BD-3415-5A48-BE41-B2A7CB231A5B}"/>
              </a:ext>
            </a:extLst>
          </p:cNvPr>
          <p:cNvSpPr txBox="1">
            <a:spLocks/>
          </p:cNvSpPr>
          <p:nvPr userDrawn="1"/>
        </p:nvSpPr>
        <p:spPr>
          <a:xfrm>
            <a:off x="1524000" y="2453953"/>
            <a:ext cx="7501812" cy="1770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8000" dirty="0">
                <a:solidFill>
                  <a:schemeClr val="bg1"/>
                </a:solidFill>
              </a:rPr>
              <a:t>NÄRA VÅRD</a:t>
            </a:r>
            <a:br>
              <a:rPr lang="sv-SE" sz="4800" dirty="0">
                <a:solidFill>
                  <a:schemeClr val="bg1"/>
                </a:solidFill>
              </a:rPr>
            </a:br>
            <a:r>
              <a:rPr lang="sv-SE" sz="2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ÖSTERGÖTLAND</a:t>
            </a:r>
            <a:endParaRPr lang="sv-SE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76BC9A89-9D77-5D4B-8246-F3222D805603}"/>
              </a:ext>
            </a:extLst>
          </p:cNvPr>
          <p:cNvCxnSpPr>
            <a:cxnSpLocks/>
          </p:cNvCxnSpPr>
          <p:nvPr userDrawn="1"/>
        </p:nvCxnSpPr>
        <p:spPr>
          <a:xfrm>
            <a:off x="1631950" y="4385387"/>
            <a:ext cx="72723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54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842CC752-C4DF-C74D-95EF-19629A132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76450"/>
            <a:ext cx="8958748" cy="2044700"/>
          </a:xfrm>
        </p:spPr>
        <p:txBody>
          <a:bodyPr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893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9D6F40DC-D10E-4B4D-90F5-CD83D587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1FD42A86-7F95-E245-9C33-E44293720E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1904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86554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96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å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1AE07D7-4393-16CB-743D-A10BAE3E8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889" y="6353224"/>
            <a:ext cx="868513" cy="3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7396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a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938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F87E-9397-4FEC-AA83-C147A9413625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16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3281" y="2082800"/>
            <a:ext cx="4615249" cy="42418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2082800"/>
            <a:ext cx="4615249" cy="42418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88827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74478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ande med alla logg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5" y="4559361"/>
            <a:ext cx="983619" cy="40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1" y="5193188"/>
            <a:ext cx="1508042" cy="3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49" y="5801527"/>
            <a:ext cx="632760" cy="4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03" y="4554657"/>
            <a:ext cx="980703" cy="43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87" y="5761026"/>
            <a:ext cx="1627178" cy="51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6" descr="\\SR-Disk-2\Hem0008\casjan\Mina dokument\Grafisk design\Logotyper\Andra logotyper\norrkoping.pn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0196" y="5832885"/>
            <a:ext cx="766995" cy="4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8" descr="\\SR-Disk-2\Hem0008\casjan\Mina dokument\Grafisk design\Logotyper\LKPG_Ide_ligg_PMS130.png"/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541" y="5835126"/>
            <a:ext cx="1245934" cy="37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9" y="4563232"/>
            <a:ext cx="1056879" cy="37612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14" y="5829424"/>
            <a:ext cx="703922" cy="38473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3" y="5193188"/>
            <a:ext cx="1686243" cy="35789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80" y="5193188"/>
            <a:ext cx="1730029" cy="38525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77" y="4468690"/>
            <a:ext cx="1508115" cy="58237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83" y="4591986"/>
            <a:ext cx="826144" cy="34737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34" y="5207084"/>
            <a:ext cx="1428850" cy="303089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658249" y="3655376"/>
            <a:ext cx="2182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solidFill>
                  <a:srgbClr val="2A9EC8"/>
                </a:solidFill>
              </a:rPr>
              <a:t>Ett samarbete mellan:</a:t>
            </a:r>
          </a:p>
        </p:txBody>
      </p:sp>
    </p:spTree>
    <p:extLst>
      <p:ext uri="{BB962C8B-B14F-4D97-AF65-F5344CB8AC3E}">
        <p14:creationId xmlns:p14="http://schemas.microsoft.com/office/powerpoint/2010/main" val="292699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1538" y="1845276"/>
            <a:ext cx="4573673" cy="4415481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97611" y="1845276"/>
            <a:ext cx="4057135" cy="4415481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3290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+ 3 bilder - ingen bubb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1538" y="1845276"/>
            <a:ext cx="4573673" cy="4415481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97611" y="1845277"/>
            <a:ext cx="5756189" cy="1935892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7611" y="3935758"/>
            <a:ext cx="5756189" cy="2320881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2589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a rubrik ingen bubb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51659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7538" y="0"/>
            <a:ext cx="5224462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84D9A9-0122-034C-9D6E-A70CAFC88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453441"/>
            <a:ext cx="6029325" cy="594309"/>
          </a:xfr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457200" indent="0">
              <a:buClr>
                <a:schemeClr val="accent6"/>
              </a:buClr>
              <a:buFont typeface="Arial" panose="020B0604020202020204" pitchFamily="34" charset="0"/>
              <a:buNone/>
              <a:defRPr sz="2800"/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96CC24F-C739-8A45-8654-7D973015A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1320801"/>
            <a:ext cx="6029325" cy="508375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47348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FD82C7-F9D9-A147-AA79-7F1BC601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57042D-19FC-9B48-BB54-9E15468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FAEC67-4C6D-324E-9F0B-AC3BBD5A6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BA8F-080E-C44B-97C4-39455C22E640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EBDAD4-88EA-5145-8C97-22F797A78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52329-8007-1D4A-82A2-6C47E94C3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B9C1-6CC7-6F43-9932-2F9A322C7B6D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9912424" y="5227250"/>
            <a:ext cx="1441376" cy="9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3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26" r:id="rId15"/>
    <p:sldLayoutId id="214748372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CA230D-F123-D849-BDFB-8CCFB4C6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0660DF-7700-7941-8EBC-56C3DD053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A6FDCA-F209-A744-ABF7-1D5B973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6FF9654-2ABE-5341-B3DF-FDB05032793F}" type="datetimeFigureOut">
              <a:rPr lang="sv-SE" smtClean="0"/>
              <a:pPr/>
              <a:t>2025-04-02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6572B1-569C-5248-8AD9-31EEEF431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55F2BB-0915-D64C-941A-02B72269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3FCBEF-DE7C-1741-815A-802A3B95692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FEFDA89-8539-1D41-94E0-0DEC7565258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9920478" y="5232556"/>
            <a:ext cx="1433322" cy="9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0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tveckling.regionostergotland.se/ru/statisti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ocialstyrelsen.se/kunskapsstod-och-regler/omraden/god-och-nara-vard/uppfoljning/" TargetMode="External"/><Relationship Id="rId4" Type="http://schemas.openxmlformats.org/officeDocument/2006/relationships/hyperlink" Target="https://kolada.s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DA0F83F-C2E0-86F1-1127-D72A3542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i="1" dirty="0"/>
              <a:t>Information om denna </a:t>
            </a:r>
            <a:r>
              <a:rPr lang="sv-SE" sz="4000" i="1" dirty="0" err="1"/>
              <a:t>powerpoint</a:t>
            </a:r>
            <a:endParaRPr lang="sv-SE" sz="4000" i="1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8576C3-1619-CB10-6BC2-ECFF46769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9089571" cy="4241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b="1" i="1" dirty="0"/>
              <a:t>Bakgrund</a:t>
            </a:r>
          </a:p>
          <a:p>
            <a:pPr marL="0" indent="0">
              <a:buNone/>
            </a:pPr>
            <a:r>
              <a:rPr lang="sv-SE" i="1" dirty="0"/>
              <a:t>LGVO fattade 23 augusti 2024 beslut om att anta en länsgemensam plan för primärvård, som bilaga till LGVO arbetsplan. Som nästa steg beslutade LGVO att lokala handlingsplaner ska tas fram i varje kommun, i samverkan region och kommun. 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b="1" i="1" dirty="0"/>
              <a:t>Syfte</a:t>
            </a:r>
            <a:r>
              <a:rPr lang="sv-SE" i="1" dirty="0"/>
              <a:t> </a:t>
            </a:r>
          </a:p>
          <a:p>
            <a:pPr marL="0" indent="0">
              <a:buNone/>
            </a:pPr>
            <a:r>
              <a:rPr lang="sv-SE" i="1" dirty="0"/>
              <a:t>Att fungera som dialogstöd för arbetet med lokala handlingsplaner eller annan kommunikation om gemensam plan för primärvård</a:t>
            </a:r>
          </a:p>
          <a:p>
            <a:endParaRPr lang="sv-SE" i="1" dirty="0"/>
          </a:p>
          <a:p>
            <a:pPr marL="0" indent="0">
              <a:buNone/>
            </a:pPr>
            <a:r>
              <a:rPr lang="sv-SE" b="1" i="1" dirty="0"/>
              <a:t>Målgrupp</a:t>
            </a:r>
          </a:p>
          <a:p>
            <a:pPr marL="0" indent="0">
              <a:buNone/>
            </a:pPr>
            <a:r>
              <a:rPr lang="sv-SE" i="1" dirty="0"/>
              <a:t>Lokal systemledning för primärvård, chefer och utvecklingsresurser</a:t>
            </a:r>
          </a:p>
          <a:p>
            <a:pPr marL="0" indent="0">
              <a:buNone/>
            </a:pPr>
            <a:endParaRPr lang="sv-SE" b="1" i="1" dirty="0"/>
          </a:p>
          <a:p>
            <a:pPr marL="0" indent="0">
              <a:buNone/>
            </a:pPr>
            <a:r>
              <a:rPr lang="sv-SE" b="1" i="1" dirty="0"/>
              <a:t>Läsanvisningar</a:t>
            </a:r>
            <a:endParaRPr lang="sv-SE" i="1" dirty="0"/>
          </a:p>
          <a:p>
            <a:pPr marL="0" indent="0">
              <a:buNone/>
            </a:pPr>
            <a:r>
              <a:rPr lang="sv-SE" i="1" dirty="0"/>
              <a:t>Under varje bild finns anteckningar med information, förslag dialogfrågor och andra tips.</a:t>
            </a:r>
          </a:p>
        </p:txBody>
      </p:sp>
    </p:spTree>
    <p:extLst>
      <p:ext uri="{BB962C8B-B14F-4D97-AF65-F5344CB8AC3E}">
        <p14:creationId xmlns:p14="http://schemas.microsoft.com/office/powerpoint/2010/main" val="126276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D5B354-D0D5-0A4D-6266-B6CD348F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Prioriterade områden </a:t>
            </a: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9849B6E3-B7D1-728E-FD76-3068407AA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29" y="1690688"/>
            <a:ext cx="5269323" cy="229237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8522" tIns="29261" rIns="58522" bIns="29261"/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Förhållningssätt Nära vård - personcentrering</a:t>
            </a:r>
            <a:b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behöver bli sedda, lyssnade på och vara delaktiga i vår egen vård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att bli resurseffektiva behövs ett personcentrerat arbetssätt. Det uppnås genom ändrad kultur och ett förhållningssätt där relation går före organisation.</a:t>
            </a: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39170F27-EAF9-20B7-9063-63C31A644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409" y="1690687"/>
            <a:ext cx="5269323" cy="229237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8522" tIns="29261" rIns="58522" bIns="29261"/>
          <a:lstStyle/>
          <a:p>
            <a:pPr marL="0" marR="0" lvl="0" indent="0" algn="l" defTabSz="914400" rtl="0" eaLnBrk="0" fontAlgn="base" latinLnBrk="0" hangingPunc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Omställning akuta flöden</a:t>
            </a:r>
            <a:b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behöver kortast väg till rätt vård.</a:t>
            </a:r>
            <a:br>
              <a:rPr kumimoji="0" lang="sv-SE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 förändrade arbetssätt kan vi minska tiden patienter vistas i det organisatoriska mellanrummet och även påverka belastningen på vården. Omhändertagande på akuten ska bara ske när det är värdeskapande för patienten</a:t>
            </a: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3711AB48-53D6-56A9-AC01-3F2138166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409" y="4214839"/>
            <a:ext cx="5271662" cy="2162301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8522" tIns="29261" rIns="58522" bIns="29261"/>
          <a:lstStyle/>
          <a:p>
            <a:pPr marL="0" marR="0" lvl="0" indent="0" algn="l" defTabSz="914400" rtl="0" eaLnBrk="0" fontAlgn="base" latinLnBrk="0" hangingPunc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Gemensamma team kring patienter med komplexa behov</a:t>
            </a:r>
            <a:b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behöver en robust, tillgänglig och säker vård. </a:t>
            </a:r>
            <a:b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 team får patienten tillgång till bredare kompetens, ökad tillgänglighet och samordnad vård. Systemet blir då också enkelt, resurseffektivt och attraktivt att verka i.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CF57E6A6-3507-CA15-7049-14DFF48B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29" y="4230688"/>
            <a:ext cx="5269323" cy="2162301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8522" tIns="29261" rIns="58522" bIns="29261"/>
          <a:lstStyle/>
          <a:p>
            <a:pPr marL="0" marR="0" lvl="0" indent="0" algn="l" defTabSz="914400" rtl="0" eaLnBrk="0" fontAlgn="base" latinLnBrk="0" hangingPunc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Närvårdsplatser</a:t>
            </a:r>
            <a:b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behöver vård nära i tid, rum och relation. </a:t>
            </a:r>
            <a:b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höga belastningen på korttidsavdelningar och slutenvård kan minskas genom närvårdsplatser. Vården kommer närmare patienten.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Sjukhusvård innebär stora samhällskostnader, närvårdsplatser är ett resurseffektivt alternativ som möjliggör vård på rätt vårdnivå.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8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0C8AB0-B4C1-3056-0282-648541D9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lokal handlingsplan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21449E-DF4B-B51E-BD19-DC86F20AC0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89734" y="2089426"/>
            <a:ext cx="4264066" cy="26791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sv-SE" sz="1400" b="1" i="0" dirty="0"/>
              <a:t>Utgå från lokal statistik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0" i="0" dirty="0"/>
              <a:t>Samlingssida </a:t>
            </a:r>
            <a:r>
              <a:rPr lang="sv-SE" sz="1400" b="0" i="0" dirty="0">
                <a:hlinkClick r:id="rId3"/>
              </a:rPr>
              <a:t>regional statistik</a:t>
            </a:r>
            <a:r>
              <a:rPr lang="sv-SE" sz="1400" b="0" i="0" dirty="0"/>
              <a:t>, </a:t>
            </a:r>
            <a:br>
              <a:rPr lang="sv-SE" sz="1400" b="0" i="0" dirty="0"/>
            </a:br>
            <a:r>
              <a:rPr lang="sv-SE" sz="1400" b="0" i="0" dirty="0"/>
              <a:t>tex områdesprofiler</a:t>
            </a:r>
            <a:br>
              <a:rPr lang="sv-SE" sz="1400" b="0" i="0" dirty="0"/>
            </a:br>
            <a:endParaRPr lang="sv-SE" sz="1400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0" i="0" dirty="0" err="1">
                <a:hlinkClick r:id="rId4"/>
              </a:rPr>
              <a:t>Kolada</a:t>
            </a:r>
            <a:r>
              <a:rPr lang="sv-SE" sz="1400" b="0" i="0" dirty="0"/>
              <a:t> </a:t>
            </a:r>
            <a:br>
              <a:rPr lang="sv-SE" sz="1400" b="0" i="0" dirty="0"/>
            </a:br>
            <a:r>
              <a:rPr lang="sv-SE" sz="1400" b="0" i="0" dirty="0"/>
              <a:t>Finns </a:t>
            </a:r>
            <a:r>
              <a:rPr lang="sv-SE" sz="1400" b="0" i="0" dirty="0" err="1"/>
              <a:t>bla</a:t>
            </a:r>
            <a:r>
              <a:rPr lang="sv-SE" sz="1400" b="0" i="0" dirty="0"/>
              <a:t> en Nära vård-rapport under </a:t>
            </a:r>
            <a:br>
              <a:rPr lang="sv-SE" sz="1400" b="0" i="0" dirty="0"/>
            </a:br>
            <a:r>
              <a:rPr lang="sv-SE" sz="1400" b="0" i="0" dirty="0"/>
              <a:t>”Jämföraren – Mer”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0" i="0" dirty="0">
                <a:hlinkClick r:id="rId5"/>
              </a:rPr>
              <a:t>Socialstyrelsen</a:t>
            </a:r>
            <a:br>
              <a:rPr lang="sv-SE" sz="1400" b="0" i="0" dirty="0"/>
            </a:br>
            <a:r>
              <a:rPr lang="sv-SE" sz="1400" b="0" i="0" dirty="0"/>
              <a:t>Scrolla ner på sidan för länkar till region- </a:t>
            </a:r>
            <a:r>
              <a:rPr lang="sv-SE" sz="1400" b="0" i="0" dirty="0" err="1"/>
              <a:t>resp</a:t>
            </a:r>
            <a:r>
              <a:rPr lang="sv-SE" sz="1400" b="0" i="0" dirty="0"/>
              <a:t> kommunprofiler</a:t>
            </a:r>
            <a:endParaRPr lang="sv-SE" sz="14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FDD482-89A8-16B1-D2CD-082E9CA251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826591"/>
            <a:ext cx="5105400" cy="4498009"/>
          </a:xfrm>
        </p:spPr>
        <p:txBody>
          <a:bodyPr>
            <a:normAutofit fontScale="92500" lnSpcReduction="10000"/>
          </a:bodyPr>
          <a:lstStyle/>
          <a:p>
            <a:r>
              <a:rPr lang="sv-SE" sz="1600" b="1" dirty="0"/>
              <a:t>Dialogfrågor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/>
              <a:t>Hur ser invånarnas behov ut i vår kommun, vilket eller vilka områden i den gemensamma planen vill vi börja med?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400" dirty="0"/>
              <a:t>Varför? Vad är syftet?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400" dirty="0"/>
              <a:t>Vad vill vi uppnå?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400" dirty="0"/>
              <a:t>Vilka behöver involveras?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400" dirty="0"/>
              <a:t>Behöver vi formulera särskilda uppdragsbeskrivningar </a:t>
            </a:r>
            <a:r>
              <a:rPr lang="sv-SE" sz="1400" dirty="0" err="1"/>
              <a:t>inkl</a:t>
            </a:r>
            <a:r>
              <a:rPr lang="sv-SE" sz="1400" dirty="0"/>
              <a:t> tidplan och hur vi följer upp arbetet?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/>
              <a:t>Se förslag rubriker på nästa bild (dold i presentationsläge).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/>
              <a:t>Hur hänger de olika områdena ihop med våra lokala styrdokument?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400" dirty="0"/>
              <a:t>Finns det befintliga uppdrag i våra verksamhetsplaner som berörs?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600" dirty="0"/>
              <a:t>Uppföljning</a:t>
            </a:r>
            <a:endParaRPr lang="sv-SE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400" dirty="0"/>
              <a:t>När och vilka följer upp vår lokala handlingsplan?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400" dirty="0"/>
              <a:t>Tar vi reda på effekter för invånarna?</a:t>
            </a:r>
          </a:p>
        </p:txBody>
      </p:sp>
    </p:spTree>
    <p:extLst>
      <p:ext uri="{BB962C8B-B14F-4D97-AF65-F5344CB8AC3E}">
        <p14:creationId xmlns:p14="http://schemas.microsoft.com/office/powerpoint/2010/main" val="415394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BBBB8A-B0AB-4992-A803-FDE32BF9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99"/>
            <a:ext cx="10515600" cy="2098942"/>
          </a:xfrm>
        </p:spPr>
        <p:txBody>
          <a:bodyPr>
            <a:normAutofit/>
          </a:bodyPr>
          <a:lstStyle/>
          <a:p>
            <a:r>
              <a:rPr lang="sv-SE" dirty="0"/>
              <a:t>Uppdragsbeskrivning, mall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B677B5-0E19-4878-BFF4-1E754AC74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33062"/>
            <a:ext cx="10515600" cy="43079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v-SE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Uppdragsgivare och styrgrupp:</a:t>
            </a:r>
          </a:p>
          <a:p>
            <a:pPr>
              <a:spcBef>
                <a:spcPts val="600"/>
              </a:spcBef>
            </a:pPr>
            <a:r>
              <a:rPr lang="sv-SE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Processledare:</a:t>
            </a:r>
          </a:p>
          <a:p>
            <a:pPr>
              <a:spcBef>
                <a:spcPts val="600"/>
              </a:spcBef>
            </a:pPr>
            <a:r>
              <a:rPr lang="sv-SE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Bakgrund:</a:t>
            </a:r>
          </a:p>
          <a:p>
            <a:pPr>
              <a:spcBef>
                <a:spcPts val="600"/>
              </a:spcBef>
            </a:pPr>
            <a:r>
              <a:rPr lang="sv-SE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Deltagare i arbetsgruppen:</a:t>
            </a:r>
          </a:p>
          <a:p>
            <a:pPr>
              <a:spcBef>
                <a:spcPts val="600"/>
              </a:spcBef>
            </a:pPr>
            <a:r>
              <a:rPr lang="sv-SE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Syfte och mål:</a:t>
            </a:r>
          </a:p>
          <a:p>
            <a:pPr>
              <a:spcBef>
                <a:spcPts val="600"/>
              </a:spcBef>
            </a:pPr>
            <a:r>
              <a:rPr lang="sv-SE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Resurser:</a:t>
            </a:r>
          </a:p>
          <a:p>
            <a:pPr>
              <a:spcBef>
                <a:spcPts val="600"/>
              </a:spcBef>
            </a:pPr>
            <a:r>
              <a:rPr lang="sv-SE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Tidsplan/tidslinje:</a:t>
            </a:r>
          </a:p>
          <a:p>
            <a:pPr>
              <a:spcBef>
                <a:spcPts val="600"/>
              </a:spcBef>
            </a:pPr>
            <a:r>
              <a:rPr lang="sv-SE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Rapportering: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386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6145821-C050-4486-B290-51B9EBB4B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51256">
            <a:off x="6847242" y="2251362"/>
            <a:ext cx="4713747" cy="324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9C385F-CF30-4F4A-B43E-9F12E919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Gemensam plan för primärvård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72CBA14-A298-4681-B158-93634E9EC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780" y="1781725"/>
            <a:ext cx="2896011" cy="4232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0D6E0B0-981D-4AF3-839E-711DFB6BF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20653768">
            <a:off x="1586112" y="1870854"/>
            <a:ext cx="312727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55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0708510-05F4-7921-E310-540F5F7D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En del av avsiktsförklaring Nära vård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F4A5DE-40FD-35C9-18F9-4A32C85616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80667"/>
            <a:ext cx="4476750" cy="424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/>
              <a:t>Målbild för Östergötlands kommuner och Region Östergötlands gemensamma arbete </a:t>
            </a:r>
          </a:p>
          <a:p>
            <a:r>
              <a:rPr lang="sv-SE" sz="1600" dirty="0"/>
              <a:t>Senast år 2030 ska alla invånare erbjudas en god, nära, jämlik och samordnad hälso- och sjukvård, omsorg och socialtjänst som förebygger ohälsa och stärker hälsan. </a:t>
            </a:r>
          </a:p>
          <a:p>
            <a:r>
              <a:rPr lang="sv-SE" sz="1600" dirty="0"/>
              <a:t>Hälso- och sjukvård, omsorg och socialtjänst ska vara lätt tillgängliga och invånare ska vara delaktig utifrån sina förutsättningar och behov. </a:t>
            </a:r>
          </a:p>
          <a:p>
            <a:r>
              <a:rPr lang="sv-SE" sz="1600" dirty="0"/>
              <a:t>Primärvården ska vara navet. </a:t>
            </a:r>
          </a:p>
          <a:p>
            <a:r>
              <a:rPr lang="sv-SE" sz="1600" dirty="0"/>
              <a:t>En effektivare användning av kommunernas, regionens och invånarens egna resurser ska uppnås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98A8CCD-BA7C-E899-C360-6C4E39FA8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0667"/>
            <a:ext cx="3336100" cy="35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7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ruta 18">
            <a:extLst>
              <a:ext uri="{FF2B5EF4-FFF2-40B4-BE49-F238E27FC236}">
                <a16:creationId xmlns:a16="http://schemas.microsoft.com/office/drawing/2014/main" id="{FADD7320-3417-B09A-46F1-EE40A247C3DD}"/>
              </a:ext>
            </a:extLst>
          </p:cNvPr>
          <p:cNvSpPr txBox="1"/>
          <p:nvPr/>
        </p:nvSpPr>
        <p:spPr>
          <a:xfrm>
            <a:off x="7620000" y="1058779"/>
            <a:ext cx="3930316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Inledning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Enkla principer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Samverkan 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Prioriterade områden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Uppföljning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B49E1995-D502-7AAB-6165-44BC145BF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4" y="682546"/>
            <a:ext cx="6533840" cy="50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8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0EDD5-C5AA-4441-BFF2-8CBF84DB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Enkla principer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4A7A80-FDF4-4D52-B3D5-922FD1AA3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endParaRPr lang="sv-SE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v-SE" sz="2400" b="0" i="1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Som stöd i arbetet har vi följande enkla principer som genomsyrar allt arbete på alla nivåer och stöttar vår samverkanskultur. </a:t>
            </a:r>
          </a:p>
          <a:p>
            <a:endParaRPr lang="sv-SE" sz="2400" b="0" i="1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v-SE"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Jag bidrar till effektivt användande av allas resurser genom att: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Ta reda på Vad är viktigt för dig och hur kan jag bidra?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Ha mod att prova nya lösningar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Jag tar ansvar nu och underlättar för nästa steg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Jag vill – jag kan, Vi vill – Vi kan 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67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376245-F2F2-EDDF-2EF0-66207FFE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Samverkan behövs på alla nivåer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A2DE8920-AD43-0404-D85A-E53FD7DB570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8" t="-1924" r="-6971" b="-1442"/>
          <a:stretch/>
        </p:blipFill>
        <p:spPr>
          <a:xfrm>
            <a:off x="871538" y="1835002"/>
            <a:ext cx="4573673" cy="4415481"/>
          </a:xfrm>
        </p:spPr>
      </p:pic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66B38DCA-1164-29D8-7954-D8F88DD423A5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2" t="3176" r="-11119" b="6111"/>
          <a:stretch/>
        </p:blipFill>
        <p:spPr>
          <a:xfrm>
            <a:off x="5597611" y="1845276"/>
            <a:ext cx="4057135" cy="4415481"/>
          </a:xfrm>
        </p:spPr>
      </p:pic>
    </p:spTree>
    <p:extLst>
      <p:ext uri="{BB962C8B-B14F-4D97-AF65-F5344CB8AC3E}">
        <p14:creationId xmlns:p14="http://schemas.microsoft.com/office/powerpoint/2010/main" val="380968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8CA8AF-A169-3122-C2FD-86EC11F26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650809"/>
              </p:ext>
            </p:extLst>
          </p:nvPr>
        </p:nvGraphicFramePr>
        <p:xfrm>
          <a:off x="838200" y="495300"/>
          <a:ext cx="10515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285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0072" y="2230950"/>
            <a:ext cx="10503587" cy="3939105"/>
          </a:xfrm>
          <a:prstGeom prst="rect">
            <a:avLst/>
          </a:prstGeom>
          <a:noFill/>
        </p:spPr>
      </p:pic>
      <p:sp>
        <p:nvSpPr>
          <p:cNvPr id="115" name="Rectangle 115"/>
          <p:cNvSpPr/>
          <p:nvPr/>
        </p:nvSpPr>
        <p:spPr>
          <a:xfrm>
            <a:off x="539015" y="6653323"/>
            <a:ext cx="1613423" cy="204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sv-SE" sz="1200" b="0" i="0" spc="0" baseline="0" dirty="0">
                <a:solidFill>
                  <a:srgbClr val="000000"/>
                </a:solidFill>
                <a:latin typeface="Arial"/>
              </a:rPr>
              <a:t>Källa: Emerg</a:t>
            </a:r>
            <a:r>
              <a:rPr lang="sv-SE" sz="1200" b="0" i="0" spc="32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sv-SE" sz="1200" b="0" i="0" spc="0" baseline="0" dirty="0">
                <a:solidFill>
                  <a:srgbClr val="000000"/>
                </a:solidFill>
                <a:latin typeface="Arial"/>
              </a:rPr>
              <a:t>institute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2267414" y="5678369"/>
            <a:ext cx="952950" cy="4659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sv-SE" sz="1403" b="0" i="0" spc="0" baseline="0" dirty="0">
                <a:solidFill>
                  <a:srgbClr val="000000"/>
                </a:solidFill>
                <a:latin typeface="Arial"/>
              </a:rPr>
              <a:t>Vara</a:t>
            </a:r>
          </a:p>
          <a:p>
            <a:pPr marL="0">
              <a:lnSpc>
                <a:spcPts val="1679"/>
              </a:lnSpc>
            </a:pPr>
            <a:r>
              <a:rPr lang="sv-SE" sz="1403" b="0" i="0" spc="0" baseline="0" dirty="0">
                <a:solidFill>
                  <a:srgbClr val="000000"/>
                </a:solidFill>
                <a:latin typeface="Arial"/>
              </a:rPr>
              <a:t>närvarande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3783112" y="5678369"/>
            <a:ext cx="2798759" cy="70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1408429" algn="l"/>
              </a:tabLst>
            </a:pPr>
            <a:r>
              <a:rPr lang="sv-SE" sz="1403" b="0" i="0" spc="0" baseline="0" dirty="0">
                <a:solidFill>
                  <a:srgbClr val="000000"/>
                </a:solidFill>
                <a:latin typeface="Arial"/>
              </a:rPr>
              <a:t>Få information	Bidra med sina </a:t>
            </a:r>
          </a:p>
          <a:p>
            <a:pPr marL="1408429">
              <a:lnSpc>
                <a:spcPts val="1679"/>
              </a:lnSpc>
            </a:pPr>
            <a:r>
              <a:rPr lang="sv-SE" sz="1403" b="0" i="0" spc="0" baseline="0" dirty="0">
                <a:solidFill>
                  <a:srgbClr val="000000"/>
                </a:solidFill>
                <a:latin typeface="Arial"/>
              </a:rPr>
              <a:t>åsikter, lämna </a:t>
            </a:r>
          </a:p>
          <a:p>
            <a:pPr marL="1408429">
              <a:lnSpc>
                <a:spcPts val="1680"/>
              </a:lnSpc>
            </a:pPr>
            <a:r>
              <a:rPr lang="sv-SE" sz="1403" b="0" i="0" spc="0" baseline="0" dirty="0">
                <a:solidFill>
                  <a:srgbClr val="000000"/>
                </a:solidFill>
                <a:latin typeface="Arial"/>
              </a:rPr>
              <a:t>förslag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6767549" y="5678369"/>
            <a:ext cx="1035684" cy="70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sv-SE" sz="1403" b="0" i="0" spc="0" baseline="0" dirty="0">
                <a:solidFill>
                  <a:srgbClr val="000000"/>
                </a:solidFill>
                <a:latin typeface="Arial"/>
              </a:rPr>
              <a:t>Diskutera, </a:t>
            </a:r>
          </a:p>
          <a:p>
            <a:pPr marL="0">
              <a:lnSpc>
                <a:spcPts val="1679"/>
              </a:lnSpc>
            </a:pPr>
            <a:r>
              <a:rPr lang="sv-SE" sz="1403" b="0" i="0" spc="0" baseline="0" dirty="0">
                <a:solidFill>
                  <a:srgbClr val="000000"/>
                </a:solidFill>
                <a:latin typeface="Arial"/>
              </a:rPr>
              <a:t>utbyta idéer </a:t>
            </a:r>
          </a:p>
          <a:p>
            <a:pPr marL="0">
              <a:lnSpc>
                <a:spcPts val="1680"/>
              </a:lnSpc>
            </a:pPr>
            <a:r>
              <a:rPr lang="sv-SE" sz="1403" b="0" i="0" spc="0" baseline="0" dirty="0">
                <a:solidFill>
                  <a:srgbClr val="000000"/>
                </a:solidFill>
                <a:latin typeface="Arial"/>
              </a:rPr>
              <a:t>och åsikter</a:t>
            </a:r>
          </a:p>
        </p:txBody>
      </p:sp>
      <p:sp>
        <p:nvSpPr>
          <p:cNvPr id="119" name="Rectangle 119"/>
          <p:cNvSpPr/>
          <p:nvPr/>
        </p:nvSpPr>
        <p:spPr>
          <a:xfrm>
            <a:off x="8283245" y="5653370"/>
            <a:ext cx="2689448" cy="414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1376680" algn="l"/>
              </a:tabLst>
            </a:pPr>
            <a:r>
              <a:rPr lang="sv-SE" sz="1403" b="0" i="0" spc="0" baseline="0" dirty="0">
                <a:solidFill>
                  <a:srgbClr val="000000"/>
                </a:solidFill>
                <a:latin typeface="Arial"/>
              </a:rPr>
              <a:t>Påverka	</a:t>
            </a:r>
            <a:r>
              <a:rPr lang="sv-SE" sz="2125" b="0" i="0" spc="0" baseline="34529" dirty="0">
                <a:solidFill>
                  <a:srgbClr val="000000"/>
                </a:solidFill>
                <a:latin typeface="Arial"/>
              </a:rPr>
              <a:t>Samskap</a:t>
            </a:r>
            <a:r>
              <a:rPr lang="sv-SE" sz="2125" b="0" i="0" spc="350" baseline="34529" dirty="0">
                <a:solidFill>
                  <a:srgbClr val="000000"/>
                </a:solidFill>
                <a:latin typeface="Arial"/>
              </a:rPr>
              <a:t>a</a:t>
            </a:r>
            <a:r>
              <a:rPr lang="sv-SE" sz="2125" b="0" i="0" spc="0" baseline="34529" dirty="0">
                <a:solidFill>
                  <a:srgbClr val="000000"/>
                </a:solidFill>
                <a:latin typeface="Arial"/>
              </a:rPr>
              <a:t>vid </a:t>
            </a:r>
          </a:p>
          <a:p>
            <a:pPr marL="1376680">
              <a:lnSpc>
                <a:spcPts val="1195"/>
              </a:lnSpc>
            </a:pPr>
            <a:r>
              <a:rPr lang="sv-SE" sz="1403" b="0" i="0" spc="0" baseline="0" dirty="0">
                <a:solidFill>
                  <a:srgbClr val="000000"/>
                </a:solidFill>
                <a:latin typeface="Arial"/>
              </a:rPr>
              <a:t>utformning</a:t>
            </a:r>
          </a:p>
        </p:txBody>
      </p:sp>
      <p:sp>
        <p:nvSpPr>
          <p:cNvPr id="2" name="Tankebubbla: moln 1">
            <a:extLst>
              <a:ext uri="{FF2B5EF4-FFF2-40B4-BE49-F238E27FC236}">
                <a16:creationId xmlns:a16="http://schemas.microsoft.com/office/drawing/2014/main" id="{CB294EE3-297F-4340-B3DD-135026DEDFBE}"/>
              </a:ext>
            </a:extLst>
          </p:cNvPr>
          <p:cNvSpPr/>
          <p:nvPr/>
        </p:nvSpPr>
        <p:spPr>
          <a:xfrm>
            <a:off x="1912912" y="2124821"/>
            <a:ext cx="2036612" cy="1359294"/>
          </a:xfrm>
          <a:prstGeom prst="cloudCallout">
            <a:avLst>
              <a:gd name="adj1" fmla="val -7636"/>
              <a:gd name="adj2" fmla="val 1614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/>
                </a:solidFill>
              </a:rPr>
              <a:t>Ex. Allmänheten bjuds in som åskådare vid en debatt om hur man kan minska flödet till akutmottagningen</a:t>
            </a:r>
          </a:p>
        </p:txBody>
      </p:sp>
      <p:sp>
        <p:nvSpPr>
          <p:cNvPr id="13" name="Tankebubbla: moln 12">
            <a:extLst>
              <a:ext uri="{FF2B5EF4-FFF2-40B4-BE49-F238E27FC236}">
                <a16:creationId xmlns:a16="http://schemas.microsoft.com/office/drawing/2014/main" id="{6E471187-DBA7-4872-AE2A-E56FA8922A77}"/>
              </a:ext>
            </a:extLst>
          </p:cNvPr>
          <p:cNvSpPr/>
          <p:nvPr/>
        </p:nvSpPr>
        <p:spPr>
          <a:xfrm>
            <a:off x="3783112" y="3742161"/>
            <a:ext cx="1555833" cy="114202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/>
                </a:solidFill>
              </a:rPr>
              <a:t>Ex.Personen ges information om arbetet med akuta flöden</a:t>
            </a:r>
          </a:p>
        </p:txBody>
      </p:sp>
      <p:sp>
        <p:nvSpPr>
          <p:cNvPr id="14" name="Tankebubbla: moln 13">
            <a:extLst>
              <a:ext uri="{FF2B5EF4-FFF2-40B4-BE49-F238E27FC236}">
                <a16:creationId xmlns:a16="http://schemas.microsoft.com/office/drawing/2014/main" id="{5D069153-4817-44A2-8CDE-B27D6E6C8DB6}"/>
              </a:ext>
            </a:extLst>
          </p:cNvPr>
          <p:cNvSpPr/>
          <p:nvPr/>
        </p:nvSpPr>
        <p:spPr>
          <a:xfrm>
            <a:off x="6295768" y="3652741"/>
            <a:ext cx="1705451" cy="927021"/>
          </a:xfrm>
          <a:prstGeom prst="cloudCallout">
            <a:avLst>
              <a:gd name="adj1" fmla="val 4340"/>
              <a:gd name="adj2" fmla="val 978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</a:rPr>
              <a:t>Ex. personen bjuds in till dialoger kring akuta flöden.</a:t>
            </a:r>
          </a:p>
        </p:txBody>
      </p:sp>
      <p:sp>
        <p:nvSpPr>
          <p:cNvPr id="15" name="Tankebubbla: moln 14">
            <a:extLst>
              <a:ext uri="{FF2B5EF4-FFF2-40B4-BE49-F238E27FC236}">
                <a16:creationId xmlns:a16="http://schemas.microsoft.com/office/drawing/2014/main" id="{1DBBC3B9-6CAE-470C-939E-1E3350E10358}"/>
              </a:ext>
            </a:extLst>
          </p:cNvPr>
          <p:cNvSpPr/>
          <p:nvPr/>
        </p:nvSpPr>
        <p:spPr>
          <a:xfrm>
            <a:off x="7921372" y="1908762"/>
            <a:ext cx="1706597" cy="1520238"/>
          </a:xfrm>
          <a:prstGeom prst="cloudCallout">
            <a:avLst>
              <a:gd name="adj1" fmla="val -5420"/>
              <a:gd name="adj2" fmla="val 14661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</a:rPr>
              <a:t>Ex. Personen lämnar in förbättringsförslag som fångas upp och påverkar arbetet med akuta flöden.</a:t>
            </a:r>
          </a:p>
        </p:txBody>
      </p:sp>
      <p:sp>
        <p:nvSpPr>
          <p:cNvPr id="16" name="Tankebubbla: moln 15">
            <a:extLst>
              <a:ext uri="{FF2B5EF4-FFF2-40B4-BE49-F238E27FC236}">
                <a16:creationId xmlns:a16="http://schemas.microsoft.com/office/drawing/2014/main" id="{DF7A1803-1E64-481D-ABAD-66FF064D5D88}"/>
              </a:ext>
            </a:extLst>
          </p:cNvPr>
          <p:cNvSpPr/>
          <p:nvPr/>
        </p:nvSpPr>
        <p:spPr>
          <a:xfrm>
            <a:off x="10119395" y="2618072"/>
            <a:ext cx="1853672" cy="1644813"/>
          </a:xfrm>
          <a:prstGeom prst="cloudCallout">
            <a:avLst>
              <a:gd name="adj1" fmla="val -48164"/>
              <a:gd name="adj2" fmla="val 10317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</a:rPr>
              <a:t>Ex. Personen ingår som jämlika parter i arbetsgrupp och styrgrupp. </a:t>
            </a:r>
          </a:p>
          <a:p>
            <a:pPr algn="ctr"/>
            <a:r>
              <a:rPr lang="sv-SE" sz="800" dirty="0">
                <a:solidFill>
                  <a:schemeClr val="tx1"/>
                </a:solidFill>
              </a:rPr>
              <a:t>Initierar egna förbättringsförslag samt driver och deltar i genomförande.</a:t>
            </a:r>
          </a:p>
        </p:txBody>
      </p:sp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2296E378-02ED-4125-B785-2AEE70649B52}"/>
              </a:ext>
            </a:extLst>
          </p:cNvPr>
          <p:cNvSpPr/>
          <p:nvPr/>
        </p:nvSpPr>
        <p:spPr>
          <a:xfrm>
            <a:off x="4964058" y="2384765"/>
            <a:ext cx="1706597" cy="1107505"/>
          </a:xfrm>
          <a:prstGeom prst="cloudCallout">
            <a:avLst>
              <a:gd name="adj1" fmla="val -8746"/>
              <a:gd name="adj2" fmla="val 17396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</a:rPr>
              <a:t>Ex. Arbetsgruppen tar in åsikter i arbetet med akuta flöden.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82C9EAA-6421-F91C-EF44-80E69BA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Samskapande – en del av planen</a:t>
            </a:r>
          </a:p>
        </p:txBody>
      </p:sp>
    </p:spTree>
    <p:extLst>
      <p:ext uri="{BB962C8B-B14F-4D97-AF65-F5344CB8AC3E}">
        <p14:creationId xmlns:p14="http://schemas.microsoft.com/office/powerpoint/2010/main" val="281800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>
            <a:extLst>
              <a:ext uri="{FF2B5EF4-FFF2-40B4-BE49-F238E27FC236}">
                <a16:creationId xmlns:a16="http://schemas.microsoft.com/office/drawing/2014/main" id="{47D884EF-4AEA-54F3-D877-E482F6A6D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Arbetsyta 45071">
            <a:extLst>
              <a:ext uri="{FF2B5EF4-FFF2-40B4-BE49-F238E27FC236}">
                <a16:creationId xmlns:a16="http://schemas.microsoft.com/office/drawing/2014/main" id="{69D937F5-7D57-7385-7516-09E0C55E59A1}"/>
              </a:ext>
            </a:extLst>
          </p:cNvPr>
          <p:cNvGrpSpPr/>
          <p:nvPr/>
        </p:nvGrpSpPr>
        <p:grpSpPr>
          <a:xfrm>
            <a:off x="152400" y="101582"/>
            <a:ext cx="11887200" cy="6779034"/>
            <a:chOff x="0" y="12348"/>
            <a:chExt cx="10355580" cy="7491604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B244F8A6-3BD2-A3D6-76CA-68DEC79EB00B}"/>
                </a:ext>
              </a:extLst>
            </p:cNvPr>
            <p:cNvSpPr/>
            <p:nvPr/>
          </p:nvSpPr>
          <p:spPr>
            <a:xfrm>
              <a:off x="0" y="93501"/>
              <a:ext cx="10355580" cy="7410451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5" name="Rubrik 1">
              <a:extLst>
                <a:ext uri="{FF2B5EF4-FFF2-40B4-BE49-F238E27FC236}">
                  <a16:creationId xmlns:a16="http://schemas.microsoft.com/office/drawing/2014/main" id="{FC2DFA1A-B4ED-99FA-41D4-268C12FAD221}"/>
                </a:ext>
              </a:extLst>
            </p:cNvPr>
            <p:cNvSpPr>
              <a:spLocks noGrp="1"/>
            </p:cNvSpPr>
            <p:nvPr/>
          </p:nvSpPr>
          <p:spPr>
            <a:xfrm>
              <a:off x="27600" y="12348"/>
              <a:ext cx="7175070" cy="5129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LGVO Gemensam plan för primärvård: Prioriterade områden</a:t>
              </a:r>
              <a:endParaRPr kumimoji="0" lang="sv-SE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21">
              <a:extLst>
                <a:ext uri="{FF2B5EF4-FFF2-40B4-BE49-F238E27FC236}">
                  <a16:creationId xmlns:a16="http://schemas.microsoft.com/office/drawing/2014/main" id="{5E546841-B0E4-B0A3-F317-6186B596C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971" y="656888"/>
              <a:ext cx="3876675" cy="99912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Förhållningssätt Nära vård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personcentrering</a:t>
              </a:r>
              <a:b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Vi behöver bli sedda, lyssnade på och få vara delaktiga i vår egen vård</a:t>
              </a: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. </a:t>
              </a:r>
              <a:b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</a:b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För att bli resurseffektiva behövs ett personcentrerat arbetssätt. Det uppnås genom ändrad kultur och ett förhållningssätt där relation går före organisation.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3">
              <a:extLst>
                <a:ext uri="{FF2B5EF4-FFF2-40B4-BE49-F238E27FC236}">
                  <a16:creationId xmlns:a16="http://schemas.microsoft.com/office/drawing/2014/main" id="{20367096-31BB-9284-2E1B-71DD04117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045" y="785575"/>
              <a:ext cx="5547895" cy="7380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/>
            <a:p>
              <a:pPr marL="0" marR="0" lvl="0" indent="0" algn="l" defTabSz="914400" rtl="0" eaLnBrk="0" fontAlgn="base" latinLnBrk="0" hangingPunc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De enkla principerna och fokusförflyttningarna ska genomsyra allt som görs på alla nivåer i organisationerna. LGVO ska vara bärare av de enkla principerna och verka för att de lyfts och implementeras.</a:t>
              </a:r>
              <a:endParaRPr kumimoji="0" lang="sv-S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Vinklad  3">
              <a:extLst>
                <a:ext uri="{FF2B5EF4-FFF2-40B4-BE49-F238E27FC236}">
                  <a16:creationId xmlns:a16="http://schemas.microsoft.com/office/drawing/2014/main" id="{6C470BFD-6B0D-2D24-13D5-8143A5B98BB3}"/>
                </a:ext>
              </a:extLst>
            </p:cNvPr>
            <p:cNvCxnSpPr>
              <a:cxnSpLocks/>
              <a:stCxn id="7" idx="1"/>
              <a:endCxn id="6" idx="3"/>
            </p:cNvCxnSpPr>
            <p:nvPr/>
          </p:nvCxnSpPr>
          <p:spPr>
            <a:xfrm rot="10800000" flipV="1">
              <a:off x="4057646" y="1154595"/>
              <a:ext cx="638400" cy="185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id="{01636F0B-F2DB-0955-6EDB-298C16229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00" y="2075387"/>
              <a:ext cx="3876675" cy="12413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58522" tIns="29261" rIns="58522" bIns="29261"/>
            <a:lstStyle/>
            <a:p>
              <a:pPr marL="0" marR="0" lvl="0" indent="0" algn="l" defTabSz="914400" rtl="0" eaLnBrk="0" fontAlgn="auto" latinLnBrk="0" hangingPunc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Omställning akuta flöden</a:t>
              </a:r>
              <a:b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Vi behöver kortast väg till rätt vård.</a:t>
              </a:r>
              <a:b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Genom förändrade arbetssätt kan vi minska tiden patienter vistas i det organisatoriska mellanrummet och även påverka belastningen på vården. Omhändertagande på akuten ska bara ske när det är värdeskapande för patienten.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sv-S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902F9C96-65C6-AE66-8D65-33A8FEC5B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041" y="5465771"/>
              <a:ext cx="5547894" cy="3484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58522" tIns="29261" rIns="58522" bIns="29261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Sköra äldre, personer med funktionsnedsättning och eller psykiatrisk problematik ska prioriteras</a:t>
              </a:r>
              <a:endParaRPr kumimoji="0" lang="sv-S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Vinklad  3">
              <a:extLst>
                <a:ext uri="{FF2B5EF4-FFF2-40B4-BE49-F238E27FC236}">
                  <a16:creationId xmlns:a16="http://schemas.microsoft.com/office/drawing/2014/main" id="{DA487226-46C8-4AC9-C802-90183A1A89A0}"/>
                </a:ext>
              </a:extLst>
            </p:cNvPr>
            <p:cNvCxnSpPr>
              <a:cxnSpLocks/>
              <a:stCxn id="10" idx="1"/>
              <a:endCxn id="12" idx="3"/>
            </p:cNvCxnSpPr>
            <p:nvPr/>
          </p:nvCxnSpPr>
          <p:spPr>
            <a:xfrm rot="10800000" flipV="1">
              <a:off x="4057646" y="5640018"/>
              <a:ext cx="638395" cy="54537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E926CF29-3900-234E-D5B9-F59C0BD78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971" y="5669834"/>
              <a:ext cx="3876675" cy="10311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58522" tIns="29261" rIns="58522" bIns="29261"/>
            <a:lstStyle/>
            <a:p>
              <a:pPr marL="0" marR="0" lvl="0" indent="0" algn="l" defTabSz="914400" rtl="0" eaLnBrk="0" fontAlgn="auto" latinLnBrk="0" hangingPunc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Gemensamma team kring de mest sköra</a:t>
              </a:r>
              <a:br>
                <a:rPr kumimoji="0" lang="sv-S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Vi behöver en robust, tillgänglig och säker vård. </a:t>
              </a:r>
              <a:b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Genom team får patienten tillgång till bredare kompetens, ökad tillgänglighet och samordnad vård. Systemet blir då också enkelt, resurseffektivt och attraktivt att verka i. </a:t>
              </a:r>
              <a:endParaRPr kumimoji="0" lang="sv-S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id="{CBDF538C-1981-F3CB-63BE-A6D9859BE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00" y="3816228"/>
              <a:ext cx="3876675" cy="12413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8522" tIns="29261" rIns="58522" bIns="29261"/>
            <a:lstStyle/>
            <a:p>
              <a:pPr marL="0" marR="0" lvl="0" indent="0" algn="l" defTabSz="914400" rtl="0" eaLnBrk="0" fontAlgn="auto" latinLnBrk="0" hangingPunc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Närvårdsplatser</a:t>
              </a:r>
              <a:b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Vi behöver vård nära i tid, rum och relation. </a:t>
              </a:r>
              <a:b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</a:b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Den höga belastningen på korttidsavdelningar och slutenvård kan minskas genom närvårdsplatser. Vården kommer närmare patienten. </a:t>
              </a:r>
              <a:b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Sjukhusvård innebär stora samhällskostnader, närvårdsplatser är ett resurseffektivt alternativ som möjliggör vård på rätt vårdnivå.</a:t>
              </a:r>
              <a:endParaRPr kumimoji="0" lang="sv-S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7F306E56-6CA2-B51E-A9F8-482EE7255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044" y="4262636"/>
              <a:ext cx="5547894" cy="3484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8522" tIns="29261" rIns="58522" bIns="29261"/>
            <a:lstStyle/>
            <a:p>
              <a:pPr marL="0" marR="0" lvl="0" indent="0" algn="l" defTabSz="914400" rtl="0" eaLnBrk="0" fontAlgn="base" latinLnBrk="0" hangingPunc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Utreda förutsättningar för tillskapandet av fler närvårdsplatser.</a:t>
              </a:r>
              <a:endParaRPr kumimoji="0" lang="sv-S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id="{DD2C7780-5333-BA5D-7F21-AA1BA6281914}"/>
                </a:ext>
              </a:extLst>
            </p:cNvPr>
            <p:cNvCxnSpPr>
              <a:cxnSpLocks/>
              <a:stCxn id="14" idx="1"/>
              <a:endCxn id="13" idx="3"/>
            </p:cNvCxnSpPr>
            <p:nvPr/>
          </p:nvCxnSpPr>
          <p:spPr>
            <a:xfrm flipH="1">
              <a:off x="4050974" y="4436883"/>
              <a:ext cx="645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E3DA1DAD-3D0C-03C1-F368-7C80424BA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042" y="6018296"/>
              <a:ext cx="5547894" cy="32232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58522" tIns="29261" rIns="58522" bIns="29261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Äldrevårdsmottagningarna ska utvecklas i samverkan. </a:t>
              </a:r>
              <a:endParaRPr kumimoji="0" lang="sv-S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Vinklad  3">
              <a:extLst>
                <a:ext uri="{FF2B5EF4-FFF2-40B4-BE49-F238E27FC236}">
                  <a16:creationId xmlns:a16="http://schemas.microsoft.com/office/drawing/2014/main" id="{634AB243-EBEC-B442-EBEC-FFDF546D8728}"/>
                </a:ext>
              </a:extLst>
            </p:cNvPr>
            <p:cNvCxnSpPr>
              <a:cxnSpLocks/>
              <a:stCxn id="19" idx="1"/>
              <a:endCxn id="12" idx="3"/>
            </p:cNvCxnSpPr>
            <p:nvPr/>
          </p:nvCxnSpPr>
          <p:spPr>
            <a:xfrm rot="10800000" flipV="1">
              <a:off x="4057646" y="6179460"/>
              <a:ext cx="638396" cy="593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E6A42438-1217-9AA1-478C-01B968E68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046" y="2298759"/>
              <a:ext cx="5547894" cy="42901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58522" tIns="29261" rIns="58522" bIns="29261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Arbeta för att tydliggöra kontaktvägar mellan specialistvård</a:t>
              </a:r>
              <a:r>
                <a:rPr lang="sv-SE" sz="1100" dirty="0">
                  <a:solidFill>
                    <a:srgbClr val="000000"/>
                  </a:solidFill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 och primärvård och skapa en väg in 24/7 för kommunsjuksköterska. </a:t>
              </a: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A3FBCEC6-2641-E941-BB8E-DCEAE0B72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045" y="1782372"/>
              <a:ext cx="5547895" cy="35369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58522" tIns="29261" rIns="58522" bIns="29261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På systemnivå utarbeta en plan för omhändertagande av patienter med komplexa behov.</a:t>
              </a:r>
              <a:endParaRPr kumimoji="0" lang="sv-SE" sz="1100" b="0" i="1" u="none" strike="sng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98358CE-8EBE-F56B-37F3-996E8A98E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046" y="2962042"/>
              <a:ext cx="5547894" cy="48377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58522" tIns="29261" rIns="58522" bIns="29261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Calibri" panose="020F0502020204030204" pitchFamily="34" charset="0"/>
                </a:rPr>
                <a:t>Utreda och skapa förutsättningar för subakuta mottagningar och/eller dagvårdsmottagning inom specialistvården</a:t>
              </a:r>
              <a:endParaRPr kumimoji="0" lang="sv-S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Vinklad  3">
              <a:extLst>
                <a:ext uri="{FF2B5EF4-FFF2-40B4-BE49-F238E27FC236}">
                  <a16:creationId xmlns:a16="http://schemas.microsoft.com/office/drawing/2014/main" id="{3E035CA2-197E-477D-1A7C-6CD27038AAB5}"/>
                </a:ext>
              </a:extLst>
            </p:cNvPr>
            <p:cNvCxnSpPr>
              <a:cxnSpLocks/>
              <a:stCxn id="24" idx="1"/>
              <a:endCxn id="9" idx="3"/>
            </p:cNvCxnSpPr>
            <p:nvPr/>
          </p:nvCxnSpPr>
          <p:spPr>
            <a:xfrm rot="10800000" flipV="1">
              <a:off x="4050974" y="2513265"/>
              <a:ext cx="645072" cy="18277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30" name="Vinklad  3">
              <a:extLst>
                <a:ext uri="{FF2B5EF4-FFF2-40B4-BE49-F238E27FC236}">
                  <a16:creationId xmlns:a16="http://schemas.microsoft.com/office/drawing/2014/main" id="{9CFB1EE5-6CFE-65FB-7980-E6F0F0D80DD3}"/>
                </a:ext>
              </a:extLst>
            </p:cNvPr>
            <p:cNvCxnSpPr>
              <a:cxnSpLocks/>
              <a:stCxn id="25" idx="1"/>
              <a:endCxn id="9" idx="3"/>
            </p:cNvCxnSpPr>
            <p:nvPr/>
          </p:nvCxnSpPr>
          <p:spPr>
            <a:xfrm rot="10800000" flipV="1">
              <a:off x="4050975" y="1959218"/>
              <a:ext cx="645071" cy="73682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32" name="Vinklad  3">
              <a:extLst>
                <a:ext uri="{FF2B5EF4-FFF2-40B4-BE49-F238E27FC236}">
                  <a16:creationId xmlns:a16="http://schemas.microsoft.com/office/drawing/2014/main" id="{C6BC9D38-7B89-DDED-6C68-5431D90C9925}"/>
                </a:ext>
              </a:extLst>
            </p:cNvPr>
            <p:cNvCxnSpPr>
              <a:cxnSpLocks/>
              <a:stCxn id="27" idx="1"/>
              <a:endCxn id="9" idx="3"/>
            </p:cNvCxnSpPr>
            <p:nvPr/>
          </p:nvCxnSpPr>
          <p:spPr>
            <a:xfrm rot="10800000">
              <a:off x="4050974" y="2696043"/>
              <a:ext cx="645072" cy="50788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F63053F5-79A9-CB44-9A24-709AD791C87B}"/>
              </a:ext>
            </a:extLst>
          </p:cNvPr>
          <p:cNvSpPr txBox="1"/>
          <p:nvPr/>
        </p:nvSpPr>
        <p:spPr>
          <a:xfrm>
            <a:off x="7480116" y="31061"/>
            <a:ext cx="4711884" cy="276999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7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Antagen i Ledningsgrupp för vård och omsorg (LGVO) 2024-08-23</a:t>
            </a:r>
          </a:p>
        </p:txBody>
      </p:sp>
      <p:sp>
        <p:nvSpPr>
          <p:cNvPr id="53" name="Text Box 23">
            <a:extLst>
              <a:ext uri="{FF2B5EF4-FFF2-40B4-BE49-F238E27FC236}">
                <a16:creationId xmlns:a16="http://schemas.microsoft.com/office/drawing/2014/main" id="{293DBEB7-C05C-3CF1-53B4-BADDAC33A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003" y="6001319"/>
            <a:ext cx="6368443" cy="5267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8522" tIns="29261" rIns="58522" bIns="29261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Testa koncept med sjukhusvård hemma för ett urval av de identifierade sköra patienterna. </a:t>
            </a:r>
            <a:br>
              <a:rPr lang="sv-SE" sz="1100" noProof="0" dirty="0">
                <a:solidFill>
                  <a:srgbClr val="000000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100" noProof="0" dirty="0">
                <a:solidFill>
                  <a:srgbClr val="000000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Samverkan mellan specialistklinik, primärvård och kommunal vård och omsorg.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sv-SE" sz="11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5" name="Koppling: vinklad 54">
            <a:extLst>
              <a:ext uri="{FF2B5EF4-FFF2-40B4-BE49-F238E27FC236}">
                <a16:creationId xmlns:a16="http://schemas.microsoft.com/office/drawing/2014/main" id="{E33247EF-6FFE-075E-3A75-12FACE92F3FC}"/>
              </a:ext>
            </a:extLst>
          </p:cNvPr>
          <p:cNvCxnSpPr>
            <a:cxnSpLocks/>
            <a:stCxn id="53" idx="1"/>
            <a:endCxn id="12" idx="3"/>
          </p:cNvCxnSpPr>
          <p:nvPr/>
        </p:nvCxnSpPr>
        <p:spPr>
          <a:xfrm rot="10800000">
            <a:off x="4810183" y="5687476"/>
            <a:ext cx="732820" cy="5772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212380"/>
      </p:ext>
    </p:extLst>
  </p:cSld>
  <p:clrMapOvr>
    <a:masterClrMapping/>
  </p:clrMapOvr>
</p:sld>
</file>

<file path=ppt/theme/theme1.xml><?xml version="1.0" encoding="utf-8"?>
<a:theme xmlns:a="http://schemas.openxmlformats.org/drawingml/2006/main" name="Vit">
  <a:themeElements>
    <a:clrScheme name="Nära Vå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B2D398"/>
      </a:accent2>
      <a:accent3>
        <a:srgbClr val="1B5469"/>
      </a:accent3>
      <a:accent4>
        <a:srgbClr val="86C7E8"/>
      </a:accent4>
      <a:accent5>
        <a:srgbClr val="F39D5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å">
  <a:themeElements>
    <a:clrScheme name="Nära Vå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B2D398"/>
      </a:accent2>
      <a:accent3>
        <a:srgbClr val="1B5469"/>
      </a:accent3>
      <a:accent4>
        <a:srgbClr val="86C7E8"/>
      </a:accent4>
      <a:accent5>
        <a:srgbClr val="F39D5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784</TotalTime>
  <Words>1983</Words>
  <Application>Microsoft Office PowerPoint</Application>
  <PresentationFormat>Bredbild</PresentationFormat>
  <Paragraphs>184</Paragraphs>
  <Slides>12</Slides>
  <Notes>12</Notes>
  <HiddenSlides>2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roboto</vt:lpstr>
      <vt:lpstr>Times New Roman</vt:lpstr>
      <vt:lpstr>Vit</vt:lpstr>
      <vt:lpstr>Blå</vt:lpstr>
      <vt:lpstr>Information om denna powerpoint</vt:lpstr>
      <vt:lpstr>Gemensam plan för primärvård</vt:lpstr>
      <vt:lpstr>En del av avsiktsförklaring Nära vård</vt:lpstr>
      <vt:lpstr>PowerPoint-presentation</vt:lpstr>
      <vt:lpstr>Enkla principer</vt:lpstr>
      <vt:lpstr>Samverkan behövs på alla nivåer</vt:lpstr>
      <vt:lpstr>PowerPoint-presentation</vt:lpstr>
      <vt:lpstr>Samskapande – en del av planen</vt:lpstr>
      <vt:lpstr>PowerPoint-presentation</vt:lpstr>
      <vt:lpstr>Prioriterade områden </vt:lpstr>
      <vt:lpstr>Tips lokal handlingsplan</vt:lpstr>
      <vt:lpstr>Uppdragsbeskrivning, mall</vt:lpstr>
    </vt:vector>
  </TitlesOfParts>
  <Company>Region Ostergotland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 plan för primärvård</dc:title>
  <dc:creator>Malmberg Maria</dc:creator>
  <cp:lastModifiedBy>Malmberg Maria</cp:lastModifiedBy>
  <cp:revision>39</cp:revision>
  <dcterms:created xsi:type="dcterms:W3CDTF">2024-10-09T17:27:17Z</dcterms:created>
  <dcterms:modified xsi:type="dcterms:W3CDTF">2025-04-02T13:13:50Z</dcterms:modified>
</cp:coreProperties>
</file>