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D59"/>
    <a:srgbClr val="6F122E"/>
    <a:srgbClr val="9D1E52"/>
    <a:srgbClr val="FB575C"/>
    <a:srgbClr val="D47800"/>
    <a:srgbClr val="4D648A"/>
    <a:srgbClr val="2A6C81"/>
    <a:srgbClr val="BCC811"/>
    <a:srgbClr val="817D0F"/>
    <a:srgbClr val="92A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7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2D36-3D66-437E-B3D3-BFC33419E72C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EFEF0-4652-4CB2-83E5-9474B05816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854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867" y="696720"/>
            <a:ext cx="10346267" cy="81228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867" y="1824038"/>
            <a:ext cx="7230534" cy="39528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400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0E24C488-93F1-34CC-34AE-DEA3DFB66FFA}"/>
              </a:ext>
            </a:extLst>
          </p:cNvPr>
          <p:cNvSpPr/>
          <p:nvPr userDrawn="1">
            <p:custDataLst>
              <p:tags r:id="rId26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  <p:sldLayoutId id="2147483703" r:id="rId2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EC7978-30A8-F58B-9E5E-BFF1BD2E4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592" y="310641"/>
            <a:ext cx="10289541" cy="400560"/>
          </a:xfrm>
        </p:spPr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Checklista inför uppstart av Sök vård digitalt på 1177.se</a:t>
            </a:r>
            <a:endParaRPr lang="sv-SE" dirty="0"/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A3DF1C2A-0CFA-A4DA-DAD2-7912A0EA3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62883"/>
              </p:ext>
            </p:extLst>
          </p:nvPr>
        </p:nvGraphicFramePr>
        <p:xfrm>
          <a:off x="979592" y="850017"/>
          <a:ext cx="10232814" cy="5285484"/>
        </p:xfrm>
        <a:graphic>
          <a:graphicData uri="http://schemas.openxmlformats.org/drawingml/2006/table">
            <a:tbl>
              <a:tblPr firstRow="1" firstCol="1" lastCol="1" bandRow="1">
                <a:tableStyleId>{69012ECD-51FC-41F1-AA8D-1B2483CD663E}</a:tableStyleId>
              </a:tblPr>
              <a:tblGrid>
                <a:gridCol w="9050270">
                  <a:extLst>
                    <a:ext uri="{9D8B030D-6E8A-4147-A177-3AD203B41FA5}">
                      <a16:colId xmlns:a16="http://schemas.microsoft.com/office/drawing/2014/main" val="3511486830"/>
                    </a:ext>
                  </a:extLst>
                </a:gridCol>
                <a:gridCol w="1182544">
                  <a:extLst>
                    <a:ext uri="{9D8B030D-6E8A-4147-A177-3AD203B41FA5}">
                      <a16:colId xmlns:a16="http://schemas.microsoft.com/office/drawing/2014/main" val="1897521627"/>
                    </a:ext>
                  </a:extLst>
                </a:gridCol>
              </a:tblGrid>
              <a:tr h="419618">
                <a:tc>
                  <a:txBody>
                    <a:bodyPr/>
                    <a:lstStyle/>
                    <a:p>
                      <a:pPr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Personal och bemanning </a:t>
                      </a:r>
                    </a:p>
                  </a:txBody>
                  <a:tcPr marL="95250" marR="95250" marT="95250" marB="95250" anchor="ctr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200" dirty="0">
                          <a:effectLst/>
                          <a:latin typeface="+mn-lt"/>
                        </a:rPr>
                        <a:t>Status </a:t>
                      </a: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03236"/>
                  </a:ext>
                </a:extLst>
              </a:tr>
              <a:tr h="44086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b="0" i="0" u="none" strike="noStrike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Medarbetare som ska arbeta i flödet har korrekta behörigheter och </a:t>
                      </a:r>
                      <a:r>
                        <a:rPr lang="sv-SE" sz="12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inställning för aviseringar</a:t>
                      </a:r>
                    </a:p>
                  </a:txBody>
                  <a:tcPr marL="95250" marR="95250" marT="95250" marB="95250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sv-SE" sz="12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404492"/>
                  </a:ext>
                </a:extLst>
              </a:tr>
              <a:tr h="44086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b="0" i="0" u="none" strike="noStrike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personal som ska jobba i Sök vård digitalt har fått utbildning</a:t>
                      </a:r>
                      <a:endParaRPr lang="sv-SE" sz="12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0" marR="95250" marT="95250" marB="95250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sv-SE" sz="12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67582"/>
                  </a:ext>
                </a:extLst>
              </a:tr>
              <a:tr h="44086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b="0" i="0" u="none" strike="noStrike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Bemanning har säkerställts för enhetens öppettider</a:t>
                      </a:r>
                      <a:endParaRPr lang="sv-SE" sz="12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0" marR="95250" marT="95250" marB="95250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sv-SE" sz="1200"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331345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Riktlinje och rutiner </a:t>
                      </a:r>
                    </a:p>
                  </a:txBody>
                  <a:tcPr marL="95249" marR="95249" marT="95249" marB="95249" anchor="ctr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 </a:t>
                      </a:r>
                      <a:endParaRPr lang="sv-S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9" marR="95249" marT="95249" marB="95249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159029"/>
                  </a:ext>
                </a:extLst>
              </a:tr>
              <a:tr h="440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0" i="0" u="none" strike="noStrike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personal har tagit del av den övergripande riktlinjen</a:t>
                      </a:r>
                      <a:endParaRPr lang="sv-SE" sz="12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9" marR="95249" marT="95249" marB="95249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sv-SE" sz="1200" dirty="0">
                        <a:effectLst/>
                        <a:latin typeface="+mn-lt"/>
                      </a:endParaRPr>
                    </a:p>
                  </a:txBody>
                  <a:tcPr marL="95249" marR="95249" marT="95249" marB="95249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269027"/>
                  </a:ext>
                </a:extLst>
              </a:tr>
              <a:tr h="4408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0" i="0" u="none" strike="noStrike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Lokala arbetssätt har tagits fram</a:t>
                      </a:r>
                    </a:p>
                  </a:txBody>
                  <a:tcPr marL="95249" marR="95249" marT="95249" marB="95249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sv-SE" sz="1200" dirty="0">
                        <a:effectLst/>
                        <a:latin typeface="+mn-lt"/>
                      </a:endParaRPr>
                    </a:p>
                  </a:txBody>
                  <a:tcPr marL="95249" marR="95249" marT="95249" marB="95249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205674"/>
                  </a:ext>
                </a:extLst>
              </a:tr>
              <a:tr h="440866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Riskanalys</a:t>
                      </a:r>
                    </a:p>
                  </a:txBody>
                  <a:tcPr marL="95250" marR="95250" marT="95250" marB="95250" anchor="ctr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 </a:t>
                      </a: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745572"/>
                  </a:ext>
                </a:extLst>
              </a:tr>
              <a:tr h="4408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0" i="0" u="none" strike="noStrike" noProof="0" dirty="0">
                          <a:effectLst/>
                          <a:latin typeface="+mn-lt"/>
                        </a:rPr>
                        <a:t>Riskanalys genomförd</a:t>
                      </a:r>
                      <a:endParaRPr lang="sv-SE" sz="1200" dirty="0">
                        <a:latin typeface="+mn-lt"/>
                      </a:endParaRPr>
                    </a:p>
                  </a:txBody>
                  <a:tcPr marL="95250" marR="95250" marT="95250" marB="95250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255817"/>
                  </a:ext>
                </a:extLst>
              </a:tr>
              <a:tr h="440866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Support och Uppföljning</a:t>
                      </a:r>
                    </a:p>
                  </a:txBody>
                  <a:tcPr marL="95250" marR="95250" marT="95250" marB="95250" anchor="ctr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95250" marR="95250" marT="95250" marB="9525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712439"/>
                  </a:ext>
                </a:extLst>
              </a:tr>
              <a:tr h="44086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personal har informerats om supportprocessen och vart man ska vända sig med problem</a:t>
                      </a:r>
                    </a:p>
                  </a:txBody>
                  <a:tcPr marL="95249" marR="95249" marT="95249" marB="95249" anchor="ctr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200" dirty="0">
                        <a:effectLst/>
                        <a:latin typeface="+mn-lt"/>
                      </a:endParaRPr>
                    </a:p>
                  </a:txBody>
                  <a:tcPr marL="95249" marR="95249" marT="95249" marB="95249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684492"/>
                  </a:ext>
                </a:extLst>
              </a:tr>
              <a:tr h="440866">
                <a:tc>
                  <a:txBody>
                    <a:bodyPr/>
                    <a:lstStyle/>
                    <a:p>
                      <a:pPr marL="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2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Boka in tillfällen internt på enheten för att följa upp arbetet med det nya digitala flödet</a:t>
                      </a:r>
                      <a:endParaRPr lang="sv-SE" sz="1200" b="0" i="0" u="none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9" marR="95249" marT="95249" marB="95249">
                    <a:lnL w="12700">
                      <a:solidFill>
                        <a:schemeClr val="accent1"/>
                      </a:solidFill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200" dirty="0">
                        <a:effectLst/>
                        <a:latin typeface="+mn-lt"/>
                      </a:endParaRPr>
                    </a:p>
                  </a:txBody>
                  <a:tcPr marL="95249" marR="95249" marT="95249" marB="95249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accent1"/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14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4516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sz="16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stergötland mall.potx" id="{D59FD54E-0EFD-47F0-8FBB-5319677ACB2B}" vid="{B5A23F47-7270-4819-BAB3-3491027929B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 Östergötland mall-återkoppling</Template>
  <TotalTime>2057</TotalTime>
  <Words>102</Words>
  <Application>Microsoft Office PowerPoint</Application>
  <PresentationFormat>Bredbild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Arial</vt:lpstr>
      <vt:lpstr>Open Sans Bold</vt:lpstr>
      <vt:lpstr>Roboto</vt:lpstr>
      <vt:lpstr>Region Östergötland</vt:lpstr>
      <vt:lpstr>Checklista inför uppstart av Sök vård digitalt på 1177.se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Hultgren Åsa</cp:lastModifiedBy>
  <cp:revision>178</cp:revision>
  <dcterms:created xsi:type="dcterms:W3CDTF">2022-01-31T12:20:33Z</dcterms:created>
  <dcterms:modified xsi:type="dcterms:W3CDTF">2026-02-06T12:13:22Z</dcterms:modified>
</cp:coreProperties>
</file>