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5" r:id="rId1"/>
    <p:sldMasterId id="2147483699" r:id="rId2"/>
    <p:sldMasterId id="2147483717" r:id="rId3"/>
    <p:sldMasterId id="2147483730" r:id="rId4"/>
  </p:sldMasterIdLst>
  <p:notesMasterIdLst>
    <p:notesMasterId r:id="rId38"/>
  </p:notesMasterIdLst>
  <p:sldIdLst>
    <p:sldId id="266" r:id="rId5"/>
    <p:sldId id="448" r:id="rId6"/>
    <p:sldId id="853" r:id="rId7"/>
    <p:sldId id="767" r:id="rId8"/>
    <p:sldId id="855" r:id="rId9"/>
    <p:sldId id="856" r:id="rId10"/>
    <p:sldId id="878" r:id="rId11"/>
    <p:sldId id="854" r:id="rId12"/>
    <p:sldId id="884" r:id="rId13"/>
    <p:sldId id="859" r:id="rId14"/>
    <p:sldId id="888" r:id="rId15"/>
    <p:sldId id="861" r:id="rId16"/>
    <p:sldId id="890" r:id="rId17"/>
    <p:sldId id="883" r:id="rId18"/>
    <p:sldId id="893" r:id="rId19"/>
    <p:sldId id="862" r:id="rId20"/>
    <p:sldId id="864" r:id="rId21"/>
    <p:sldId id="863" r:id="rId22"/>
    <p:sldId id="754" r:id="rId23"/>
    <p:sldId id="698" r:id="rId24"/>
    <p:sldId id="897" r:id="rId25"/>
    <p:sldId id="896" r:id="rId26"/>
    <p:sldId id="898" r:id="rId27"/>
    <p:sldId id="895" r:id="rId28"/>
    <p:sldId id="760" r:id="rId29"/>
    <p:sldId id="887" r:id="rId30"/>
    <p:sldId id="872" r:id="rId31"/>
    <p:sldId id="723" r:id="rId32"/>
    <p:sldId id="894" r:id="rId33"/>
    <p:sldId id="851" r:id="rId34"/>
    <p:sldId id="899" r:id="rId35"/>
    <p:sldId id="819" r:id="rId36"/>
    <p:sldId id="880" r:id="rId3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C4C5C5"/>
    <a:srgbClr val="51A6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9BD87A-DC9D-437E-B8A3-6A51995A097F}" v="168" dt="2024-11-11T10:59:18.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45" autoAdjust="0"/>
    <p:restoredTop sz="82479" autoAdjust="0"/>
  </p:normalViewPr>
  <p:slideViewPr>
    <p:cSldViewPr snapToGrid="0">
      <p:cViewPr varScale="1">
        <p:scale>
          <a:sx n="71" d="100"/>
          <a:sy n="71" d="100"/>
        </p:scale>
        <p:origin x="768"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8C80C0-B85D-4EA5-99BA-EFD2E82A52BF}" type="doc">
      <dgm:prSet loTypeId="urn:microsoft.com/office/officeart/2005/8/layout/hList3" loCatId="list" qsTypeId="urn:microsoft.com/office/officeart/2005/8/quickstyle/3d1" qsCatId="3D" csTypeId="urn:microsoft.com/office/officeart/2005/8/colors/accent6_1" csCatId="accent6" phldr="1"/>
      <dgm:spPr/>
      <dgm:t>
        <a:bodyPr/>
        <a:lstStyle/>
        <a:p>
          <a:endParaRPr lang="sv-SE"/>
        </a:p>
      </dgm:t>
    </dgm:pt>
    <dgm:pt modelId="{615A2705-1F60-433A-B13C-C64DFB46A080}">
      <dgm:prSet custT="1"/>
      <dgm:spPr/>
      <dgm:t>
        <a:bodyPr/>
        <a:lstStyle/>
        <a:p>
          <a:pPr>
            <a:buFontTx/>
            <a:buChar char="-"/>
          </a:pPr>
          <a:r>
            <a:rPr lang="sv-SE" sz="2800" dirty="0"/>
            <a:t>I</a:t>
          </a:r>
          <a:r>
            <a:rPr lang="sv-SE" sz="2800" b="0" i="0" dirty="0">
              <a:effectLst/>
            </a:rPr>
            <a:t>nte prognoser eller förutsägelser. </a:t>
          </a:r>
        </a:p>
        <a:p>
          <a:pPr>
            <a:buFontTx/>
            <a:buChar char="-"/>
          </a:pPr>
          <a:r>
            <a:rPr lang="sv-SE" sz="2800" b="0" i="0" dirty="0">
              <a:effectLst/>
            </a:rPr>
            <a:t>Berättelser om framtiden som beskriver vad som kan hända om vissa händelser inträffar. </a:t>
          </a:r>
          <a:endParaRPr lang="sv-SE" sz="2800" dirty="0"/>
        </a:p>
      </dgm:t>
    </dgm:pt>
    <dgm:pt modelId="{EAA69C29-B647-40B1-B644-BB2AD426AAAF}" type="parTrans" cxnId="{9F221BC8-3571-48DA-B9FA-93F79733EB29}">
      <dgm:prSet/>
      <dgm:spPr/>
      <dgm:t>
        <a:bodyPr/>
        <a:lstStyle/>
        <a:p>
          <a:endParaRPr lang="sv-SE"/>
        </a:p>
      </dgm:t>
    </dgm:pt>
    <dgm:pt modelId="{5F63E494-0CF9-46BC-9C25-02ACE044469D}" type="sibTrans" cxnId="{9F221BC8-3571-48DA-B9FA-93F79733EB29}">
      <dgm:prSet/>
      <dgm:spPr/>
      <dgm:t>
        <a:bodyPr/>
        <a:lstStyle/>
        <a:p>
          <a:endParaRPr lang="sv-SE"/>
        </a:p>
      </dgm:t>
    </dgm:pt>
    <dgm:pt modelId="{C9BD5829-D576-486A-9DE2-FE2E0D4D2A64}">
      <dgm:prSet custT="1"/>
      <dgm:spPr/>
      <dgm:t>
        <a:bodyPr/>
        <a:lstStyle/>
        <a:p>
          <a:pPr>
            <a:buFontTx/>
            <a:buChar char="-"/>
          </a:pPr>
          <a:r>
            <a:rPr lang="sv-SE" sz="2400"/>
            <a:t>Kan </a:t>
          </a:r>
          <a:r>
            <a:rPr lang="sv-SE" sz="2400" b="0" i="0">
              <a:effectLst/>
            </a:rPr>
            <a:t>utmana rådande antagandena och synliggöra olika möjligheter och risker</a:t>
          </a:r>
          <a:endParaRPr lang="sv-SE" sz="2400" dirty="0"/>
        </a:p>
      </dgm:t>
    </dgm:pt>
    <dgm:pt modelId="{3F696BE0-6BAB-4CDD-A193-1CFDBF23E4C6}" type="parTrans" cxnId="{2438678B-AC00-47AF-806B-9306665E4BBA}">
      <dgm:prSet/>
      <dgm:spPr/>
      <dgm:t>
        <a:bodyPr/>
        <a:lstStyle/>
        <a:p>
          <a:endParaRPr lang="sv-SE"/>
        </a:p>
      </dgm:t>
    </dgm:pt>
    <dgm:pt modelId="{D6E5986F-15FD-47FB-BAD1-DB970A66AAB3}" type="sibTrans" cxnId="{2438678B-AC00-47AF-806B-9306665E4BBA}">
      <dgm:prSet/>
      <dgm:spPr/>
      <dgm:t>
        <a:bodyPr/>
        <a:lstStyle/>
        <a:p>
          <a:endParaRPr lang="sv-SE"/>
        </a:p>
      </dgm:t>
    </dgm:pt>
    <dgm:pt modelId="{747A6F9F-E722-4B7F-A6B2-14A3A1BBA376}">
      <dgm:prSet custT="1"/>
      <dgm:spPr/>
      <dgm:t>
        <a:bodyPr/>
        <a:lstStyle/>
        <a:p>
          <a:pPr>
            <a:buFontTx/>
            <a:buChar char="-"/>
          </a:pPr>
          <a:r>
            <a:rPr lang="sv-SE" sz="2400"/>
            <a:t>Hjälp att förstå </a:t>
          </a:r>
          <a:r>
            <a:rPr lang="sv-SE" sz="2400" b="0" i="0">
              <a:effectLst/>
            </a:rPr>
            <a:t>konsekvenser av olika strategier och val, i en osäker och komplex omvärld</a:t>
          </a:r>
          <a:endParaRPr lang="sv-SE" sz="2400" dirty="0"/>
        </a:p>
      </dgm:t>
    </dgm:pt>
    <dgm:pt modelId="{B76C3EC1-A0A3-4505-B8E2-179B4019049C}" type="parTrans" cxnId="{F9548B5B-64EA-4294-A823-ADF382C9983E}">
      <dgm:prSet/>
      <dgm:spPr/>
      <dgm:t>
        <a:bodyPr/>
        <a:lstStyle/>
        <a:p>
          <a:endParaRPr lang="sv-SE"/>
        </a:p>
      </dgm:t>
    </dgm:pt>
    <dgm:pt modelId="{F13485DA-0EF7-4200-BB83-A1ABCCE793F4}" type="sibTrans" cxnId="{F9548B5B-64EA-4294-A823-ADF382C9983E}">
      <dgm:prSet/>
      <dgm:spPr/>
      <dgm:t>
        <a:bodyPr/>
        <a:lstStyle/>
        <a:p>
          <a:endParaRPr lang="sv-SE"/>
        </a:p>
      </dgm:t>
    </dgm:pt>
    <dgm:pt modelId="{255E2BDE-34B6-48AD-97C4-B6DBAE0EEFF9}">
      <dgm:prSet custT="1"/>
      <dgm:spPr/>
      <dgm:t>
        <a:bodyPr/>
        <a:lstStyle/>
        <a:p>
          <a:pPr>
            <a:buFontTx/>
            <a:buChar char="-"/>
          </a:pPr>
          <a:r>
            <a:rPr lang="en-US" sz="2400" dirty="0"/>
            <a:t>Kan visa </a:t>
          </a:r>
          <a:r>
            <a:rPr lang="en-US" sz="2400" dirty="0" err="1"/>
            <a:t>på</a:t>
          </a:r>
          <a:r>
            <a:rPr lang="en-US" sz="2400" dirty="0"/>
            <a:t> </a:t>
          </a:r>
          <a:r>
            <a:rPr lang="en-US" sz="2400" dirty="0" err="1"/>
            <a:t>olika</a:t>
          </a:r>
          <a:r>
            <a:rPr lang="en-US" sz="2400" dirty="0"/>
            <a:t> </a:t>
          </a:r>
          <a:r>
            <a:rPr lang="en-US" sz="2400" dirty="0" err="1"/>
            <a:t>perspektiv</a:t>
          </a:r>
          <a:r>
            <a:rPr lang="en-US" sz="2400" dirty="0"/>
            <a:t> </a:t>
          </a:r>
          <a:endParaRPr lang="sv-SE" sz="2400" dirty="0"/>
        </a:p>
      </dgm:t>
    </dgm:pt>
    <dgm:pt modelId="{BDB58913-EE25-4EAA-ABDC-3A29134BA071}" type="parTrans" cxnId="{8128224C-3A40-4890-980E-D0EE9D0F741B}">
      <dgm:prSet/>
      <dgm:spPr/>
      <dgm:t>
        <a:bodyPr/>
        <a:lstStyle/>
        <a:p>
          <a:endParaRPr lang="sv-SE"/>
        </a:p>
      </dgm:t>
    </dgm:pt>
    <dgm:pt modelId="{4D3063B4-FA84-4AC0-80D8-AA2A1CCB7DD6}" type="sibTrans" cxnId="{8128224C-3A40-4890-980E-D0EE9D0F741B}">
      <dgm:prSet/>
      <dgm:spPr/>
      <dgm:t>
        <a:bodyPr/>
        <a:lstStyle/>
        <a:p>
          <a:endParaRPr lang="sv-SE"/>
        </a:p>
      </dgm:t>
    </dgm:pt>
    <dgm:pt modelId="{7AE6835E-CA67-43F9-98ED-EF0B03AD961C}">
      <dgm:prSet custT="1"/>
      <dgm:spPr/>
      <dgm:t>
        <a:bodyPr/>
        <a:lstStyle/>
        <a:p>
          <a:pPr>
            <a:buFontTx/>
            <a:buChar char="-"/>
          </a:pPr>
          <a:r>
            <a:rPr lang="en-US" sz="2400" dirty="0"/>
            <a:t>-&gt;</a:t>
          </a:r>
          <a:r>
            <a:rPr lang="en-US" sz="2400" dirty="0" err="1"/>
            <a:t>Diskussion</a:t>
          </a:r>
          <a:r>
            <a:rPr lang="en-US" sz="2400" dirty="0"/>
            <a:t> om </a:t>
          </a:r>
          <a:r>
            <a:rPr lang="en-US" sz="2400" dirty="0" err="1"/>
            <a:t>vad</a:t>
          </a:r>
          <a:r>
            <a:rPr lang="en-US" sz="2400" dirty="0"/>
            <a:t> </a:t>
          </a:r>
          <a:r>
            <a:rPr lang="en-US" sz="2400" dirty="0" err="1"/>
            <a:t>som</a:t>
          </a:r>
          <a:r>
            <a:rPr lang="en-US" sz="2400" dirty="0"/>
            <a:t> </a:t>
          </a:r>
          <a:r>
            <a:rPr lang="en-US" sz="2400" dirty="0" err="1"/>
            <a:t>bör</a:t>
          </a:r>
          <a:r>
            <a:rPr lang="en-US" sz="2400" dirty="0"/>
            <a:t> </a:t>
          </a:r>
          <a:r>
            <a:rPr lang="en-US" sz="2400" dirty="0" err="1"/>
            <a:t>göras</a:t>
          </a:r>
          <a:r>
            <a:rPr lang="en-US" sz="2400" dirty="0"/>
            <a:t> nu för </a:t>
          </a:r>
          <a:r>
            <a:rPr lang="en-US" sz="2400" dirty="0" err="1"/>
            <a:t>att</a:t>
          </a:r>
          <a:r>
            <a:rPr lang="en-US" sz="2400" dirty="0"/>
            <a:t> </a:t>
          </a:r>
          <a:r>
            <a:rPr lang="en-US" sz="2400" dirty="0" err="1"/>
            <a:t>åstadkomma</a:t>
          </a:r>
          <a:r>
            <a:rPr lang="en-US" sz="2400" dirty="0"/>
            <a:t> </a:t>
          </a:r>
          <a:r>
            <a:rPr lang="en-US" sz="2400" dirty="0" err="1"/>
            <a:t>eller</a:t>
          </a:r>
          <a:r>
            <a:rPr lang="en-US" sz="2400" dirty="0"/>
            <a:t> </a:t>
          </a:r>
          <a:r>
            <a:rPr lang="en-US" sz="2400" dirty="0" err="1"/>
            <a:t>undvika</a:t>
          </a:r>
          <a:r>
            <a:rPr lang="en-US" sz="2400" dirty="0"/>
            <a:t> </a:t>
          </a:r>
          <a:r>
            <a:rPr lang="en-US" sz="2400" dirty="0" err="1"/>
            <a:t>ett</a:t>
          </a:r>
          <a:r>
            <a:rPr lang="en-US" sz="2400" dirty="0"/>
            <a:t> </a:t>
          </a:r>
          <a:r>
            <a:rPr lang="en-US" sz="2400" dirty="0" err="1"/>
            <a:t>visst</a:t>
          </a:r>
          <a:r>
            <a:rPr lang="en-US" sz="2400" dirty="0"/>
            <a:t> </a:t>
          </a:r>
          <a:r>
            <a:rPr lang="en-US" sz="2400" dirty="0" err="1"/>
            <a:t>framtida</a:t>
          </a:r>
          <a:r>
            <a:rPr lang="en-US" sz="2400" dirty="0"/>
            <a:t> </a:t>
          </a:r>
          <a:r>
            <a:rPr lang="en-US" sz="2400" dirty="0" err="1"/>
            <a:t>tillstånd</a:t>
          </a:r>
          <a:endParaRPr lang="sv-SE" sz="2400" dirty="0"/>
        </a:p>
      </dgm:t>
    </dgm:pt>
    <dgm:pt modelId="{DBCE9CBB-4F50-4ED7-B695-5253A80F7EDE}" type="parTrans" cxnId="{A559258A-5994-4236-B205-4465A8D5DEC9}">
      <dgm:prSet/>
      <dgm:spPr/>
      <dgm:t>
        <a:bodyPr/>
        <a:lstStyle/>
        <a:p>
          <a:endParaRPr lang="sv-SE"/>
        </a:p>
      </dgm:t>
    </dgm:pt>
    <dgm:pt modelId="{B25C46BA-69EA-4925-ADAA-026C8A4ED34F}" type="sibTrans" cxnId="{A559258A-5994-4236-B205-4465A8D5DEC9}">
      <dgm:prSet/>
      <dgm:spPr/>
      <dgm:t>
        <a:bodyPr/>
        <a:lstStyle/>
        <a:p>
          <a:endParaRPr lang="sv-SE"/>
        </a:p>
      </dgm:t>
    </dgm:pt>
    <dgm:pt modelId="{3E6E8E84-2AFF-4C1E-8382-36B684BFAA2C}" type="pres">
      <dgm:prSet presAssocID="{EB8C80C0-B85D-4EA5-99BA-EFD2E82A52BF}" presName="composite" presStyleCnt="0">
        <dgm:presLayoutVars>
          <dgm:chMax val="1"/>
          <dgm:dir/>
          <dgm:resizeHandles val="exact"/>
        </dgm:presLayoutVars>
      </dgm:prSet>
      <dgm:spPr/>
      <dgm:t>
        <a:bodyPr/>
        <a:lstStyle/>
        <a:p>
          <a:endParaRPr lang="sv-SE"/>
        </a:p>
      </dgm:t>
    </dgm:pt>
    <dgm:pt modelId="{00E3BB46-B567-4E81-8D9D-0162B3AC7B60}" type="pres">
      <dgm:prSet presAssocID="{615A2705-1F60-433A-B13C-C64DFB46A080}" presName="roof" presStyleLbl="dkBgShp" presStyleIdx="0" presStyleCnt="2" custScaleY="125082"/>
      <dgm:spPr/>
      <dgm:t>
        <a:bodyPr/>
        <a:lstStyle/>
        <a:p>
          <a:endParaRPr lang="sv-SE"/>
        </a:p>
      </dgm:t>
    </dgm:pt>
    <dgm:pt modelId="{FFB9B5EF-8D3F-4B72-8676-1B646620471D}" type="pres">
      <dgm:prSet presAssocID="{615A2705-1F60-433A-B13C-C64DFB46A080}" presName="pillars" presStyleCnt="0"/>
      <dgm:spPr/>
    </dgm:pt>
    <dgm:pt modelId="{286C39C0-F324-43A4-9042-1089F0B3592B}" type="pres">
      <dgm:prSet presAssocID="{615A2705-1F60-433A-B13C-C64DFB46A080}" presName="pillar1" presStyleLbl="node1" presStyleIdx="0" presStyleCnt="4" custLinFactNeighborY="5267">
        <dgm:presLayoutVars>
          <dgm:bulletEnabled val="1"/>
        </dgm:presLayoutVars>
      </dgm:prSet>
      <dgm:spPr/>
      <dgm:t>
        <a:bodyPr/>
        <a:lstStyle/>
        <a:p>
          <a:endParaRPr lang="sv-SE"/>
        </a:p>
      </dgm:t>
    </dgm:pt>
    <dgm:pt modelId="{BEBE0484-AED0-4C57-8E1D-C25B72FF4AA2}" type="pres">
      <dgm:prSet presAssocID="{747A6F9F-E722-4B7F-A6B2-14A3A1BBA376}" presName="pillarX" presStyleLbl="node1" presStyleIdx="1" presStyleCnt="4" custLinFactNeighborY="5267">
        <dgm:presLayoutVars>
          <dgm:bulletEnabled val="1"/>
        </dgm:presLayoutVars>
      </dgm:prSet>
      <dgm:spPr/>
      <dgm:t>
        <a:bodyPr/>
        <a:lstStyle/>
        <a:p>
          <a:endParaRPr lang="sv-SE"/>
        </a:p>
      </dgm:t>
    </dgm:pt>
    <dgm:pt modelId="{1EA956D0-4228-43AA-A033-94ADFADC838A}" type="pres">
      <dgm:prSet presAssocID="{255E2BDE-34B6-48AD-97C4-B6DBAE0EEFF9}" presName="pillarX" presStyleLbl="node1" presStyleIdx="2" presStyleCnt="4" custLinFactNeighborY="5267">
        <dgm:presLayoutVars>
          <dgm:bulletEnabled val="1"/>
        </dgm:presLayoutVars>
      </dgm:prSet>
      <dgm:spPr/>
      <dgm:t>
        <a:bodyPr/>
        <a:lstStyle/>
        <a:p>
          <a:endParaRPr lang="sv-SE"/>
        </a:p>
      </dgm:t>
    </dgm:pt>
    <dgm:pt modelId="{1479AF27-8D7F-4AB7-B3AA-097D396EFB21}" type="pres">
      <dgm:prSet presAssocID="{7AE6835E-CA67-43F9-98ED-EF0B03AD961C}" presName="pillarX" presStyleLbl="node1" presStyleIdx="3" presStyleCnt="4" custLinFactNeighborY="5267">
        <dgm:presLayoutVars>
          <dgm:bulletEnabled val="1"/>
        </dgm:presLayoutVars>
      </dgm:prSet>
      <dgm:spPr/>
      <dgm:t>
        <a:bodyPr/>
        <a:lstStyle/>
        <a:p>
          <a:endParaRPr lang="sv-SE"/>
        </a:p>
      </dgm:t>
    </dgm:pt>
    <dgm:pt modelId="{ADA95574-208C-4128-814F-BD0CAFFEB071}" type="pres">
      <dgm:prSet presAssocID="{615A2705-1F60-433A-B13C-C64DFB46A080}" presName="base" presStyleLbl="dkBgShp" presStyleIdx="1" presStyleCnt="2" custFlipVert="1" custScaleY="86974"/>
      <dgm:spPr/>
    </dgm:pt>
  </dgm:ptLst>
  <dgm:cxnLst>
    <dgm:cxn modelId="{CF5076FB-4EA0-4AFB-8CC0-F917F0028406}" type="presOf" srcId="{747A6F9F-E722-4B7F-A6B2-14A3A1BBA376}" destId="{BEBE0484-AED0-4C57-8E1D-C25B72FF4AA2}" srcOrd="0" destOrd="0" presId="urn:microsoft.com/office/officeart/2005/8/layout/hList3"/>
    <dgm:cxn modelId="{2438678B-AC00-47AF-806B-9306665E4BBA}" srcId="{615A2705-1F60-433A-B13C-C64DFB46A080}" destId="{C9BD5829-D576-486A-9DE2-FE2E0D4D2A64}" srcOrd="0" destOrd="0" parTransId="{3F696BE0-6BAB-4CDD-A193-1CFDBF23E4C6}" sibTransId="{D6E5986F-15FD-47FB-BAD1-DB970A66AAB3}"/>
    <dgm:cxn modelId="{8128224C-3A40-4890-980E-D0EE9D0F741B}" srcId="{615A2705-1F60-433A-B13C-C64DFB46A080}" destId="{255E2BDE-34B6-48AD-97C4-B6DBAE0EEFF9}" srcOrd="2" destOrd="0" parTransId="{BDB58913-EE25-4EAA-ABDC-3A29134BA071}" sibTransId="{4D3063B4-FA84-4AC0-80D8-AA2A1CCB7DD6}"/>
    <dgm:cxn modelId="{9F221BC8-3571-48DA-B9FA-93F79733EB29}" srcId="{EB8C80C0-B85D-4EA5-99BA-EFD2E82A52BF}" destId="{615A2705-1F60-433A-B13C-C64DFB46A080}" srcOrd="0" destOrd="0" parTransId="{EAA69C29-B647-40B1-B644-BB2AD426AAAF}" sibTransId="{5F63E494-0CF9-46BC-9C25-02ACE044469D}"/>
    <dgm:cxn modelId="{58780F6C-B689-4484-8E15-C4FAC99E59B5}" type="presOf" srcId="{C9BD5829-D576-486A-9DE2-FE2E0D4D2A64}" destId="{286C39C0-F324-43A4-9042-1089F0B3592B}" srcOrd="0" destOrd="0" presId="urn:microsoft.com/office/officeart/2005/8/layout/hList3"/>
    <dgm:cxn modelId="{F9548B5B-64EA-4294-A823-ADF382C9983E}" srcId="{615A2705-1F60-433A-B13C-C64DFB46A080}" destId="{747A6F9F-E722-4B7F-A6B2-14A3A1BBA376}" srcOrd="1" destOrd="0" parTransId="{B76C3EC1-A0A3-4505-B8E2-179B4019049C}" sibTransId="{F13485DA-0EF7-4200-BB83-A1ABCCE793F4}"/>
    <dgm:cxn modelId="{AC33844C-C6C7-4034-8C2D-1C03485C1E26}" type="presOf" srcId="{615A2705-1F60-433A-B13C-C64DFB46A080}" destId="{00E3BB46-B567-4E81-8D9D-0162B3AC7B60}" srcOrd="0" destOrd="0" presId="urn:microsoft.com/office/officeart/2005/8/layout/hList3"/>
    <dgm:cxn modelId="{6FD5C9EA-677D-4D5B-8365-07DF35264731}" type="presOf" srcId="{7AE6835E-CA67-43F9-98ED-EF0B03AD961C}" destId="{1479AF27-8D7F-4AB7-B3AA-097D396EFB21}" srcOrd="0" destOrd="0" presId="urn:microsoft.com/office/officeart/2005/8/layout/hList3"/>
    <dgm:cxn modelId="{B47F108E-5642-4B76-BE3E-27B001F42999}" type="presOf" srcId="{255E2BDE-34B6-48AD-97C4-B6DBAE0EEFF9}" destId="{1EA956D0-4228-43AA-A033-94ADFADC838A}" srcOrd="0" destOrd="0" presId="urn:microsoft.com/office/officeart/2005/8/layout/hList3"/>
    <dgm:cxn modelId="{A559258A-5994-4236-B205-4465A8D5DEC9}" srcId="{615A2705-1F60-433A-B13C-C64DFB46A080}" destId="{7AE6835E-CA67-43F9-98ED-EF0B03AD961C}" srcOrd="3" destOrd="0" parTransId="{DBCE9CBB-4F50-4ED7-B695-5253A80F7EDE}" sibTransId="{B25C46BA-69EA-4925-ADAA-026C8A4ED34F}"/>
    <dgm:cxn modelId="{1D7BF351-EC7A-45DE-AC28-8EF45105177B}" type="presOf" srcId="{EB8C80C0-B85D-4EA5-99BA-EFD2E82A52BF}" destId="{3E6E8E84-2AFF-4C1E-8382-36B684BFAA2C}" srcOrd="0" destOrd="0" presId="urn:microsoft.com/office/officeart/2005/8/layout/hList3"/>
    <dgm:cxn modelId="{55ED7A3D-19FD-4D7B-9F40-385C02326686}" type="presParOf" srcId="{3E6E8E84-2AFF-4C1E-8382-36B684BFAA2C}" destId="{00E3BB46-B567-4E81-8D9D-0162B3AC7B60}" srcOrd="0" destOrd="0" presId="urn:microsoft.com/office/officeart/2005/8/layout/hList3"/>
    <dgm:cxn modelId="{00392398-3053-424C-95BE-A50F52ECFD99}" type="presParOf" srcId="{3E6E8E84-2AFF-4C1E-8382-36B684BFAA2C}" destId="{FFB9B5EF-8D3F-4B72-8676-1B646620471D}" srcOrd="1" destOrd="0" presId="urn:microsoft.com/office/officeart/2005/8/layout/hList3"/>
    <dgm:cxn modelId="{06D6624D-8F29-49B0-B84D-A1F47CFD735D}" type="presParOf" srcId="{FFB9B5EF-8D3F-4B72-8676-1B646620471D}" destId="{286C39C0-F324-43A4-9042-1089F0B3592B}" srcOrd="0" destOrd="0" presId="urn:microsoft.com/office/officeart/2005/8/layout/hList3"/>
    <dgm:cxn modelId="{3D112AD3-F3C8-4983-8C47-2EBED6D0DE42}" type="presParOf" srcId="{FFB9B5EF-8D3F-4B72-8676-1B646620471D}" destId="{BEBE0484-AED0-4C57-8E1D-C25B72FF4AA2}" srcOrd="1" destOrd="0" presId="urn:microsoft.com/office/officeart/2005/8/layout/hList3"/>
    <dgm:cxn modelId="{8F251F4E-ACF1-4728-930D-4F2FE1CC2844}" type="presParOf" srcId="{FFB9B5EF-8D3F-4B72-8676-1B646620471D}" destId="{1EA956D0-4228-43AA-A033-94ADFADC838A}" srcOrd="2" destOrd="0" presId="urn:microsoft.com/office/officeart/2005/8/layout/hList3"/>
    <dgm:cxn modelId="{64867994-4B93-49C8-9E4E-185B4917DFBC}" type="presParOf" srcId="{FFB9B5EF-8D3F-4B72-8676-1B646620471D}" destId="{1479AF27-8D7F-4AB7-B3AA-097D396EFB21}" srcOrd="3" destOrd="0" presId="urn:microsoft.com/office/officeart/2005/8/layout/hList3"/>
    <dgm:cxn modelId="{DA84CE0E-BAE8-4D5B-ACC8-1EA6CAE6AC66}" type="presParOf" srcId="{3E6E8E84-2AFF-4C1E-8382-36B684BFAA2C}" destId="{ADA95574-208C-4128-814F-BD0CAFFEB071}" srcOrd="2" destOrd="0" presId="urn:microsoft.com/office/officeart/2005/8/layout/hList3"/>
  </dgm:cxnLst>
  <dgm:bg>
    <a:solidFill>
      <a:schemeClr val="bg1">
        <a:lumMod val="85000"/>
      </a:schemeClr>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3BB46-B567-4E81-8D9D-0162B3AC7B60}">
      <dsp:nvSpPr>
        <dsp:cNvPr id="0" name=""/>
        <dsp:cNvSpPr/>
      </dsp:nvSpPr>
      <dsp:spPr>
        <a:xfrm>
          <a:off x="0" y="-66253"/>
          <a:ext cx="10515600" cy="1503841"/>
        </a:xfrm>
        <a:prstGeom prst="rect">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2">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FontTx/>
            <a:buChar char="-"/>
          </a:pPr>
          <a:r>
            <a:rPr lang="sv-SE" sz="2800" kern="1200" dirty="0"/>
            <a:t>I</a:t>
          </a:r>
          <a:r>
            <a:rPr lang="sv-SE" sz="2800" b="0" i="0" kern="1200" dirty="0">
              <a:effectLst/>
            </a:rPr>
            <a:t>nte prognoser eller förutsägelser. </a:t>
          </a:r>
        </a:p>
        <a:p>
          <a:pPr lvl="0" algn="ctr" defTabSz="1244600">
            <a:lnSpc>
              <a:spcPct val="90000"/>
            </a:lnSpc>
            <a:spcBef>
              <a:spcPct val="0"/>
            </a:spcBef>
            <a:spcAft>
              <a:spcPct val="35000"/>
            </a:spcAft>
            <a:buFontTx/>
            <a:buChar char="-"/>
          </a:pPr>
          <a:r>
            <a:rPr lang="sv-SE" sz="2800" b="0" i="0" kern="1200" dirty="0">
              <a:effectLst/>
            </a:rPr>
            <a:t>Berättelser om framtiden som beskriver vad som kan hända om vissa händelser inträffar. </a:t>
          </a:r>
          <a:endParaRPr lang="sv-SE" sz="2800" kern="1200" dirty="0"/>
        </a:p>
      </dsp:txBody>
      <dsp:txXfrm>
        <a:off x="0" y="-66253"/>
        <a:ext cx="10515600" cy="1503841"/>
      </dsp:txXfrm>
    </dsp:sp>
    <dsp:sp modelId="{286C39C0-F324-43A4-9042-1089F0B3592B}">
      <dsp:nvSpPr>
        <dsp:cNvPr id="0" name=""/>
        <dsp:cNvSpPr/>
      </dsp:nvSpPr>
      <dsp:spPr>
        <a:xfrm>
          <a:off x="0" y="1419790"/>
          <a:ext cx="2628899" cy="252479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Tx/>
            <a:buChar char="-"/>
          </a:pPr>
          <a:r>
            <a:rPr lang="sv-SE" sz="2400" kern="1200"/>
            <a:t>Kan </a:t>
          </a:r>
          <a:r>
            <a:rPr lang="sv-SE" sz="2400" b="0" i="0" kern="1200">
              <a:effectLst/>
            </a:rPr>
            <a:t>utmana rådande antagandena och synliggöra olika möjligheter och risker</a:t>
          </a:r>
          <a:endParaRPr lang="sv-SE" sz="2400" kern="1200" dirty="0"/>
        </a:p>
      </dsp:txBody>
      <dsp:txXfrm>
        <a:off x="0" y="1419790"/>
        <a:ext cx="2628899" cy="2524798"/>
      </dsp:txXfrm>
    </dsp:sp>
    <dsp:sp modelId="{BEBE0484-AED0-4C57-8E1D-C25B72FF4AA2}">
      <dsp:nvSpPr>
        <dsp:cNvPr id="0" name=""/>
        <dsp:cNvSpPr/>
      </dsp:nvSpPr>
      <dsp:spPr>
        <a:xfrm>
          <a:off x="2628900" y="1419790"/>
          <a:ext cx="2628899" cy="252479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Tx/>
            <a:buChar char="-"/>
          </a:pPr>
          <a:r>
            <a:rPr lang="sv-SE" sz="2400" kern="1200"/>
            <a:t>Hjälp att förstå </a:t>
          </a:r>
          <a:r>
            <a:rPr lang="sv-SE" sz="2400" b="0" i="0" kern="1200">
              <a:effectLst/>
            </a:rPr>
            <a:t>konsekvenser av olika strategier och val, i en osäker och komplex omvärld</a:t>
          </a:r>
          <a:endParaRPr lang="sv-SE" sz="2400" kern="1200" dirty="0"/>
        </a:p>
      </dsp:txBody>
      <dsp:txXfrm>
        <a:off x="2628900" y="1419790"/>
        <a:ext cx="2628899" cy="2524798"/>
      </dsp:txXfrm>
    </dsp:sp>
    <dsp:sp modelId="{1EA956D0-4228-43AA-A033-94ADFADC838A}">
      <dsp:nvSpPr>
        <dsp:cNvPr id="0" name=""/>
        <dsp:cNvSpPr/>
      </dsp:nvSpPr>
      <dsp:spPr>
        <a:xfrm>
          <a:off x="5257800" y="1419790"/>
          <a:ext cx="2628899" cy="252479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Tx/>
            <a:buChar char="-"/>
          </a:pPr>
          <a:r>
            <a:rPr lang="en-US" sz="2400" kern="1200" dirty="0"/>
            <a:t>Kan visa </a:t>
          </a:r>
          <a:r>
            <a:rPr lang="en-US" sz="2400" kern="1200" dirty="0" err="1"/>
            <a:t>på</a:t>
          </a:r>
          <a:r>
            <a:rPr lang="en-US" sz="2400" kern="1200" dirty="0"/>
            <a:t> </a:t>
          </a:r>
          <a:r>
            <a:rPr lang="en-US" sz="2400" kern="1200" dirty="0" err="1"/>
            <a:t>olika</a:t>
          </a:r>
          <a:r>
            <a:rPr lang="en-US" sz="2400" kern="1200" dirty="0"/>
            <a:t> </a:t>
          </a:r>
          <a:r>
            <a:rPr lang="en-US" sz="2400" kern="1200" dirty="0" err="1"/>
            <a:t>perspektiv</a:t>
          </a:r>
          <a:r>
            <a:rPr lang="en-US" sz="2400" kern="1200" dirty="0"/>
            <a:t> </a:t>
          </a:r>
          <a:endParaRPr lang="sv-SE" sz="2400" kern="1200" dirty="0"/>
        </a:p>
      </dsp:txBody>
      <dsp:txXfrm>
        <a:off x="5257800" y="1419790"/>
        <a:ext cx="2628899" cy="2524798"/>
      </dsp:txXfrm>
    </dsp:sp>
    <dsp:sp modelId="{1479AF27-8D7F-4AB7-B3AA-097D396EFB21}">
      <dsp:nvSpPr>
        <dsp:cNvPr id="0" name=""/>
        <dsp:cNvSpPr/>
      </dsp:nvSpPr>
      <dsp:spPr>
        <a:xfrm>
          <a:off x="7886700" y="1419790"/>
          <a:ext cx="2628899" cy="252479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Tx/>
            <a:buChar char="-"/>
          </a:pPr>
          <a:r>
            <a:rPr lang="en-US" sz="2400" kern="1200" dirty="0"/>
            <a:t>-&gt;</a:t>
          </a:r>
          <a:r>
            <a:rPr lang="en-US" sz="2400" kern="1200" dirty="0" err="1"/>
            <a:t>Diskussion</a:t>
          </a:r>
          <a:r>
            <a:rPr lang="en-US" sz="2400" kern="1200" dirty="0"/>
            <a:t> om </a:t>
          </a:r>
          <a:r>
            <a:rPr lang="en-US" sz="2400" kern="1200" dirty="0" err="1"/>
            <a:t>vad</a:t>
          </a:r>
          <a:r>
            <a:rPr lang="en-US" sz="2400" kern="1200" dirty="0"/>
            <a:t> </a:t>
          </a:r>
          <a:r>
            <a:rPr lang="en-US" sz="2400" kern="1200" dirty="0" err="1"/>
            <a:t>som</a:t>
          </a:r>
          <a:r>
            <a:rPr lang="en-US" sz="2400" kern="1200" dirty="0"/>
            <a:t> </a:t>
          </a:r>
          <a:r>
            <a:rPr lang="en-US" sz="2400" kern="1200" dirty="0" err="1"/>
            <a:t>bör</a:t>
          </a:r>
          <a:r>
            <a:rPr lang="en-US" sz="2400" kern="1200" dirty="0"/>
            <a:t> </a:t>
          </a:r>
          <a:r>
            <a:rPr lang="en-US" sz="2400" kern="1200" dirty="0" err="1"/>
            <a:t>göras</a:t>
          </a:r>
          <a:r>
            <a:rPr lang="en-US" sz="2400" kern="1200" dirty="0"/>
            <a:t> nu för </a:t>
          </a:r>
          <a:r>
            <a:rPr lang="en-US" sz="2400" kern="1200" dirty="0" err="1"/>
            <a:t>att</a:t>
          </a:r>
          <a:r>
            <a:rPr lang="en-US" sz="2400" kern="1200" dirty="0"/>
            <a:t> </a:t>
          </a:r>
          <a:r>
            <a:rPr lang="en-US" sz="2400" kern="1200" dirty="0" err="1"/>
            <a:t>åstadkomma</a:t>
          </a:r>
          <a:r>
            <a:rPr lang="en-US" sz="2400" kern="1200" dirty="0"/>
            <a:t> </a:t>
          </a:r>
          <a:r>
            <a:rPr lang="en-US" sz="2400" kern="1200" dirty="0" err="1"/>
            <a:t>eller</a:t>
          </a:r>
          <a:r>
            <a:rPr lang="en-US" sz="2400" kern="1200" dirty="0"/>
            <a:t> </a:t>
          </a:r>
          <a:r>
            <a:rPr lang="en-US" sz="2400" kern="1200" dirty="0" err="1"/>
            <a:t>undvika</a:t>
          </a:r>
          <a:r>
            <a:rPr lang="en-US" sz="2400" kern="1200" dirty="0"/>
            <a:t> </a:t>
          </a:r>
          <a:r>
            <a:rPr lang="en-US" sz="2400" kern="1200" dirty="0" err="1"/>
            <a:t>ett</a:t>
          </a:r>
          <a:r>
            <a:rPr lang="en-US" sz="2400" kern="1200" dirty="0"/>
            <a:t> </a:t>
          </a:r>
          <a:r>
            <a:rPr lang="en-US" sz="2400" kern="1200" dirty="0" err="1"/>
            <a:t>visst</a:t>
          </a:r>
          <a:r>
            <a:rPr lang="en-US" sz="2400" kern="1200" dirty="0"/>
            <a:t> </a:t>
          </a:r>
          <a:r>
            <a:rPr lang="en-US" sz="2400" kern="1200" dirty="0" err="1"/>
            <a:t>framtida</a:t>
          </a:r>
          <a:r>
            <a:rPr lang="en-US" sz="2400" kern="1200" dirty="0"/>
            <a:t> </a:t>
          </a:r>
          <a:r>
            <a:rPr lang="en-US" sz="2400" kern="1200" dirty="0" err="1"/>
            <a:t>tillstånd</a:t>
          </a:r>
          <a:endParaRPr lang="sv-SE" sz="2400" kern="1200" dirty="0"/>
        </a:p>
      </dsp:txBody>
      <dsp:txXfrm>
        <a:off x="7886700" y="1419790"/>
        <a:ext cx="2628899" cy="2524798"/>
      </dsp:txXfrm>
    </dsp:sp>
    <dsp:sp modelId="{ADA95574-208C-4128-814F-BD0CAFFEB071}">
      <dsp:nvSpPr>
        <dsp:cNvPr id="0" name=""/>
        <dsp:cNvSpPr/>
      </dsp:nvSpPr>
      <dsp:spPr>
        <a:xfrm flipV="1">
          <a:off x="0" y="3829878"/>
          <a:ext cx="10515600" cy="243990"/>
        </a:xfrm>
        <a:prstGeom prst="rect">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36"/>
    </inkml:context>
    <inkml:brush xml:id="br0">
      <inkml:brushProperty name="width" value="0.1" units="cm"/>
      <inkml:brushProperty name="height" value="0.1" units="cm"/>
      <inkml:brushProperty name="color" value="#FFFFFF"/>
    </inkml:brush>
  </inkml:definitions>
  <inkml:trace contextRef="#ctx0" brushRef="#br0">170 40 24575,'2'13'0,"-1"2"0,0-5 0,0 58 0,-1-44 0,0 41 0,1-55 0,-1-4 0,0-2 0,0-1 0,0 1 0,0-1 0,0 0 0,0 0 0,0 0 0,0-1 0,1 2 0,-1-2 0,0 1 0,1-1 0,-1 1 0,0-1 0,1 2 0,0-2 0,0 1 0,1 1 0,0-1 0,3 4 0,-1-3 0,1 2 0,1 1 0,-1 0 0,3 1 0,0-1 0,1 1 0,-2-3 0,-1 0 0,-2-2 0,-1-1 0,0 0 0,-1-6 0,0 1 0,0-7 0,-1 3 0,0-2 0,-1-2 0,0 3 0,1-7 0,-1 4 0,1-4 0,-2 0 0,0 3 0,-1-1 0,0 0 0,1 3 0,-1-4 0,0 4 0,-1-4 0,1 4 0,0 0 0,-1 2 0,2 0 0,-1 2 0,0-2 0,0 1 0,1 0 0,0 1 0,0 2 0,-2-3 0,0 2 0,-2-2 0,1 2 0,2 1 0,-1-2 0,1 2 0,0-1 0,0 1 0,0 0 0,0 0 0,1 0 0,-1 1 0,1-1 0,-1 2 0,-2 0 0,-1 1 0,-12-4 0,2 2 0,-6-3 0,-2 0 0,2 1 0,-4-2 0,7 3 0,5 2 0,7 1 0,2 0 0,2 1 0,-2 3 0,2 1 0,-2 2 0,1 2 0,2-3 0,-3 5 0,3 0 0,-2 2 0,2 1 0,0-1 0,0 0 0,0 0 0,1-2 0,0 2 0,0-2 0,0 2 0,1-1 0,0-5 0,1 5 0,-1-5 0,1 2 0,1 0 0,-1 0 0,2 1 0,0 1 0,-2-2 0,2 3 0,-1-3 0,-1 1 0,1-1 0,-1-1 0,1-1 0,-2-1 0,0-2 0,0 0 0,0 0 0,0-1 0,-1 2 0,1-2 0,1 2 0,-1-2 0,0 1 0,1 0 0,-2-1 0,2 1 0,-1-2 0,0 2 0,1 0 0,-1-1 0,0 1 0,0-1 0,0 0 0,2 3 0,-1-1 0,2 1 0,0 3 0,-1-1 0,1 1 0,1 1 0,-1-3 0,2 5 0,-1-2 0,1 2 0,2 1 0,-3-4 0,4 6 0,-3-5 0,0 1 0,2 2 0,-1-2 0,1 2 0,-1-3 0,-2-2 0,2 1 0,-3-3 0,2 3 0,-1-2 0,-2-2 0,1 1 0,-2-3 0,-1-1 0,2 0 0,-1 0 0,2 0 0,-2-1 0,0 0 0,1-2 0,-1 1 0,0-2 0,-1 0 0,-1 0 0,0-1 0,0 0 0,0 2 0,0-3 0,-1 0 0,-1 0 0,-1-4 0,-2 1 0,-1-2 0,1 3 0,-1-2 0,1 2 0,-2-2 0,0 2 0,2 2 0,-5-5 0,4 4 0,-3-4 0,2 2 0,3 4 0,0-5 0,2 6 0,0-1 0,0 2 0,1 1 0,6 7 0,-1 1 0,4 6 0,-2-3 0,-3-3 0,3 4 0,-2-4 0,2 2 0,0 1 0,-2-3 0,1 3 0,-1-3 0,-2-3 0,1 1 0,-1-1 0,-1-1 0,0 0 0,0-1 0,1 2 0,-1-3 0,1 3 0,-1-2 0,0 0 0,1 2 0,-1-2 0,2 2 0,-2 0 0,0-1 0,0 2 0,-1-1 0,1-1 0,0 2 0,-1-2 0,1 1 0,0 0 0,-1-1 0,0 1 0,0-1 0,0 1 0,0-1 0,0-1 0,0 1 0,0-1 0,-1 1 0,1 0 0,0-1 0,0 3 0,1-2 0,0 1 0,0-1 0,-1 0 0,1-1 0,-1 1 0,1-1 0,0 1 0,0 0 0,0 0 0,2 0 0,-2 0 0,2 1 0,-1 0 0,1 0 0,0 1 0,0-1 0,-1-1 0,1 1 0,-1-1 0,0 0 0,-1-1 0,0 0 0,1 1 0,-1 0 0,0-1 0,0 0 0,0 0 0,1 1 0,0 0 0,-1-2 0,0 2 0,0 0 0,0-1 0,0 2 0,-1-2 0,0 2 0,0-2 0,0 1 0,-5-5 0,0 0 0,-3-3 0,1 0 0,2 2 0,-3-2 0,3 2 0,0-1 0,2 2 0,1 0 0,-2 0 0,1 1 0,0-1 0,0-1 0,0 1 0,0 0 0,1 0 0,0 1 0,-1-1 0,2 1 0,-2-1 0,0 0 0,0-1 0,0 1 0,-1-1 0,2 1 0,-2-1 0,2 2 0,0-1 0,-1 1 0,2-1 0,-2 1 0,1-1 0,0 2 0,-2-2 0,1 1 0,-1 0 0,0-1 0,1 0 0,-3-1 0,2 1 0,-2-1 0,0 1 0,3 0 0,-5 0 0,4 0 0,-1 1 0,0 0 0,2 0 0,-1 0 0,1 0 0,1 0 0,5 9 0,-2-4 0,4 9 0,-3-9 0,3 5 0,-2-5 0,1 3 0,1-2 0,-2-1 0,2 1 0,-1-2 0,-2-1 0,2 1 0,-3-1 0,2 1 0,-1-1 0,-1-1 0,2 0 0,-1 0 0,1 1 0,-1-1 0,0 0 0,0 1 0,1-1 0,0 1 0,1-1 0,-1 0 0,-1 0 0,2 1 0,-1-1 0,0 0 0,1 1 0,-1-1 0,1 0 0,-1 0 0,-1 0 0,1 0 0,-1 0 0,1 0 0,0 0 0,-1 0 0,1 0 0,0-1 0,0 1 0,0-1 0,-1 0 0,1 1 0,0 0 0,-1 0 0,1 0 0,-1 0 0,0 0 0,1 0 0,-1 1 0,0 0 0,0-1 0,0 1 0,1-1 0,-1 1 0,0 0 0,1-1 0,-1 2 0,-1-2 0,1 2 0,-1-2 0,1 2 0,0-1 0,0 0 0,0 0 0,-1 0 0,1 0 0,1 0 0,-1 0 0,1 1 0,-1-1 0,2 1 0,-2-1 0,2 0 0,-2 0 0,-1-1 0,1 1 0,-8-4 0,4 1 0,-7-2 0,6 2 0,2 0 0,-2 0 0,-1 0 0,1-1 0,-2 0 0,3 1 0,-2 0 0,2-1 0,-1 1 0,1 0 0,0 0 0,-1 0 0,0 0 0,0 1 0,0-1 0,0 1 0,-1-1 0,0 0 0,1 0 0,1 0 0,6 7 0,-3-4 0,4 6 0,-3-7 0,-1 1 0,1 0 0,0-1 0,0 2 0,1-1 0,-1-1 0,0 1 0,1-2 0,-1 0 0,1 1 0,0-1 0,-1 1 0,1 0 0,-5-10 0,2 8 0,-3-9 0,3 10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45"/>
    </inkml:context>
    <inkml:brush xml:id="br0">
      <inkml:brushProperty name="width" value="0.2" units="cm"/>
      <inkml:brushProperty name="height" value="0.2" units="cm"/>
      <inkml:brushProperty name="color" value="#FFFFFF"/>
    </inkml:brush>
  </inkml:definitions>
  <inkml:trace contextRef="#ctx0" brushRef="#br0">2420 1 24575,'-17'7'0,"3"-1"0,8-2 0,1-2 0,-1 0 0,2 0 0,0 0 0,-1 1 0,1 1 0,1 1 0,2 0 0,0 1 0,0-1 0,-1 0 0,-2-1 0,0-3 0,-2 1 0,0-2 0,2 1 0,-2 0 0,1-1 0,0 1 0,0-1 0,0 1 0,0-1 0,-2 0 0,0 0 0,-1 0 0,2 0 0,2 0 0,-1 0 0,1 1 0,-2 2 0,1 1 0,2-1 0,-2 2 0,2-2 0,-1 1 0,-1-1 0,1 1 0,-1 1 0,2-2 0,-1 1 0,-1-1 0,1 0 0,-1 0 0,1 0 0,0-1 0,-1 1 0,1-1 0,-1 1 0,0 1 0,1-1 0,-1 1 0,1-2 0,0 1 0,-2 0 0,2-2 0,-1 0 0,0 1 0,0-1 0,0 1 0,-1 1 0,2 0 0,-2 1 0,2-2 0,0 2 0,0-1 0,-1 2 0,2-3 0,-2 2 0,0 0 0,0-1 0,0 0 0,2-1 0,-2 1 0,1-1 0,-1 1 0,1 0 0,-1 0 0,1 0 0,-1 0 0,0 1 0,0 0 0,0 0 0,-1 0 0,1 0 0,0 0 0,-1 0 0,3-1 0,-7 2 0,6-3 0,-4 2 0,3-2 0,2-1 0,-3 1 0,2 1 0,-1 0 0,2 0 0,-1 1 0,-1-1 0,2 0 0,-2 1 0,1-1 0,0-1 0,-2 2 0,2-1 0,-1 0 0,0 0 0,0-1 0,0 1 0,1 0 0,-2 0 0,0 1 0,0 0 0,-1 0 0,1-1 0,0 1 0,2-2 0,-1 0 0,1 1 0,-2-1 0,1 1 0,1-1 0,-3 1 0,3-1 0,-1 1 0,-2-1 0,3 0 0,-2 0 0,2-1 0,-1 1 0,-1-1 0,0 1 0,1-1 0,0-1 0,0 2 0,0-1 0,0 0 0,-2 1 0,2-1 0,-1 1 0,2 0 0,-2-1 0,0-2 0,2 0 0,-2-1 0,-2 1 0,4 0 0,-4 1 0,4 0 0,0 2 0,-1 1 0,-1 0 0,1 0 0,0 0 0,-1 0 0,2-1 0,-1 1 0,-2 0 0,2-1 0,-4 1 0,5-2 0,-1 1 0,-1-1 0,3 0 0,-5-1 0,4 0 0,-1 1 0,-2-1 0,2 1 0,-2-1 0,1 0 0,0 1 0,1-1 0,-4 2 0,2-2 0,-1 1 0,1 0 0,2 0 0,-3 0 0,2 0 0,-1 0 0,2 0 0,2-1 0,-4 1 0,2 0 0,-1 0 0,1 0 0,1 0 0,-2 0 0,1 1 0,0-1 0,0 1 0,0-1 0,-1 2 0,2-1 0,-4 2 0,2 0 0,-3 0 0,1 0 0,0-2 0,0 2 0,1-2 0,0 0 0,-1 1 0,1-2 0,-1 2 0,-2-1 0,3-1 0,-4 1 0,4-1 0,0 1 0,-1-1 0,2 0 0,-1 0 0,1 0 0,0 0 0,1-1 0,0 1 0,0-1 0,-1 1 0,1-1 0,-3 0 0,3 0 0,-1 0 0,1 0 0,1 0 0,-2 1 0,1-1 0,-1 0 0,0 0 0,1 0 0,-3 0 0,2 0 0,-3 0 0,2 0 0,2 0 0,-1 1 0,2-1 0,-2 0 0,0-1 0,2 1 0,-2 0 0,0 0 0,0 0 0,0 0 0,-1-1 0,2 1 0,-1-1 0,-1 0 0,3 1 0,-5-1 0,2 0 0,-2 0 0,1 1 0,2 0 0,-1 0 0,0 0 0,1 0 0,0 0 0,1 0 0,1 0 0,-3 0 0,3 0 0,-2 0 0,0 1 0,2-1 0,-5 1 0,2 0 0,0-1 0,-3 2 0,3 0 0,-3 0 0,0 0 0,2 0 0,-4 1 0,3-1 0,-3 0 0,3-1 0,2 0 0,-3 0 0,4 0 0,-4 0 0,2 0 0,3-1 0,-1 0 0,0 0 0,2 0 0,-5 0 0,4 0 0,-4 0 0,3 0 0,-1 0 0,-1 0 0,0 1 0,1-1 0,-3 0 0,2 0 0,-1 0 0,-1 0 0,3 0 0,-4 0 0,3 0 0,-1 0 0,2 0 0,1 0 0,0 0 0,0 0 0,1 0 0,-1 0 0,1 0 0,0 0 0,-1-1 0,2 1 0,-2 0 0,0 0 0,2 0 0,-2 0 0,1 0 0,-1 0 0,1 0 0,-1 1 0,2-1 0,-3 1 0,1-1 0,1 1 0,-1-1 0,1 0 0,-4 0 0,0 0 0,-2 0 0,-5 0 0,3 0 0,-2 1 0,3-1 0,3 1 0,0-1 0,2 0 0,0 0 0,2 0 0,-1 0 0,-1 0 0,0 0 0,-2 0 0,0 0 0,2 1 0,-6 0 0,2-1 0,-5 0 0,3 1 0,4-1 0,-1-1 0,5 1 0,1-1 0,-2-2 0,2 1 0,-2-1 0,1 1 0,1-1 0,-1 0 0,1 1 0,-1-2 0,1 2 0,-1-1 0,1-1 0,-1-1 0,2 1 0,0 0 0,-2-1 0,2 2 0,-2-3 0,2 3 0,-1-1 0,0 1 0,-2 1 0,2 0 0,-3 3 0,2 0 0,-3 2 0,-1-1 0,2 0 0,-5 1 0,6-1 0,-4 0 0,5-1 0,1-1 0,-2 1 0,1-2 0,0 0 0,0-1 0,1-1 0,0 0 0,-1 0 0,0 0 0,2 0 0,-2 1 0,0 0 0,1 0 0,-3-1 0,4 1 0,-4-1 0,2 1 0,0-1 0,0 0 0,1 2 0,0-1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46"/>
    </inkml:context>
    <inkml:brush xml:id="br0">
      <inkml:brushProperty name="width" value="0.2" units="cm"/>
      <inkml:brushProperty name="height" value="0.2" units="cm"/>
      <inkml:brushProperty name="color" value="#FFFFFF"/>
    </inkml:brush>
  </inkml:definitions>
  <inkml:trace contextRef="#ctx0" brushRef="#br0">1 0 24575,'2'14'0,"0"3"0,-1-8 0,1 4 0,-1 2 0,0 5 0,0-5 0,1 8 0,0-3 0,0 2 0,0 1 0,-1-4 0,1-6 0,-1 10 0,-1-8 0,1 7 0,-1-3 0,1-3 0,-1 1 0,0-4 0,1-3 0,-1 3 0,0-3 0,0 3 0,0-2 0,0-2 0,0 1 0,-1-3 0,1-1 0,0 1 0,-1-2 0,0 0 0,1 0 0,-2 0 0,1 1 0,-1-1 0,-1 2 0,1-4 0,-3 4 0,16-20 0,-7 9 0,10-14 0,-10 14 0,0 0 0,0 0 0,0 1 0,1 0 0,0-1 0,-2 2 0,3-4 0,-1 2 0,1-1 0,-1 2 0,-2 0 0,1 0 0,0-1 0,0 0 0,0-1 0,0 1 0,2-1 0,-2 2 0,1 0 0,0 0 0,-1 1 0,1-1 0,-1 0 0,1 0 0,1-1 0,-2 1 0,5-2 0,-6 3 0,3-2 0,0 1 0,-1 0 0,1 0 0,-2 0 0,2 0 0,-1 0 0,3-2 0,-3 2 0,1-1 0,-3 2 0,1 0 0,4-3 0,-4 2 0,9-4 0,-8 3 0,4-1 0,-4 1 0,-2 1 0,2 0 0,0 1 0,1 0 0,0 0 0,3 0 0,-4 0 0,2 0 0,-1 0 0,-3 1 0,5 0 0,-2 0 0,-1 1 0,3-2 0,-4 2 0,6-1 0,-5 0 0,2 0 0,-2 1 0,-2 2 0,1 3 0,-2 0 0,-1 1 0,0-1 0,-1-1 0,3 2 0,-2-1 0,2 1 0,-1-1 0,0 0 0,-1 0 0,1 1 0,-1-1 0,0 1 0,0-1 0,-1-1 0,-8-13 0,6 8 0,-9-12 0,10 13 0,-1-2 0,-5 10 0,3-3 0,-5 6 0,3-5 0,3-1 0,-4 2 0,2-2 0,-1 2 0,0-2 0,2-2 0,-2 1 0,1-1 0,1-1 0,0 1 0,-1 0 0,1-1 0,-1 1 0,1 0 0,1 1 0,-1 1 0,1-2 0,-1 2 0,1-1 0,0 1 0,-1 0 0,2-1 0,-2 1 0,1-1 0,0 0 0,-1 1 0,2-1 0,-1 1 0,1 0 0,-1-1 0,-1 3 0,2-3 0,-1 1 0,0 0 0,0 0 0,0 0 0,0 0 0,1 1 0,0-3 0,-1 3 0,1 0 0,1-1 0,-2 3 0,1-2 0,0 1 0,0 0 0,1-3 0,-1 3 0,1-2 0,0 2 0,0-2 0,0 0 0,1 1 0,-1 0 0,0-1 0,-1 2 0,1-2 0,-1 3 0,1-1 0,-1-3 0,1 4 0,0-2 0,0 2 0,-1-1 0,1-2 0,-1 1 0,1-1 0,-1 2 0,0-2 0,0 1 0,0-2 0,0 1 0,1 0 0,-2 0 0,1 0 0,0 0 0,-1-1 0,0 1 0,0-1 0,-1-1 0,-3-3 0,2 0 0,-3-4 0,5 2 0,-1-1 0,-2 4 0,2 1 0,-4 2 0,4 0 0,0 1 0,-2 0 0,2-1 0,-3 3 0,3-2 0,-1 1 0,1-2 0,1-1 0,0 2 0,1-1 0,0 1 0,-1 1 0,1-2 0,0 2 0,0-1 0,0-1 0,0 3 0,0-2 0,-1 1 0,0-1 0,1-2 0,-1 2 0,1 0 0,0 0 0,1 0 0,0 0 0,1 0 0,0 0 0,-1 2 0,1-1 0,0 1 0,0 0 0,0-2 0,0 2 0,0-2 0,0 0 0,0 1 0,0-2 0,-7-12 0,4 6 0,-6-14 0,7 12 0,0-1 0,1 0 0,0 1 0,1-2 0,1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47"/>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48"/>
    </inkml:context>
    <inkml:brush xml:id="br0">
      <inkml:brushProperty name="width" value="0.2" units="cm"/>
      <inkml:brushProperty name="height" value="0.2" units="cm"/>
      <inkml:brushProperty name="color" value="#FFFFFF"/>
    </inkml:brush>
  </inkml:definitions>
  <inkml:trace contextRef="#ctx0" brushRef="#br0">1038 0 24575,'-13'3'0,"1"-1"0,7-1 0,1-1 0,-2 2 0,-1 0 0,0 0 0,0 0 0,2 0 0,0-2 0,1 1 0,-5 0 0,1-1 0,-2 1 0,2 0 0,2-1 0,-1 0 0,3 1 0,-2-1 0,0 1 0,2-1 0,-4 1 0,4 0 0,-3 0 0,3-1 0,-1 0 0,0 1 0,0 1 0,0-1 0,-1 2 0,1-2 0,0 1 0,0 0 0,-2 1 0,0 0 0,0-1 0,0 0 0,2 0 0,-1-1 0,-1 0 0,1 0 0,-1 1 0,2 0 0,0 0 0,0 0 0,2 0 0,-4 0 0,1 0 0,1-1 0,-1 0 0,2-1 0,-2 1 0,1 0 0,-1 1 0,2-1 0,-1 0 0,-1 0 0,-1 1 0,1 0 0,-1 0 0,2 0 0,0-1 0,0 1 0,0 0 0,-2 0 0,2 0 0,0-1 0,0 1 0,-1 1 0,0-2 0,-1 2 0,2-2 0,-1 0 0,2 1 0,-3-1 0,3-1 0,-2 1 0,1 0 0,0 1 0,-1 0 0,2-1 0,-1 1 0,0 0 0,-1-1 0,1 1 0,-2-1 0,4 0 0,-4 0 0,1 0 0,1 0 0,-2 1 0,3-1 0,-1 1 0,0 0 0,1-1 0,-2 1 0,1-1 0,0 0 0,-3 1 0,2 0 0,-3 1 0,2 0 0,1-1 0,-1 0 0,1 1 0,1-2 0,0 2 0,1-1 0,-2 0 0,1 0 0,0-1 0,-1 1 0,3-1 0,-4 0 0,0 0 0,1 0 0,-2 0 0,2 0 0,0 0 0,-1 0 0,-1 1 0,0-1 0,-1 1 0,0 0 0,1 0 0,0-1 0,2 0 0,-1 0 0,3 0 0,-1-1 0,-1 0 0,1 1 0,-2-1 0,1 0 0,-1 0 0,-1 0 0,-1 0 0,2 0 0,1 0 0,-1 0 0,1 0 0,-2 0 0,3 1 0,-2-1 0,3 0 0,-2 0 0,-1 0 0,4 0 0,-6 0 0,5 0 0,-2 0 0,0 0 0,2 0 0,-3 0 0,3 0 0,-3 0 0,0 0 0,0 1 0,-2-1 0,2 0 0,-2 0 0,1 0 0,0 1 0,-1-1 0,3 0 0,-1 0 0,1 0 0,2 0 0,-2 0 0,1 1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49"/>
    </inkml:context>
    <inkml:brush xml:id="br0">
      <inkml:brushProperty name="width" value="0.2" units="cm"/>
      <inkml:brushProperty name="height" value="0.2" units="cm"/>
      <inkml:brushProperty name="color" value="#FFFFFF"/>
    </inkml:brush>
  </inkml:definitions>
  <inkml:trace contextRef="#ctx0" brushRef="#br0">0 1 24575,'17'5'0,"-4"0"0,-7-3 0,1 0 0,-2-2 0,2 2 0,-1-1 0,-2 0 0,3 1 0,-3 0 0,2 0 0,1 0 0,-2-1 0,1 1 0,-2-1 0,1 1 0,2-1 0,0 0 0,-1 0 0,3 0 0,-2 0 0,2 0 0,-2 0 0,-2 0 0,0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37"/>
    </inkml:context>
    <inkml:brush xml:id="br0">
      <inkml:brushProperty name="width" value="0.1" units="cm"/>
      <inkml:brushProperty name="height" value="0.1" units="cm"/>
      <inkml:brushProperty name="color" value="#FFFFFF"/>
    </inkml:brush>
  </inkml:definitions>
  <inkml:trace contextRef="#ctx0" brushRef="#br0">0 0 24575,'10'4'0,"1"-1"0,-7-2 0,1 1 0,-3-2 0,1 1 0,-1 0 0,1 0 0,-1 0 0,1 0 0,-1-1 0,2 1 0,-2-1 0,1 1 0,0 0 0,-1-1 0,2 2 0,-2-2 0,3 1 0,-4-1 0,2 1 0,0 0 0,-1 0 0,1 1 0,-1 0 0,0 0 0,0 0 0,1 0 0,-2-1 0,1 2 0,-1-1 0,1 0 0,0 0 0,0 0 0,0 0 0,0 0 0,-1 1 0,0-1 0,1 0 0,-1 0 0,1 0 0,1-1 0,0 0 0,-1 0 0,1 0 0,-1 0 0,0 1 0,1-1 0,-1 1 0,-7-2 0,3 1 0,-6-1 0,6-1 0,1 1 0,-3-1 0,3 1 0,-3-1 0,2 1 0,-1-1 0,0 0 0,0 1 0,-2-1 0,1 0 0,-1 1 0,1-1 0,2 0 0,-2 1 0,3-1 0,-2 1 0,0-1 0,1 0 0,-1-1 0,1 1 0,0 0 0,-1-1 0,1 1 0,-1-1 0,1 1 0,-1 0 0,1-1 0,-1 1 0,1 0 0,0 0 0,-1 1 0,-1-1 0,1 0 0,0 0 0,0 0 0,-1 0 0,1 0 0,1 0 0,-1-1 0,1 2 0,-1-1 0,10 0 0,-5 1 0,6 0 0,-5 0 0,-1 0 0,3 0 0,-2 0 0,2 0 0,-2 0 0,-1 0 0,2-1 0,-1 1 0,1 0 0,0-1 0,-2 1 0,3 0 0,-3 0 0,2 0 0,-2 2 0,-1-1 0,2 1 0,-1 0 0,-1 0 0,1 0 0,-1 0 0,1 0 0,1 0 0,-2-1 0,2 2 0,-2-1 0,0 0 0,0 1 0,-1-1 0,1 1 0,0-1 0,0 1 0,0-1 0,1 1 0,-1-1 0,0 1 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38"/>
    </inkml:context>
    <inkml:brush xml:id="br0">
      <inkml:brushProperty name="width" value="0.1" units="cm"/>
      <inkml:brushProperty name="height" value="0.1" units="cm"/>
      <inkml:brushProperty name="color" value="#FFFFFF"/>
    </inkml:brush>
  </inkml:definitions>
  <inkml:trace contextRef="#ctx0" brushRef="#br0">781 186 24575,'4'-4'0,"-1"0"0,-2 4 0,2-1 0,-1 0 0,2 0 0,-1 0 0,0 1 0,0-1 0,-1 0 0,1 1 0,-1-1 0,1 1 0,-1-1 0,1-1 0,-1 1 0,0-1 0,0 1 0,2-2 0,-1 1 0,1 0 0,0 0 0,-2 1 0,3-1 0,-3 1 0,0 0 0,1 0 0,-2-1 0,2 1 0,-1-1 0,1 1 0,0-1 0,0 1 0,0 0 0,-1 1 0,0-1 0,1 0 0,0 0 0,0 0 0,-1-1 0,0 2 0,1-1 0,-1 0 0,1 0 0,0-1 0,0 1 0,0-1 0,-1 1 0,0 0 0,1-1 0,-2 0 0,1 0 0,-1-1 0,1 1 0,0-1 0,0 1 0,-1 0 0,1 0 0,0-1 0,-1 2 0,2-1 0,-2 0 0,2 0 0,-1 1 0,0 0 0,1-1 0,-1 0 0,0 0 0,0 0 0,-1 0 0,2 0 0,-2-1 0,2 1 0,-1 0 0,1-1 0,0 1 0,0-2 0,0 2 0,0 0 0,0 0 0,-1-1 0,0 1 0,1-1 0,-1 2 0,0-2 0,0 2 0,0-1 0,1 1 0,-1-1 0,1 1 0,-1-1 0,0 1 0,1-1 0,0 2 0,0-2 0,0 1 0,-1 0 0,1 0 0,-1 0 0,1 1 0,-1-1 0,3 0 0,-3 1 0,2-1 0,-1 0 0,0 0 0,1 0 0,0 0 0,-2 1 0,2-1 0,-3 0 0,2 1 0,-1-2 0,0 1 0,0-2 0,0 1 0,-1 1 0,2-1 0,-2 0 0,1 0 0,0 1 0,0-1 0,-5 7 0,2-3 0,-4 4 0,3-3 0,1-2 0,0 2 0,-1-1 0,0 0 0,0 0 0,1 0 0,-1 1 0,0-1 0,0 0 0,0 0 0,-1-1 0,1 0 0,0 0 0,-1 0 0,0 1 0,1-1 0,0 1 0,0-1 0,-1 1 0,1 0 0,0-1 0,-2 1 0,1 0 0,-2 1 0,0 0 0,0-1 0,0 1 0,0-2 0,2 0 0,0 0 0,1 0 0,-1 1 0,2 0 0,-2-1 0,0 2 0,0-1 0,-2 2 0,2-2 0,-2 0 0,2 0 0,0 0 0,1 1 0,0-1 0,-2 0 0,2 1 0,-2 0 0,0 0 0,0 0 0,1 0 0,0 0 0,2 0 0,-1-1 0,0 0 0,1 1 0,0-1 0,-1 2 0,1-2 0,0 2 0,1-1 0,-1-1 0,1 3 0,0-2 0,0 1 0,-1 1 0,1-1 0,0 1 0,0 2 0,0-3 0,0 3 0,0-3 0,0 2 0,0-1 0,0 0 0,0 0 0,0-1 0,0-1 0,0 1 0,0-2 0,0 1 0,0 0 0,0-1 0,0 2 0,0-2 0,0 1 0,0 0 0,1 0 0,-1 0 0,0-1 0,1 0 0,-1 2 0,1 0 0,0 0 0,0-1 0,0 1 0,-1-3 0,2 4 0,-2-2 0,2 1 0,0 0 0,-1-1 0,1 3 0,1-1 0,0 2 0,1-1 0,-2 0 0,1 0 0,-1-1 0,-1-1 0,1-1 0,-2-1 0,3-12 0,-1 4 0,1-9 0,-2 7 0,0 1 0,1-1 0,0 0 0,-1 3 0,0-2 0,1 2 0,-1-1 0,1 0 0,-1 2 0,1-1 0,-1 2 0,0 0 0,0 0 0,0 1 0,0-1 0,-1 1 0,1 0 0,-6 9 0,2-3 0,-5 7 0,0-4 0,3-2 0,-2 1 0,0-2 0,3-1 0,-1 0 0,-1 0 0,1-1 0,-3 0 0,2 0 0,-2-1 0,1 0 0,3 0 0,-6 0 0,3 0 0,-2 0 0,3 0 0,2 0 0,-1 0 0,0 1 0,2-1 0,-5 2 0,5-2 0,-3 2 0,2-1 0,0 0 0,0 0 0,0 1 0,1-1 0,-2 0 0,0 0 0,-1 1 0,1 0 0,1-1 0,0 1 0,2-2 0,-2 1 0,1 1 0,0-2 0,-1 2 0,0-1 0,1 0 0,-3 0 0,3-1 0,-3 1 0,0 0 0,3 0 0,-4 0 0,2 0 0,-1-1 0,0 1 0,0 0 0,-1-1 0,-2 2 0,2-2 0,-5 2 0,1-1 0,-3 0 0,-4 2 0,1-1 0,-1 0 0,0 0 0,5-1 0,-3 0 0,5 0 0,-2-1 0,0 0 0,5-1 0,-6 1 0,7-1 0,-2 0 0,3 0 0,2 0 0,-2 0 0,0 1 0,3-1 0,-3 0 0,3 0 0,-1 0 0,0 0 0,2 0 0,-3 0 0,3 1 0,-1-1 0,0 1 0,1 0 0,-1 0 0,0 0 0,-2 0 0,1 1 0,-1 0 0,1-1 0,-1 0 0,0 1 0,-2 0 0,1 0 0,1 0 0,2-1 0,0-1 0,1 1 0,-1-1 0,1 0 0,-1 1 0,1-1 0,-2 1 0,2-2 0,-2 1 0,1 0 0,0-1 0,0 1 0,-1 0 0,2 0 0,0 0 0,-1 0 0,0 0 0,-1 0 0,1 0 0,-1 0 0,-1 0 0,1 0 0,-3 0 0,-1 1 0,-2-1 0,-2 1 0,-1-1 0,-2 0 0,0 0 0,3 0 0,-1 1 0,2-1 0,-1 0 0,0 0 0,3 0 0,-2 0 0,5 0 0,-1 0 0,1 0 0,0 0 0,0 1 0,0-1 0,3 0 0,-1 0 0,3 0 0,-2 1 0,1 1 0,-1 1 0,2-1 0,-1 0 0,0-1 0,0 1 0,0 0 0,0-1 0,-1 2 0,1-2 0,0 0 0,-1 0 0,1-1 0,-2 0 0,2 0 0,0 0 0,-1 0 0,1 0 0,-1 0 0,0 1 0,1-1 0,-1 0 0,0 1 0,1-1 0,-2 0 0,2 0 0,-1 0 0,0 0 0,1 1 0,9-1 0,-4 0 0,6-1 0,-6 1 0,-1 0 0,1-1 0,1 1 0,-1 0 0,2-1 0,-1 0 0,1 1 0,-1 0 0,0-1 0,-1 1 0,-1-1 0,1 1 0,-1-1 0,1 1 0,1-1 0,-1 1 0,1-1 0,0 1 0,1-2 0,1 1 0,0 0 0,1-1 0,-3 2 0,1-1 0,-2 0 0,0 0 0,1 1 0,-3 0 0,2-1 0,0 1 0,0-1 0,0 0 0,1 1 0,0-1 0,-1 0 0,5 0 0,-4 1 0,4-1 0,-3 1 0,-2-1 0,0 0 0,-1 1 0,1-1 0,1 1 0,0 0 0,-1 0 0,0 0 0,-1-1 0,2 1 0,-2 0 0,3-1 0,-2 1 0,1 0 0,1 0 0,-1-1 0,2 1 0,2-1 0,-1 0 0,3 0 0,-2 1 0,0-1 0,-1 1 0,-2 0 0,4 0 0,-4 0 0,2-1 0,-2 1 0,-1 0 0,0 0 0,0 0 0,-2 0 0,4-1 0,-3 1 0,3 0 0,1 0 0,-2 0 0,4 0 0,-4 0 0,2 0 0,-2 0 0,-1 0 0,0 0 0,-2 0 0,0 0 0,1-1 0,-1 1 0,2-2 0,-2 1 0,4-2 0,-4 1 0,7-4 0,-3 3 0,2-2 0,0 0 0,-2 1 0,2 0 0,-1 0 0,1 0 0,-2 1 0,0 0 0,-2 1 0,1 0 0,-1 0 0,1 0 0,1 0 0,-2 0 0,4-1 0,-1 1 0,1-1 0,0 1 0,-4 1 0,3-1 0,-3 1 0,1 0 0,-1 0 0,-1 0 0,0 0 0,-1 1 0,1-1 0,0 0 0,0 1 0,0-1 0,-1 0 0,0 1 0,1-1 0,2 0 0,1 0 0,1-1 0,-1 0 0,-1 1 0,1-1 0,-1 0 0,1-1 0,1 0 0,-1 1 0,3-2 0,-3 2 0,3-1 0,-2 1 0,-1 0 0,0-1 0,-1 1 0,-2 1 0,0 0 0,-1 0 0,1 0 0,-1 0 0,0 0 0,0-1 0,0 1 0,2 0 0,-2 0 0,2 0 0,-2 0 0,2-1 0,-2 1 0,2 0 0,0-1 0,1 0 0,2-1 0,-2 1 0,6-3 0,-1 1 0,2-1 0,0-1 0,-2 2 0,0-1 0,-1 2 0,-2 0 0,1 1 0,-3 0 0,0 0 0,-1 2 0,-2-1 0,2 1 0,-2-1 0,1 1 0,0-1 0,-1 1 0,1 0 0,0-1 0,1 1 0,0 0 0,1 0 0,-2 0 0,-1 0 0,1 0 0,0 0 0,-1 0 0,2 1 0,-2 0 0,2 0 0,-1 0 0,-1 0 0,3 1 0,-2 0 0,1 0 0,0 1 0,-1-1 0,2 2 0,-2-1 0,-1-1 0,0 1 0,-1 0 0,0-1 0,1 1 0,-1 0 0,0 0 0,0 0 0,-1 0 0,1 0 0,-1 1 0,1 0 0,-1-2 0,1 2 0,-1-1 0,0 0 0,-1-1 0,0 1 0,0 0 0,-3 1 0,1 0 0,-3 2 0,1-2 0,0 1 0,-1 1 0,1-2 0,-2 3 0,2-4 0,-1 1 0,1-1 0,1-1 0,0 1 0,0-1 0,-1 1 0,-2 2 0,3-3 0,-7 6 0,5-4 0,-4 2 0,1-1 0,4-1 0,-2-1 0,4 0 0,1-2 0,-1 1 0,1 0 0,1-1 0,-2 1 0,1-1 0,0 1 0,0-1 0,-1 1 0,1-1 0,-1 1 0,0 1 0,-1 0 0,-1 1 0,3-2 0,-1 0 0,1-1 0,6-7 0,-2 4 0,6-8 0,-5 7 0,4-5 0,-1 2 0,3-3 0,-1 1 0,0 1 0,0-1 0,0 0 0,-1 1 0,2-1 0,-3 2 0,0 1 0,0-1 0,-3 2 0,1 0 0,-1 1 0,-1 1 0,1-1 0,-1 1 0,0-1 0,0 1 0,-1 0 0,1-1 0,0 1 0,0-1 0,0 1 0,0-1 0,-1 2 0,1-2 0,-1 1 0,1-1 0,-1 1 0,0 0 0,1-3 0,0 1 0,0-2 0,0 1 0,-1 2 0,1-3 0,0 2 0,1-1 0,-1-2 0,0 2 0,1-1 0,-1 1 0,-1 2 0,1-2 0,-1 2 0,1 0 0,-2 1 0,1 0 0,-1 0 0,0-2 0,0 0 0,0-1 0,0 1 0,0-3 0,0 2 0,1 0 0,-1-1 0,0 3 0,1-2 0,-1 2 0,0 1 0,0-1 0,2 1 0,0-1 0,1 2 0,0-2 0,0 2 0,-1-1 0,1 0 0,-1 1 0,2-2 0,-1 1 0,0-1 0,1-1 0,-1 2 0,1-1 0,-1 1 0,-1 1 0,1-1 0,-1 1 0,1-1 0,-1 0 0,-1 1 0,2-2 0,-2 2 0,1-1 0,0 0 0,0-1 0,1 0 0,0 0 0,0-1 0,-1 2 0,0 0 0,-1 0 0,1 1 0,1-1 0,-1 0 0,1 1 0,-2-1 0,-6 5 0,3-2 0,-6 3 0,7-4 0,-2 1 0,1 0 0,-1 0 0,1 1 0,-1-1 0,1 0 0,0 0 0,-1-1 0,1 1 0,-2 0 0,2 0 0,-1 0 0,1 1 0,1-1 0,-2 1 0,0-1 0,1 0 0,-1 1 0,1-1 0,-1 1 0,0 0 0,-3 2 0,2-2 0,-2 2 0,3-2 0,-2 0 0,2-1 0,0 0 0,1 0 0,0 0 0,-1-1 0,0 1 0,0-1 0,1 1 0,-1-1 0,0 1 0,-1 0 0,3 0 0,-2 0 0,0 0 0,1-1 0,-2 1 0,2 0 0,-2 0 0,2-1 0,-1 1 0,1-1 0,0 0 0,-2 2 0,1-1 0,-2 1 0,0 0 0,0 0 0,-1 0 0,3 0 0,-2 0 0,0 0 0,0 1 0,0-1 0,1 0 0,0 0 0,1 0 0,0-1 0,1 0 0,-1 0 0,1 1 0,-1-1 0,1 1 0,-1-1 0,1 1 0,-2 0 0,2-1 0,-2 2 0,2-2 0,-3 2 0,2-1 0,-1 0 0,1 0 0,1-1 0,0 0 0,-1 0 0,0 0 0,0 1 0,1-1 0,-1-1 0,1 1 0,-1 0 0,1-1 0,-1 0 0,-1 1 0,2-1 0,-2 0 0,1 1 0,1-1 0,-3 2 0,2-1 0,-1 0 0,1 0 0,0-1 0,-1 1 0,1 0 0,1-1 0,0 1 0,-1-1 0,0 0 0,1 0 0,-1 0 0,0 1 0,-1 0 0,1-1 0,0 1 0,0-1 0,1 0 0,-2 1 0,2-1 0,-2 1 0,2-1 0,0 1 0,-2-1 0,2 0 0,-1 1 0,0-1 0,1 1 0,-1-1 0,0 0 0,1 1 0,-2-1 0,1 0 0,-1 1 0,-1 0 0,0 0 0,-1 0 0,1 1 0,1-1 0,-2 0 0,1 1 0,-2-1 0,2 1 0,1-2 0,-1 1 0,3 0 0,-1-1 0,1 1 0,0 0 0,0 2 0,1-1 0,1 1 0,-1-1 0,-1 0 0,0 0 0,-2 0 0,2-1 0,0 0 0,-1 0 0,1 0 0,-2 1 0,2-1 0,-4 3 0,2-2 0,-1 2 0,-1-1 0,3-1 0,-4 1 0,4-1 0,-1 0 0,1 0 0,0-2 0,0 1 0,0 0 0,1 0 0,-1 0 0,0 0 0,2 0 0,-2 0 0,0-1 0,1 1 0,-1 0 0,1 0 0,-1 0 0,0 0 0,0 0 0,0 0 0,1 0 0,-1 0 0,0 0 0,1 0 0,-1 0 0,1 0 0,0 1 0,-1-1 0,1 1 0,0-1 0,-1 1 0,0 0 0,1 0 0,0 0 0,0 0 0,0 0 0,0 0 0,0 0 0,0 1 0,-1-1 0,1 0 0,-2 2 0,2-2 0,-1 1 0,0 0 0,2-2 0,-2 3 0,1-2 0,0 0 0,0 1 0,1-2 0,-1 2 0,0-2 0,0 1 0,0 0 0,0 0 0,0 0 0,-1 0 0,0 1 0,0-1 0,1 0 0,1-1 0,-2 2 0,1-2 0,-1 2 0,1-1 0,0 0 0,0-1 0,0 2 0,0-2 0,0 1 0,-1 0 0,1-1 0,0 0 0,0 0 0,-2 1 0,1-1 0,-1 1 0,1-1 0,0-1 0,-1 2 0,1-1 0,-2 1 0,1-1 0,1 0 0,0 0 0,0-1 0,1 2 0,-1-2 0,1 1 0,-1 0 0,0 0 0,0 1 0,0-1 0,-1 1 0,1-1 0,1 0 0,-1 0 0,0 0 0,0 0 0,0 0 0,1 0 0,-1 0 0,0 0 0,1 0 0,-1-1 0,1 1 0,-1 0 0,0-1 0,0 1 0,1 0 0,-1-1 0,1 1 0,-1 1 0,0-1 0,1 1 0,-2 1 0,1-1 0,-1 0 0,0 0 0,2 0 0,-2 1 0,2-1 0,-2 0 0,1 0 0,1-1 0,0 1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39"/>
    </inkml:context>
    <inkml:brush xml:id="br0">
      <inkml:brushProperty name="width" value="0.1" units="cm"/>
      <inkml:brushProperty name="height" value="0.1" units="cm"/>
      <inkml:brushProperty name="color" value="#FFFFFF"/>
    </inkml:brush>
  </inkml:definitions>
  <inkml:trace contextRef="#ctx0" brushRef="#br0">176 929 24575,'8'6'0,"-1"-1"0,-4-2 0,0 0 0,1 2 0,-1 0 0,1 2 0,2 0 0,-1-1 0,2 2 0,0 1 0,0 0 0,2 4 0,1-1 0,0 3 0,1-1 0,-2-3 0,4 6 0,-4-4 0,5 5 0,-2-1 0,-3-6 0,4 8 0,-4-7 0,2 4 0,0-1 0,-2-2 0,2 3 0,0-3 0,-3-2 0,3 3 0,0-2 0,2 3 0,1 1 0,-5-4 0,6 6 0,-4-4 0,3 3 0,-1-2 0,-1-1 0,1 2 0,-1 0 0,-2-4 0,3 4 0,-6-7 0,2 1 0,-4-2 0,-1-5 0,2 5 0,-2-4 0,1 2 0,0-1 0,-1-1 0,2 1 0,-1-1 0,-1 0 0,4 2 0,-3-2 0,1 2 0,0-2 0,-2-2 0,-1 1 0,1 1 0,-1-2 0,2 1 0,-3-1 0,1 0 0,-1-1 0,-4-11 0,0 2 0,-4-11 0,-1 5 0,-1-4 0,-2 1 0,2 3 0,-5-7 0,2 3 0,-3-5 0,0 0 0,5 8 0,-5-7 0,5 6 0,-1-2 0,-3-3 0,6 8 0,-7-11 0,5 8 0,-1-2 0,1-1 0,1 5 0,-1-4 0,0 1 0,2 4 0,-4-8 0,3 8 0,-1-3 0,1 3 0,1 3 0,-1-3 0,0 0 0,3 5 0,-2-3 0,2 4 0,-1-2 0,0 2 0,1 0 0,-1 1 0,2 1 0,0 1 0,0 0 0,1 1 0,-1 0 0,1 0 0,0 0 0,-1-1 0,1 1 0,1 0 0,-2 0 0,2 0 0,-4-3 0,1 0 0,-1-1 0,-3-2 0,2 3 0,-1-2 0,0 1 0,0 0 0,-2-2 0,1 1 0,1 1 0,0-1 0,3 3 0,-8-6 0,4 3 0,-2-2 0,-1-1 0,3 3 0,0-1 0,0 1 0,4 3 0,-4-3 0,3 4 0,-1-2 0,2 2 0,2 1 0,0 0 0,2 2 0,0-1 0,0-1 0,1-3 0,-1 0 0,0-2 0,-1 1 0,0-3 0,-1-4 0,0 1 0,-4-11 0,4 10 0,-7-21 0,2 10 0,-2-8 0,0-1 0,2 7 0,-1-5 0,0 0 0,1 3 0,-1-1 0,3 7 0,1 5 0,0 1 0,1 4 0,0 0 0,2 4 0,0 3 0,1 1 0,0 3 0,0 0 0,2 10 0,0-2 0,3 10 0,-1-4 0,1 2 0,2 2 0,-1-5 0,3 9 0,-2-5 0,1 3 0,2 0 0,-1-1 0,2 2 0,1 0 0,-3-2 0,3 2 0,-4-6 0,2 2 0,-1-3 0,-1-1 0,3 3 0,-1-2 0,-2-2 0,1-1 0,-3-3 0,4 5 0,-4-5 0,4 4 0,-1-2 0,-2 0 0,2 2 0,-2-2 0,-1-1 0,0-1 0,0 0 0,-1-1 0,1 2 0,-1-1 0,2 1 0,-1-1 0,-2-2 0,4 3 0,-2-2 0,2 1 0,1 0 0,-4-1 0,6 4 0,-2-1 0,2 1 0,4 5 0,-3-3 0,4 3 0,-3-2 0,-3-4 0,6 7 0,-3-5 0,4 4 0,0 0 0,-3-2 0,4 3 0,-3-1 0,-3-3 0,5 6 0,-3-2 0,5 3 0,1 3 0,-8-7 0,7 7 0,-7-7 0,3 3 0,1 1 0,-3-3 0,2 1 0,-2-2 0,-3-4 0,1 3 0,-1-3 0,0 1 0,2 2 0,-4-5 0,5 6 0,-5-6 0,2 4 0,1 0 0,-5-5 0,8 8 0,-5-4 0,2 2 0,3 3 0,-5-4 0,3 2 0,-1 0 0,-2-2 0,1 3 0,1-1 0,-3-4 0,2 4 0,-4-5 0,2 3 0,-1 0 0,-3-4 0,4 7 0,-3-5 0,1 3 0,-2-3 0,0-1 0,-1-1 0,0 0 0,-1-2 0,0 1 0,-1 0 0,0-2 0,0 3 0,0-5 0,0 2 0,0-3 0,0 1 0,0-1 0,0 1 0,0 0 0,1-1 0,-1 1 0,-5-10 0,1 4 0,-5-7 0,-1 0 0,5 5 0,-8-10 0,5 6 0,-3-3 0,-2-5 0,3 4 0,-4-6 0,-1 0 0,3 3 0,0-1 0,1 2 0,3 5 0,-3-4 0,3 3 0,-2-2 0,3 2 0,2 4 0,0 0 0,2 2 0,-1-1 0,2 2 0,-1 2 0,2 1 0,-1-1 0,-1 1 0,1 0 0,-2 0 0,2 0 0,-2-1 0,0 0 0,0 1 0,-1-3 0,1 1 0,-1 0 0,1-1 0,1 1 0,-1-2 0,1 1 0,-2-1 0,2 1 0,-1-1 0,-1 0 0,0-2 0,1 2 0,-4-6 0,2 3 0,-2-3 0,0 0 0,0-2 0,-1-3 0,-2-3 0,2 3 0,-5-9 0,5 9 0,-4-6 0,1 2 0,5 5 0,-10-12 0,6 8 0,-4-5 0,4 4 0,1 3 0,1-2 0,-1 1 0,1 2 0,-4-2 0,3 3 0,-1-2 0,2 3 0,2 5 0,-4-7 0,3 4 0,-3-4 0,1 1 0,2 2 0,-2-2 0,0-1 0,3 4 0,-5-6 0,3 6 0,-2-5 0,1 4 0,1 0 0,-1 0 0,1 0 0,1 2 0,-1-3 0,0 2 0,-1-2 0,1 3 0,3 2 0,-3-4 0,2 4 0,-1-4 0,1 3 0,2 2 0,-1-1 0,2 2 0,1 2 0,-2-1 0,0 0 0,0-1 0,1 1 0,0 1 0,-1-2 0,1 2 0,-1-1 0,0-2 0,1 2 0,-1-2 0,2 3 0,0 1 0,0-2 0,1 2 0,-1-2 0,1 1 0,0 1 0,0-2 0,0 3 0,0-1 0,1 0 0,0 1 0,-1-1 0,0 0 0,0 1 0,1 0 0,0 0 0,0 0 0,0 0 0,0 0 0,0 0 0,0 0 0,0 0 0,0-1 0,0 1 0,0-2 0,0 0 0,0 1 0,-1-4 0,1 4 0,-1-2 0,0-1 0,1 1 0,-1-2 0,0 0 0,0 3 0,0-4 0,1 3 0,0-2 0,0-1 0,0 3 0,-1-5 0,1 3 0,-1-2 0,1 2 0,1 1 0,-1 0 0,1-2 0,0 2 0,0-2 0,0 2 0,0-1 0,0 2 0,0 0 0,0 1 0,0 1 0,0 0 0,0 0 0,0 2 0,0-2 0,0 1 0,0 1 0,0-1 0,0 0 0,1 0 0,-1-1 0,0 1 0,0-1 0,0 1 0,0 0 0,1 0 0,-1 0 0,0 0 0,0 0 0,0 0 0,1 0 0,-1 0 0,1 0 0,-1 1 0,1-1 0,4 9 0,0-1 0,3 6 0,0 0 0,-3-3 0,3 3 0,-1-2 0,1 2 0,2 2 0,-2-1 0,2 2 0,-1 0 0,-1-2 0,1 3 0,-1-2 0,0 2 0,2 0 0,-4-5 0,6 9 0,-5-5 0,3 3 0,0 2 0,-1-2 0,2 3 0,-1-1 0,-2-5 0,3 7 0,-4-7 0,1 4 0,1 1 0,-1-2 0,2 4 0,0 1 0,-3-6 0,3 6 0,-3-6 0,1 2 0,0 0 0,-2-5 0,3 7 0,-3-6 0,2 2 0,-3-4 0,3 4 0,-4-8 0,4 8 0,-5-9 0,2 2 0,-2-3 0,-1-2 0,-1-1 0,0-1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40"/>
    </inkml:context>
    <inkml:brush xml:id="br0">
      <inkml:brushProperty name="width" value="0.2" units="cm"/>
      <inkml:brushProperty name="height" value="0.2" units="cm"/>
      <inkml:brushProperty name="color" value="#FFFFFF"/>
    </inkml:brush>
  </inkml:definitions>
  <inkml:trace contextRef="#ctx0" brushRef="#br0">369 43 24575,'-16'-4'0,"4"1"0,2 1 0,4 1 0,-3-2 0,1 2 0,2 0 0,-2 1 0,1-1 0,2 0 0,0 1 0,0-1 0,-1 1 0,-1-1 0,0 1 0,0 0 0,-2 0 0,2 0 0,-7-1 0,6 0 0,-3 1 0,6-1 0,1 1 0,-2-1 0,1 1 0,-1-1 0,2 1 0,-3-1 0,3 1 0,-6-1 0,4 1 0,-3-1 0,2 1 0,2-1 0,1 0 0,-4 0 0,2 1 0,-2-1 0,1 0 0,2 0 0,0 1 0,0-1 0,-2 0 0,2 0 0,0 1 0,0-1 0,0 0 0,-1 1 0,-2-1 0,2 0 0,-2 1 0,3 0 0,0-1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41"/>
    </inkml:context>
    <inkml:brush xml:id="br0">
      <inkml:brushProperty name="width" value="0.2" units="cm"/>
      <inkml:brushProperty name="height" value="0.2" units="cm"/>
      <inkml:brushProperty name="color" value="#FFFFFF"/>
    </inkml:brush>
  </inkml:definitions>
  <inkml:trace contextRef="#ctx0" brushRef="#br0">1 0 24575,'15'4'0,"-3"-2"0,-9 0 0,2 0 0,0-1 0,1 1 0,2 0 0,-2 0 0,1 1 0,-1-2 0,-2 1 0,2-1 0,-1 0 0,0 1 0,1-1 0,-2 0 0,3 1 0,-3-1 0,2 1 0,-2-1 0,1 1 0,0 0 0,-1 2 0,1-1 0,-1 0 0,0 2 0,-1-2 0,1 0 0,0 1 0,0-1 0,0 0 0,0 1 0,0-1 0,1 0 0,1-1 0,0 0 0,-1-1 0,0 1 0,0-1 0,0 1 0,2 0 0,-2 0 0,0-1 0,1 1 0,-1 0 0,-1-2 0,2 3 0,-2-2 0,2 1 0,-2-1 0,1 0 0,0 1 0,0-1 0,0 0 0,0 1 0,0-1 0,0 1 0,0 0 0,0 0 0,0 0 0,-1 0 0,1 0 0,0 0 0,-1 0 0,1 0 0,1 1 0,-2-1 0,1 0 0,0 1 0,-1-1 0,2 2 0,-3-2 0,2 1 0,1-1 0,-3-1 0,4 0 0,-3 1 0,1-1 0,1 0 0,-1 0 0,0 1 0,0-2 0,1 2 0,-1-2 0,0 1 0,0 0 0,0-1 0,0 1 0,1-1 0,-1 1 0,0 0 0,0-1 0,1 1 0,-1 0 0,1 0 0,-2 0 0,2 1 0,-1 0 0,0 0 0,-1 0 0,1 0 0,0 0 0,0-1 0,0 1 0,-1 0 0,1 0 0,0 0 0,-1 0 0,2-1 0,-2 1 0,1 0 0,-1 1 0,1-1 0,-1 1 0,1-2 0,0 2 0,0-2 0,0 1 0,0-1 0,1 1 0,-2-1 0,2 1 0,-2-1 0,1-1 0,0 1 0,0 0 0,1 0 0,-1 0 0,-1 1 0,2-2 0,-1 1 0,0 1 0,0-1 0,-1 0 0,2-1 0,-1 1 0,0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42"/>
    </inkml:context>
    <inkml:brush xml:id="br0">
      <inkml:brushProperty name="width" value="0.2" units="cm"/>
      <inkml:brushProperty name="height" value="0.2" units="cm"/>
      <inkml:brushProperty name="color" value="#FFFFFF"/>
    </inkml:brush>
  </inkml:definitions>
  <inkml:trace contextRef="#ctx0" brushRef="#br0">803 273 24575,'13'11'0,"-2"-2"0,-7-6 0,-1 0 0,2 1 0,0 0 0,-1 0 0,3 1 0,-5-3 0,3 1 0,-2 1 0,1-2 0,1 3 0,1-1 0,-1-1 0,-1 1 0,0-1 0,-1 0 0,2 1 0,-1 0 0,-1-1 0,1 1 0,-1-1 0,2 0 0,-1 1 0,0-1 0,0 0 0,1 0 0,-1-1 0,0 0 0,2 0 0,-1 0 0,-1 0 0,1 0 0,-1 0 0,1 1 0,-1 0 0,1-1 0,-1 1 0,0 0 0,2 0 0,-2 0 0,1 0 0,0 0 0,-2-1 0,3 2 0,-2-2 0,0 1 0,1 0 0,-1-1 0,1 2 0,-1-1 0,1 0 0,-1 0 0,0-1 0,0 1 0,1 2 0,-2-2 0,2 1 0,-1-1 0,-1 0 0,2 0 0,-1 0 0,0 1 0,0 0 0,0-2 0,0 2 0,0-1 0,0 0 0,0 1 0,-1 0 0,0-1 0,1 1 0,-1 0 0,1 0 0,0-1 0,-1 1 0,2 0 0,-2 0 0,1-1 0,0 0 0,0 0 0,1 0 0,-1 0 0,0 0 0,0 0 0,0 0 0,1 0 0,-1 0 0,0 1 0,0 0 0,-1 0 0,1 0 0,-1 0 0,1 1 0,0-2 0,0 1 0,0-1 0,0-1 0,1 1 0,-1 0 0,1 0 0,-1 0 0,-1 0 0,1 2 0,-1 1 0,0-2 0,0 2 0,-1-1 0,1 1 0,-1-1 0,1 2 0,-1-1 0,2 1 0,-1 0 0,-1-2 0,2 3 0,-1-2 0,1 3 0,-1-1 0,-1-3 0,2 4 0,-2-5 0,0 2 0,0-2 0,5-9 0,-4 5 0,6-9 0,-6 6 0,1 0 0,3 4 0,-4-1 0,4 4 0,-2-2 0,-1 1 0,2-1 0,-1 1 0,-1-1 0,1 1 0,0 0 0,1 0 0,-2-1 0,2 1 0,-3-1 0,2 1 0,0 0 0,-1-1 0,2 2 0,-3-1 0,1 1 0,1 0 0,-2-1 0,1 1 0,-1 0 0,-1 0 0,2 1 0,-1 0 0,0-1 0,0 1 0,1-1 0,-1 1 0,1-1 0,1 2 0,-2-1 0,3 2 0,-1 0 0,0-2 0,1 1 0,0 0 0,-2-2 0,4 3 0,-4-2 0,3 1 0,-3-1 0,0-1 0,0 0 0,0 0 0,-1-1 0,2 2 0,-2-2 0,0 1 0,0 1 0,0-1 0,-1 1 0,-11-1 0,3-2 0,-7 0 0,1-3 0,3 1 0,-3-1 0,-2 0 0,3 0 0,-3 0 0,-1 1 0,5-1 0,-9 1 0,7-1 0,-4 0 0,-1 0 0,8 1 0,-11-1 0,9 0 0,-3 0 0,3 0 0,3 0 0,0 0 0,0-1 0,2 2 0,-2-2 0,2 1 0,-2 1 0,1-1 0,-1 0 0,-1 0 0,-1-1 0,2 1 0,-4-1 0,5 1 0,-2-1 0,2 1 0,0-1 0,-1 1 0,2 0 0,1 0 0,0 1 0,-1-1 0,1 0 0,-4 0 0,2-1 0,-1 1 0,0-2 0,0 1 0,-1 0 0,1 0 0,2 1 0,-3-1 0,3 0 0,-2 0 0,1 1 0,3 1 0,-7-2 0,3-1 0,-4 0 0,0-1 0,2 1 0,1-1 0,2 1 0,2 1 0,-1 0 0,3 0 0,-3 0 0,1 0 0,1 0 0,0-1 0,-1-1 0,2 0 0,-1-1 0,1 2 0,-1-4 0,2 4 0,-2-3 0,2 1 0,0 0 0,0 0 0,-1 0 0,1 1 0,-1-1 0,0 0 0,0 0 0,0-1 0,0 1 0,-1-1 0,2 1 0,-2-1 0,1 1 0,1 2 0,-2-3 0,2 3 0,-2-2 0,0 0 0,1 1 0,-1-1 0,0 0 0,0 0 0,2 2 0,-2-2 0,1 2 0,-2-1 0,0 1 0,1-1 0,-1 1 0,1-1 0,-1 0 0,0 0 0,0 0 0,1 1 0,-2-2 0,0 0 0,0-1 0,1 2 0,2 2 0,-1-3 0,0 2 0,-1-2 0,0 1 0,1 0 0,1 2 0,-3-3 0,3 2 0,-3-2 0,3 3 0,-2-2 0,0 0 0,0 0 0,-2-1 0,2 1 0,-2-1 0,0 0 0,1 1 0,-3-3 0,2 3 0,-2-2 0,0 0 0,4 4 0,-5-6 0,4 4 0,-3-2 0,2 1 0,1 2 0,0-1 0,1 0 0,2 2 0,-2-1 0,1 0 0,0 0 0,-2 0 0,3 0 0,-2 0 0,-1 0 0,1 0 0,-1 0 0,1 1 0,1-1 0,-2-1 0,1 1 0,0 0 0,1 0 0,-2-1 0,2 1 0,-2 0 0,3-1 0,0 2 0,-2-3 0,2 1 0,0 0 0,0-1 0,0-1 0,2 1 0,-2-2 0,2 2 0,0-2 0,1 0 0,0 2 0,0-5 0,2-3 0,1 1 0,0-5 0,1 6 0,1-2 0,0 1 0,1 0 0,-2 4 0,1 3 0,-2 1 0,2 1 0,0 1 0,1 0 0,-1 0 0,0 0 0,0 2 0,1 0 0,3 3 0,-2 1 0,2 0 0,-1 2 0,-3-3 0,5 4 0,-4-1 0,2 1 0,-1 1 0,-3-4 0,3 4 0,0 2 0,0-1 0,1 4 0,-3-4 0,2 1 0,-4-3 0,3 3 0,-2-3 0,0 1 0,-1 1 0,0-1 0,0 1 0,-1-2 0,0-1 0,0 0 0,-1-2 0,1 2 0,0-1 0,0-1 0,1 1 0,1-1 0,-1 1 0,3 1 0,-2-2 0,2 1 0,-1 0 0,3 3 0,-2-2 0,2 1 0,1 0 0,-6-5 0,6 4 0,-1 0 0,2 2 0,1-1 0,-3-1 0,0 0 0,-3-2 0,7 6 0,-3-3 0,3 3 0,1 1 0,-3-2 0,2 2 0,-3-1 0,-3-4 0,5 6 0,-5-5 0,4 3 0,-3-1 0,-2-3 0,0 1 0,0-1 0,-2-2 0,3 3 0,-2-2 0,0 1 0,-1-2 0,-1 0 0,-10-14 0,4 5 0,-9-11 0,7 9 0,0-1 0,1 2 0,-4-3 0,2 1 0,-2-1 0,0 0 0,4 4 0,-2-2 0,2 2 0,1 0 0,-2 0 0,2 1 0,-2-2 0,0 1 0,1 2 0,-1-3 0,0 2 0,0-1 0,-2-1 0,1 0 0,-1 0 0,-2-1 0,3 2 0,-2-1 0,-2-1 0,1 1 0,-4-3 0,4 3 0,-8-4 0,7 4 0,-3-2 0,0 0 0,2 1 0,-4-2 0,3 0 0,2 3 0,1-1 0,2 2 0,-1-1 0,0 2 0,2 0 0,-3 0 0,4 1 0,-2-1 0,0 1 0,2 0 0,0 0 0,-1-1 0,2 2 0,-3-3 0,4 3 0,-2-1 0,1-1 0,1 2 0,-2-2 0,3 3 0,-4-3 0,3 2 0,0-1 0,-1-1 0,0 0 0,-2 0 0,1 0 0,1 0 0,0 0 0,0-1 0,0 0 0,1 0 0,-1-1 0,1 0 0,-2-1 0,2-1 0,0 3 0,-2-3 0,2 1 0,-2-1 0,0-3 0,1 2 0,-1-3 0,0-2 0,2 5 0,-2-8 0,2 5 0,-1-5 0,2 2 0,1 5 0,0-3 0,0 4 0,1-2 0,-1 1 0,1 4 0,1-1 0,-1 3 0,-4 0 0,1 2 0,-2-1 0,1 2 0,1 0 0,-3-1 0,3 1 0,-3 0 0,1-1 0,0 0 0,-1 0 0,1-1 0,2 1 0,-8-1 0,6 1 0,-4-1 0,2 0 0,1 0 0,-1 0 0,-4-1 0,4 1 0,-8-3 0,6 3 0,-4-1 0,2 0 0,5 2 0,-8-3 0,2 2 0,-2-1 0,-3 0 0,7 1 0,-3 1 0,1 0 0,5 1 0,-5 0 0,5 0 0,0 0 0,4 0 0,0 1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43"/>
    </inkml:context>
    <inkml:brush xml:id="br0">
      <inkml:brushProperty name="width" value="0.2" units="cm"/>
      <inkml:brushProperty name="height" value="0.2" units="cm"/>
      <inkml:brushProperty name="color" value="#FFFFFF"/>
    </inkml:brush>
  </inkml:definitions>
  <inkml:trace contextRef="#ctx0" brushRef="#br0">1 0 24575,'3'13'0,"0"1"0,-1-8 0,0 2 0,0-1 0,-1-3 0,1 3 0,0-3 0,0 1 0,1 0 0,-1-1 0,1 2 0,0-2 0,-1-1 0,2 3 0,-1-3 0,0 2 0,-1 1 0,-1-3 0,0 3 0,0-1 0,0 0 0,-1 1 0,1 0 0,-1-2 0,1 2 0,0 0 0,-1-2 0,1 5 0,0-6 0,0 3 0,-1 2 0,1-3 0,-1 3 0,1-3 0,-1 1 0,0-2 0,1 2 0,0-1 0,0-1 0,0 2 0,2-2 0,0 1 0,1-1 0,0-1 0,-1 1 0,1 0 0,0 0 0,0-1 0,0 0 0,0 1 0,1 0 0,-2-1 0,1 2 0,-2-2 0,1 2 0,-1 0 0,0-1 0,0 2 0,0-1 0,2 0 0,-1 0 0,0-1 0,2 0 0,-1 0 0,1 0 0,-1 0 0,0 0 0,-1-1 0,1 1 0,-1 0 0,3 2 0,-2-2 0,0 1 0,-1-1 0,0-1 0,0 1 0,1 1 0,-2 0 0,0-1 0,-1 1 0,-1 1 0,0-1 0,0 1 0,0-2 0,0 2 0,1-1 0,1 0 0,2 1 0,-2-2 0,1 1 0,-1-1 0,1 0 0,0 1 0,-1-2 0,2 3 0,-2 0 0,1 0 0,0-1 0,0 1 0,-1-2 0,0 2 0,0-2 0,0 1 0,0 0 0,0-1 0,0 2 0,0-1 0,0-1 0,1 1 0,-1-1 0,1 1 0,1-1 0,-2 0 0,2 0 0,-2 0 0,1 1 0,-1 0 0,2-1 0,-1 0 0,0 1 0,0 0 0,-1 0 0,1 1 0,-1-2 0,0 0 0,0 2 0,-1-2 0,1 2 0,-1-1 0,1-1 0,1 2 0,-1-2 0,1 0 0,1 1 0,-2-1 0,2 2 0,-2-3 0,2 3 0,-1-2 0,0 0 0,1 0 0,-1 0 0,2 1 0,-1-2 0,1 1 0,-1-1 0,1 1 0,0-1 0,0-1 0,-1 1 0,2 0 0,0 1 0,0 0 0,-1-1 0,-1 0 0,0-1 0,0 2 0,0-1 0,1 0 0,-1 0 0,0-1 0,1 1 0,0-1 0,1 1 0,-2 0 0,0-2 0,1 2 0,-2 2 0,-2 0 0,0 1 0,-2-1 0,3 0 0,0 0 0,0 0 0,1 0 0,-1-1 0,1 1 0,-1-1 0,2 1 0,1-1 0,-2-1 0,2 1 0,0 0 0,-1 0 0,0 0 0,0-1 0,-1-1 0,2 3 0,-2-2 0,1 1 0,-2 1 0,0 1 0,-1-1 0,1 2 0,-2-3 0,2 3 0,-1-1 0,1 1 0,-1-1 0,0-2 0,0 1 0,0 0 0,0 0 0,2 1 0,0-2 0,2-2 0,0 1 0,-1-1 0,1 1 0,-1-1 0,1 0 0,1 0 0,-2 0 0,1-1 0,0 2 0,-1-2 0,1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22:19.744"/>
    </inkml:context>
    <inkml:brush xml:id="br0">
      <inkml:brushProperty name="width" value="0.2" units="cm"/>
      <inkml:brushProperty name="height" value="0.2" units="cm"/>
      <inkml:brushProperty name="color" value="#FFFFFF"/>
    </inkml:brush>
  </inkml:definitions>
  <inkml:trace contextRef="#ctx0" brushRef="#br0">0 1 24575,'13'5'0,"-3"0"0,-6-3 0,-2 1 0,2 3 0,-2-2 0,3 2 0,0-1 0,1-1 0,0 0 0,-1-2 0,-1 0 0,0 1 0,1 0 0,-1 0 0,1 0 0,-2 0 0,0 1 0,3 0 0,-2 0 0,1-2 0,0 1 0,-1-1 0,0 1 0,2-1 0,-2 0 0,1 0 0,-1 1 0,1-1 0,1 2 0,-2-2 0,1 1 0,-1-1 0,0 0 0,1 2 0,-1-2 0,0 2 0,1-1 0,-2 0 0,2 0 0,-1 0 0,1 0 0,-1 0 0,0 0 0,2 0 0,-3-1 0,2 1 0,2 0 0,-3-1 0,3 0 0,-2 1 0,0-1 0,0 0 0,0 0 0,-1 0 0,3 0 0,-3 0 0,2 1 0,-2-1 0,0 0 0,1 1 0,0-1 0,-1 1 0,1 0 0,-1-1 0,1 1 0,1 1 0,0-1 0,-1 0 0,-1 0 0,-1 0 0,2 1 0,-1 0 0,0 0 0,0 1 0,-1-2 0,3 4 0,-2-1 0,3 1 0,0 2 0,-1-3 0,1 2 0,0 0 0,-2-3 0,3 4 0,-3-4 0,2 2 0,-2-1 0,-2-2 0,2 0 0,-2-1 0,2 0 0,0-1 0,0 0 0,3-1 0,-4 0 0,4 2 0,-3-2 0,1 1 0,0-1 0,-2 0 0,5 1 0,-3 0 0,2 0 0,0-1 0,-1 1 0,1 0 0,-1 0 0,-2-1 0,3 1 0,-2 0 0,3 0 0,0 1 0,-4-2 0,6 1 0,-5 0 0,1 0 0,1 0 0,-3-1 0,2 0 0,-2 0 0,-2 0 0,4 1 0,-2 0 0,1-1 0,0 1 0,-1-1 0,-1 0 0,3 0 0,-2-1 0,1 1 0,3 1 0,-3-1 0,9 2 0,-6-1 0,5 0 0,-3 0 0,0-2 0,0 2 0,-1-2 0,-1 0 0,0 0 0,0 0 0,-2 1 0,1-1 0,-3 0 0,1 0 0,-1-1 0,-1 1 0,2-2 0,-2-1 0,1 2 0,1 1 0,-2 2 0,3 1 0,-5-2 0,4 2 0,-2 0 0,2-1 0,-1 0 0,0-1 0,0 1 0,1 0 0,-1-1 0,-1 1 0,2 0 0,-1-1 0,1 1 0,-1-1 0,0 0 0,1 1 0,-2 0 0,1 0 0,1 0 0,-2 0 0,2 0 0,-2-1 0,3 0 0,-2 1 0,0-1 0,1 0 0,-2 0 0,2 1 0,0-1 0,1 0 0,1 0 0,0 0 0,-2 0 0,4 0 0,-1 1 0,2 0 0,1 0 0,-4-1 0,5 2 0,-6-2 0,2 1 0,-2 0 0,-1-1 0,0 1 0,0-1 0,0 0 0,-2-1 0,2 1 0,-1 0 0,0 0 0,1 0 0,-1 0 0,0 0 0,3 1 0,-3 0 0,5 2 0,-7-3 0,6 1 0,-3-1 0,3 1 0,-2 1 0,0-2 0,1 1 0,2 0 0,-2 0 0,7 1 0,-4-2 0,3 2 0,-2-2 0,-2 1 0,2 0 0,-2 0 0,-1 0 0,0 0 0,-2-1 0,1 0 0,-3 0 0,0 0 0,1 0 0,-1-1 0,2 1 0,-1-1 0,2 0 0,0 0 0,4 1 0,-4 0 0,4 0 0,-1 0 0,-3 0 0,7 1 0,-6-1 0,2-1 0,-4 1 0,-3-1 0,1 0 0,2-4 0,0 1 0,1-2 0,-1 0 0,-3 2 0,2-1 0,-2 1 0,1-1 0,-2 1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4" y="1"/>
            <a:ext cx="2971800" cy="458788"/>
          </a:xfrm>
          <a:prstGeom prst="rect">
            <a:avLst/>
          </a:prstGeom>
        </p:spPr>
        <p:txBody>
          <a:bodyPr vert="horz" lIns="91440" tIns="45720" rIns="91440" bIns="45720" rtlCol="0"/>
          <a:lstStyle>
            <a:lvl1pPr algn="r">
              <a:defRPr sz="1200"/>
            </a:lvl1pPr>
          </a:lstStyle>
          <a:p>
            <a:fld id="{8EDD9746-FE4B-4716-BE42-03D345243EC1}" type="datetimeFigureOut">
              <a:rPr lang="sv-SE" smtClean="0"/>
              <a:t>2024-12-10</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40" tIns="45720" rIns="91440" bIns="45720" rtlCol="0" anchor="b"/>
          <a:lstStyle>
            <a:lvl1pPr algn="r">
              <a:defRPr sz="1200"/>
            </a:lvl1pPr>
          </a:lstStyle>
          <a:p>
            <a:fld id="{4F79D966-845F-4BAB-88EE-8591ECD8AE53}" type="slidenum">
              <a:rPr lang="sv-SE" smtClean="0"/>
              <a:t>‹#›</a:t>
            </a:fld>
            <a:endParaRPr lang="sv-SE"/>
          </a:p>
        </p:txBody>
      </p:sp>
    </p:spTree>
    <p:extLst>
      <p:ext uri="{BB962C8B-B14F-4D97-AF65-F5344CB8AC3E}">
        <p14:creationId xmlns:p14="http://schemas.microsoft.com/office/powerpoint/2010/main" val="3675670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nergimyndigheten.se/arkiv-for-resultat/Resultat/framtidsscenarier-hjalper-varmlandska-kommuner-att-planera-klimatsmar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kairosfuture.com/se/publikationer/nyheter/sverige-2050-fran-undergang-till-overgang-till-vad/"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bing.com/search?q=bild+av+Shells+scenarioplanering+p%C3%A5+70-talet" TargetMode="External"/><Relationship Id="rId5" Type="http://schemas.openxmlformats.org/officeDocument/2006/relationships/hyperlink" Target="https://bing.com/search?q=bild+av+Shells+scenarioplanering+p%c3%a5+70-talet" TargetMode="External"/><Relationship Id="rId4" Type="http://schemas.openxmlformats.org/officeDocument/2006/relationships/hyperlink" Target="https://sv.wikipedia.org/wiki/1970-tale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E3FE1-CD5D-43D7-982F-B59D6521F04E}" type="slidenum">
              <a:rPr kumimoji="0" lang="en-US"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533553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3"/>
              </a:rPr>
              <a:t>Framtidsscenarier hjälper värmländska kommuner att planera klimatsmart (energimyndigheten.se)</a:t>
            </a:r>
            <a:endParaRPr lang="sv-SE" dirty="0"/>
          </a:p>
          <a:p>
            <a:pPr algn="l"/>
            <a:endParaRPr lang="sv-SE" b="0" i="0" dirty="0">
              <a:solidFill>
                <a:srgbClr val="000000"/>
              </a:solidFill>
              <a:effectLst/>
            </a:endParaRPr>
          </a:p>
          <a:p>
            <a:endParaRPr lang="sv-SE" dirty="0"/>
          </a:p>
        </p:txBody>
      </p:sp>
      <p:sp>
        <p:nvSpPr>
          <p:cNvPr id="4" name="Platshållare för bildnummer 3"/>
          <p:cNvSpPr>
            <a:spLocks noGrp="1"/>
          </p:cNvSpPr>
          <p:nvPr>
            <p:ph type="sldNum" sz="quarter" idx="5"/>
          </p:nvPr>
        </p:nvSpPr>
        <p:spPr/>
        <p:txBody>
          <a:bodyPr/>
          <a:lstStyle/>
          <a:p>
            <a:fld id="{4F79D966-845F-4BAB-88EE-8591ECD8AE53}" type="slidenum">
              <a:rPr lang="sv-SE" smtClean="0"/>
              <a:t>14</a:t>
            </a:fld>
            <a:endParaRPr lang="sv-SE"/>
          </a:p>
        </p:txBody>
      </p:sp>
    </p:spTree>
    <p:extLst>
      <p:ext uri="{BB962C8B-B14F-4D97-AF65-F5344CB8AC3E}">
        <p14:creationId xmlns:p14="http://schemas.microsoft.com/office/powerpoint/2010/main" val="1503781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Anpassning till klimatförändringar</a:t>
            </a:r>
          </a:p>
        </p:txBody>
      </p:sp>
      <p:sp>
        <p:nvSpPr>
          <p:cNvPr id="4" name="Slide Number Placeholder 3"/>
          <p:cNvSpPr>
            <a:spLocks noGrp="1"/>
          </p:cNvSpPr>
          <p:nvPr>
            <p:ph type="sldNum" sz="quarter" idx="5"/>
          </p:nvPr>
        </p:nvSpPr>
        <p:spPr/>
        <p:txBody>
          <a:bodyPr/>
          <a:lstStyle/>
          <a:p>
            <a:fld id="{4F79D966-845F-4BAB-88EE-8591ECD8AE53}" type="slidenum">
              <a:rPr lang="sv-SE" smtClean="0"/>
              <a:t>15</a:t>
            </a:fld>
            <a:endParaRPr lang="sv-SE"/>
          </a:p>
        </p:txBody>
      </p:sp>
    </p:spTree>
    <p:extLst>
      <p:ext uri="{BB962C8B-B14F-4D97-AF65-F5344CB8AC3E}">
        <p14:creationId xmlns:p14="http://schemas.microsoft.com/office/powerpoint/2010/main" val="2372292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Varför pratar vi om tillväxt?</a:t>
            </a:r>
          </a:p>
          <a:p>
            <a:pPr marL="0" indent="0">
              <a:buNone/>
            </a:pPr>
            <a:r>
              <a:rPr lang="sv-SE" dirty="0"/>
              <a:t>Är ekonomisk tillväxt samma sak som välstånd, välfärd och framgång?</a:t>
            </a:r>
          </a:p>
          <a:p>
            <a:pPr marL="0" indent="0">
              <a:buNone/>
            </a:pPr>
            <a:r>
              <a:rPr lang="sv-SE" dirty="0"/>
              <a:t>Är ekonomisk tillväxt och konsumtion en förutsättning för hållbar samhällsbyggnad?</a:t>
            </a:r>
          </a:p>
          <a:p>
            <a:endParaRPr lang="sv-SE" dirty="0"/>
          </a:p>
          <a:p>
            <a:endParaRPr lang="sv-SE" dirty="0"/>
          </a:p>
        </p:txBody>
      </p:sp>
      <p:sp>
        <p:nvSpPr>
          <p:cNvPr id="4" name="Platshållare för bildnummer 3"/>
          <p:cNvSpPr>
            <a:spLocks noGrp="1"/>
          </p:cNvSpPr>
          <p:nvPr>
            <p:ph type="sldNum" sz="quarter" idx="5"/>
          </p:nvPr>
        </p:nvSpPr>
        <p:spPr/>
        <p:txBody>
          <a:bodyPr/>
          <a:lstStyle/>
          <a:p>
            <a:fld id="{4F79D966-845F-4BAB-88EE-8591ECD8AE53}" type="slidenum">
              <a:rPr lang="sv-SE" smtClean="0"/>
              <a:t>19</a:t>
            </a:fld>
            <a:endParaRPr lang="sv-SE"/>
          </a:p>
        </p:txBody>
      </p:sp>
    </p:spTree>
    <p:extLst>
      <p:ext uri="{BB962C8B-B14F-4D97-AF65-F5344CB8AC3E}">
        <p14:creationId xmlns:p14="http://schemas.microsoft.com/office/powerpoint/2010/main" val="103368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Platshållare för bildobjekt 1">
            <a:extLst>
              <a:ext uri="{FF2B5EF4-FFF2-40B4-BE49-F238E27FC236}">
                <a16:creationId xmlns:a16="http://schemas.microsoft.com/office/drawing/2014/main" id="{1F07E50F-7729-A542-B4BE-2585974596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Platshållare för anteckningar 2">
            <a:extLst>
              <a:ext uri="{FF2B5EF4-FFF2-40B4-BE49-F238E27FC236}">
                <a16:creationId xmlns:a16="http://schemas.microsoft.com/office/drawing/2014/main" id="{2E7E1D7D-C896-744F-AE57-AD6CFD0EA9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Miljömålen</a:t>
            </a:r>
            <a:r>
              <a:rPr lang="en-US" altLang="en-US" dirty="0"/>
              <a:t> </a:t>
            </a:r>
            <a:r>
              <a:rPr lang="en-US" altLang="en-US" dirty="0" err="1"/>
              <a:t>innebär</a:t>
            </a:r>
            <a:r>
              <a:rPr lang="en-US" altLang="en-US" dirty="0"/>
              <a:t> </a:t>
            </a:r>
            <a:r>
              <a:rPr lang="en-US" altLang="en-US" dirty="0" err="1"/>
              <a:t>en</a:t>
            </a:r>
            <a:r>
              <a:rPr lang="en-US" altLang="en-US" dirty="0"/>
              <a:t> </a:t>
            </a:r>
            <a:r>
              <a:rPr lang="en-US" altLang="en-US" dirty="0" err="1"/>
              <a:t>drastisk</a:t>
            </a:r>
            <a:r>
              <a:rPr lang="en-US" altLang="en-US" dirty="0"/>
              <a:t> </a:t>
            </a:r>
            <a:r>
              <a:rPr lang="en-US" altLang="en-US" dirty="0" err="1"/>
              <a:t>minskning</a:t>
            </a:r>
            <a:r>
              <a:rPr lang="en-US" altLang="en-US" dirty="0"/>
              <a:t> </a:t>
            </a:r>
            <a:r>
              <a:rPr lang="en-US" altLang="en-US" dirty="0" err="1"/>
              <a:t>jämfört</a:t>
            </a:r>
            <a:r>
              <a:rPr lang="en-US" altLang="en-US" dirty="0"/>
              <a:t> med </a:t>
            </a:r>
            <a:r>
              <a:rPr lang="en-US" altLang="en-US" dirty="0" err="1"/>
              <a:t>dagens</a:t>
            </a:r>
            <a:r>
              <a:rPr lang="en-US" altLang="en-US" dirty="0"/>
              <a:t> situation, </a:t>
            </a:r>
            <a:r>
              <a:rPr lang="en-US" altLang="en-US" dirty="0" err="1"/>
              <a:t>och</a:t>
            </a:r>
            <a:r>
              <a:rPr lang="en-US" altLang="en-US" dirty="0"/>
              <a:t> </a:t>
            </a:r>
            <a:r>
              <a:rPr lang="en-US" altLang="en-US" dirty="0" err="1"/>
              <a:t>betyder</a:t>
            </a:r>
            <a:r>
              <a:rPr lang="en-US" altLang="en-US" dirty="0"/>
              <a:t> </a:t>
            </a:r>
            <a:r>
              <a:rPr lang="en-US" altLang="en-US" dirty="0" err="1"/>
              <a:t>att</a:t>
            </a:r>
            <a:r>
              <a:rPr lang="en-US" altLang="en-US" dirty="0"/>
              <a:t> </a:t>
            </a:r>
            <a:r>
              <a:rPr lang="en-US" altLang="en-US" dirty="0" err="1"/>
              <a:t>växthusgasutsläppen</a:t>
            </a:r>
            <a:r>
              <a:rPr lang="en-US" altLang="en-US" dirty="0"/>
              <a:t> </a:t>
            </a:r>
            <a:r>
              <a:rPr lang="en-US" altLang="en-US" dirty="0" err="1"/>
              <a:t>från</a:t>
            </a:r>
            <a:r>
              <a:rPr lang="en-US" altLang="en-US" dirty="0"/>
              <a:t> </a:t>
            </a:r>
            <a:r>
              <a:rPr lang="en-US" altLang="en-US" dirty="0" err="1"/>
              <a:t>svensk</a:t>
            </a:r>
            <a:r>
              <a:rPr lang="en-US" altLang="en-US" dirty="0"/>
              <a:t> </a:t>
            </a:r>
            <a:r>
              <a:rPr lang="en-US" altLang="en-US" dirty="0" err="1"/>
              <a:t>konsumtion</a:t>
            </a:r>
            <a:r>
              <a:rPr lang="en-US" altLang="en-US" dirty="0"/>
              <a:t> </a:t>
            </a:r>
            <a:r>
              <a:rPr lang="en-US" altLang="en-US" dirty="0" err="1"/>
              <a:t>behöver</a:t>
            </a:r>
            <a:r>
              <a:rPr lang="en-US" altLang="en-US" dirty="0"/>
              <a:t> </a:t>
            </a:r>
            <a:r>
              <a:rPr lang="en-US" altLang="en-US" dirty="0" err="1"/>
              <a:t>minska</a:t>
            </a:r>
            <a:r>
              <a:rPr lang="en-US" altLang="en-US" dirty="0"/>
              <a:t> med 92 </a:t>
            </a:r>
            <a:r>
              <a:rPr lang="en-US" altLang="en-US" dirty="0" err="1"/>
              <a:t>procent</a:t>
            </a:r>
            <a:r>
              <a:rPr lang="en-US" altLang="en-US" dirty="0"/>
              <a:t> till 2050 </a:t>
            </a:r>
            <a:r>
              <a:rPr lang="en-US" altLang="en-US" dirty="0" err="1"/>
              <a:t>jämfört</a:t>
            </a:r>
            <a:r>
              <a:rPr lang="en-US" altLang="en-US" dirty="0"/>
              <a:t> med </a:t>
            </a:r>
            <a:r>
              <a:rPr lang="en-US" altLang="en-US" dirty="0" err="1"/>
              <a:t>i</a:t>
            </a:r>
            <a:r>
              <a:rPr lang="en-US" altLang="en-US" dirty="0"/>
              <a:t> </a:t>
            </a:r>
            <a:r>
              <a:rPr lang="en-US" altLang="en-US" dirty="0" err="1"/>
              <a:t>dag</a:t>
            </a:r>
            <a:r>
              <a:rPr lang="en-US" altLang="en-US" dirty="0"/>
              <a:t>, </a:t>
            </a:r>
            <a:r>
              <a:rPr lang="en-US" altLang="en-US" dirty="0" err="1"/>
              <a:t>och</a:t>
            </a:r>
            <a:r>
              <a:rPr lang="en-US" altLang="en-US" dirty="0"/>
              <a:t> </a:t>
            </a:r>
            <a:r>
              <a:rPr lang="en-US" altLang="en-US" dirty="0" err="1"/>
              <a:t>att</a:t>
            </a:r>
            <a:r>
              <a:rPr lang="en-US" altLang="en-US" dirty="0"/>
              <a:t> </a:t>
            </a:r>
            <a:r>
              <a:rPr lang="en-US" altLang="en-US" dirty="0" err="1"/>
              <a:t>markanvändningen</a:t>
            </a:r>
            <a:r>
              <a:rPr lang="en-US" altLang="en-US" dirty="0"/>
              <a:t> </a:t>
            </a:r>
            <a:r>
              <a:rPr lang="en-US" altLang="en-US" dirty="0" err="1"/>
              <a:t>för</a:t>
            </a:r>
            <a:r>
              <a:rPr lang="en-US" altLang="en-US" dirty="0"/>
              <a:t> </a:t>
            </a:r>
            <a:r>
              <a:rPr lang="en-US" altLang="en-US" dirty="0" err="1"/>
              <a:t>konsumtion</a:t>
            </a:r>
            <a:r>
              <a:rPr lang="en-US" altLang="en-US" dirty="0"/>
              <a:t> </a:t>
            </a:r>
            <a:r>
              <a:rPr lang="en-US" altLang="en-US" dirty="0" err="1"/>
              <a:t>skulle</a:t>
            </a:r>
            <a:r>
              <a:rPr lang="en-US" altLang="en-US" dirty="0"/>
              <a:t> </a:t>
            </a:r>
            <a:r>
              <a:rPr lang="en-US" altLang="en-US" dirty="0" err="1"/>
              <a:t>behöva</a:t>
            </a:r>
            <a:r>
              <a:rPr lang="en-US" altLang="en-US" dirty="0"/>
              <a:t> </a:t>
            </a:r>
            <a:r>
              <a:rPr lang="en-US" altLang="en-US" dirty="0" err="1"/>
              <a:t>mer</a:t>
            </a:r>
            <a:r>
              <a:rPr lang="en-US" altLang="en-US" dirty="0"/>
              <a:t> </a:t>
            </a:r>
            <a:r>
              <a:rPr lang="en-US" altLang="en-US" dirty="0" err="1"/>
              <a:t>än</a:t>
            </a:r>
            <a:r>
              <a:rPr lang="en-US" altLang="en-US" dirty="0"/>
              <a:t> </a:t>
            </a:r>
            <a:r>
              <a:rPr lang="en-US" altLang="en-US" dirty="0" err="1"/>
              <a:t>halveras</a:t>
            </a:r>
            <a:r>
              <a:rPr lang="en-US" altLang="en-US" dirty="0"/>
              <a:t>. </a:t>
            </a:r>
            <a:r>
              <a:rPr lang="en-US" altLang="en-US" dirty="0" err="1"/>
              <a:t>Andelen</a:t>
            </a:r>
            <a:r>
              <a:rPr lang="en-US" altLang="en-US" dirty="0"/>
              <a:t> </a:t>
            </a:r>
            <a:r>
              <a:rPr lang="en-US" altLang="en-US" dirty="0" err="1"/>
              <a:t>fossilfri</a:t>
            </a:r>
            <a:r>
              <a:rPr lang="en-US" altLang="en-US" dirty="0"/>
              <a:t> </a:t>
            </a:r>
            <a:r>
              <a:rPr lang="en-US" altLang="en-US" dirty="0" err="1"/>
              <a:t>energi</a:t>
            </a:r>
            <a:r>
              <a:rPr lang="en-US" altLang="en-US" dirty="0"/>
              <a:t> </a:t>
            </a:r>
            <a:r>
              <a:rPr lang="en-US" altLang="en-US" dirty="0" err="1"/>
              <a:t>i</a:t>
            </a:r>
            <a:r>
              <a:rPr lang="en-US" altLang="en-US" dirty="0"/>
              <a:t> Sverige </a:t>
            </a:r>
            <a:r>
              <a:rPr lang="en-US" altLang="en-US" dirty="0" err="1"/>
              <a:t>skulle</a:t>
            </a:r>
            <a:r>
              <a:rPr lang="en-US" altLang="en-US" dirty="0"/>
              <a:t> </a:t>
            </a:r>
            <a:r>
              <a:rPr lang="en-US" altLang="en-US" dirty="0" err="1"/>
              <a:t>behöva</a:t>
            </a:r>
            <a:r>
              <a:rPr lang="en-US" altLang="en-US" dirty="0"/>
              <a:t> </a:t>
            </a:r>
            <a:r>
              <a:rPr lang="en-US" altLang="en-US" dirty="0" err="1"/>
              <a:t>öka</a:t>
            </a:r>
            <a:r>
              <a:rPr lang="en-US" altLang="en-US" dirty="0"/>
              <a:t> </a:t>
            </a:r>
            <a:r>
              <a:rPr lang="en-US" altLang="en-US" dirty="0" err="1"/>
              <a:t>från</a:t>
            </a:r>
            <a:r>
              <a:rPr lang="en-US" altLang="en-US" dirty="0"/>
              <a:t> 53 </a:t>
            </a:r>
            <a:r>
              <a:rPr lang="en-US" altLang="en-US" dirty="0" err="1"/>
              <a:t>procent</a:t>
            </a:r>
            <a:r>
              <a:rPr lang="en-US" altLang="en-US" dirty="0"/>
              <a:t> (2014) till 100 </a:t>
            </a:r>
            <a:r>
              <a:rPr lang="en-US" altLang="en-US" dirty="0" err="1"/>
              <a:t>procent</a:t>
            </a:r>
            <a:r>
              <a:rPr lang="en-US" altLang="en-US" dirty="0"/>
              <a:t>.</a:t>
            </a:r>
          </a:p>
          <a:p>
            <a:r>
              <a:rPr lang="en-US" altLang="en-US" dirty="0" err="1"/>
              <a:t>Vad</a:t>
            </a:r>
            <a:r>
              <a:rPr lang="en-US" altLang="en-US" dirty="0"/>
              <a:t> det </a:t>
            </a:r>
            <a:r>
              <a:rPr lang="en-US" altLang="en-US" dirty="0" err="1"/>
              <a:t>gäller</a:t>
            </a:r>
            <a:r>
              <a:rPr lang="en-US" altLang="en-US" dirty="0"/>
              <a:t> de </a:t>
            </a:r>
            <a:r>
              <a:rPr lang="en-US" altLang="en-US" dirty="0" err="1"/>
              <a:t>sociala</a:t>
            </a:r>
            <a:r>
              <a:rPr lang="en-US" altLang="en-US" dirty="0"/>
              <a:t> </a:t>
            </a:r>
            <a:r>
              <a:rPr lang="en-US" altLang="en-US" dirty="0" err="1"/>
              <a:t>målen</a:t>
            </a:r>
            <a:r>
              <a:rPr lang="en-US" altLang="en-US" dirty="0"/>
              <a:t> ligger Sverige </a:t>
            </a:r>
            <a:r>
              <a:rPr lang="en-US" altLang="en-US" dirty="0" err="1"/>
              <a:t>som</a:t>
            </a:r>
            <a:r>
              <a:rPr lang="en-US" altLang="en-US" dirty="0"/>
              <a:t> </a:t>
            </a:r>
            <a:r>
              <a:rPr lang="en-US" altLang="en-US" dirty="0" err="1"/>
              <a:t>helhet</a:t>
            </a:r>
            <a:r>
              <a:rPr lang="en-US" altLang="en-US" dirty="0"/>
              <a:t> </a:t>
            </a:r>
            <a:r>
              <a:rPr lang="en-US" altLang="en-US" dirty="0" err="1"/>
              <a:t>långt</a:t>
            </a:r>
            <a:r>
              <a:rPr lang="en-US" altLang="en-US" dirty="0"/>
              <a:t> </a:t>
            </a:r>
            <a:r>
              <a:rPr lang="en-US" altLang="en-US" dirty="0" err="1"/>
              <a:t>framme</a:t>
            </a:r>
            <a:r>
              <a:rPr lang="en-US" altLang="en-US" dirty="0"/>
              <a:t>. Men det </a:t>
            </a:r>
            <a:r>
              <a:rPr lang="en-US" altLang="en-US" dirty="0" err="1"/>
              <a:t>finns</a:t>
            </a:r>
            <a:r>
              <a:rPr lang="en-US" altLang="en-US" dirty="0"/>
              <a:t> det </a:t>
            </a:r>
            <a:r>
              <a:rPr lang="en-US" altLang="en-US" dirty="0" err="1"/>
              <a:t>skillnader</a:t>
            </a:r>
            <a:r>
              <a:rPr lang="en-US" altLang="en-US" dirty="0"/>
              <a:t> </a:t>
            </a:r>
            <a:r>
              <a:rPr lang="en-US" altLang="en-US" dirty="0" err="1"/>
              <a:t>mellan</a:t>
            </a:r>
            <a:r>
              <a:rPr lang="en-US" altLang="en-US" dirty="0"/>
              <a:t> </a:t>
            </a:r>
            <a:r>
              <a:rPr lang="en-US" altLang="en-US" dirty="0" err="1"/>
              <a:t>olika</a:t>
            </a:r>
            <a:r>
              <a:rPr lang="en-US" altLang="en-US" dirty="0"/>
              <a:t> </a:t>
            </a:r>
            <a:r>
              <a:rPr lang="en-US" altLang="en-US" dirty="0" err="1"/>
              <a:t>grupper</a:t>
            </a:r>
            <a:r>
              <a:rPr lang="en-US" altLang="en-US" dirty="0"/>
              <a:t>, till </a:t>
            </a:r>
            <a:r>
              <a:rPr lang="en-US" altLang="en-US" dirty="0" err="1"/>
              <a:t>exempel</a:t>
            </a:r>
            <a:r>
              <a:rPr lang="en-US" altLang="en-US" dirty="0"/>
              <a:t> </a:t>
            </a:r>
            <a:r>
              <a:rPr lang="en-US" altLang="en-US" dirty="0" err="1"/>
              <a:t>vad</a:t>
            </a:r>
            <a:r>
              <a:rPr lang="en-US" altLang="en-US" dirty="0"/>
              <a:t> </a:t>
            </a:r>
            <a:r>
              <a:rPr lang="en-US" altLang="en-US" dirty="0" err="1"/>
              <a:t>gäller</a:t>
            </a:r>
            <a:r>
              <a:rPr lang="en-US" altLang="en-US" dirty="0"/>
              <a:t> </a:t>
            </a:r>
            <a:r>
              <a:rPr lang="en-US" altLang="en-US" dirty="0" err="1"/>
              <a:t>maktfördelning</a:t>
            </a:r>
            <a:r>
              <a:rPr lang="en-US" altLang="en-US" dirty="0"/>
              <a:t> </a:t>
            </a:r>
            <a:r>
              <a:rPr lang="en-US" altLang="en-US" dirty="0" err="1"/>
              <a:t>mellan</a:t>
            </a:r>
            <a:r>
              <a:rPr lang="en-US" altLang="en-US" dirty="0"/>
              <a:t> </a:t>
            </a:r>
            <a:r>
              <a:rPr lang="en-US" altLang="en-US" dirty="0" err="1"/>
              <a:t>män</a:t>
            </a:r>
            <a:r>
              <a:rPr lang="en-US" altLang="en-US" dirty="0"/>
              <a:t> </a:t>
            </a:r>
            <a:r>
              <a:rPr lang="en-US" altLang="en-US" dirty="0" err="1"/>
              <a:t>och</a:t>
            </a:r>
            <a:r>
              <a:rPr lang="en-US" altLang="en-US" dirty="0"/>
              <a:t> </a:t>
            </a:r>
            <a:r>
              <a:rPr lang="en-US" altLang="en-US" dirty="0" err="1"/>
              <a:t>kvinnor</a:t>
            </a:r>
            <a:r>
              <a:rPr lang="en-US" altLang="en-US" dirty="0"/>
              <a:t> </a:t>
            </a:r>
            <a:r>
              <a:rPr lang="en-US" altLang="en-US" dirty="0" err="1"/>
              <a:t>eller</a:t>
            </a:r>
            <a:r>
              <a:rPr lang="en-US" altLang="en-US" dirty="0"/>
              <a:t> </a:t>
            </a:r>
            <a:r>
              <a:rPr lang="en-US" altLang="en-US" dirty="0" err="1"/>
              <a:t>hälsa</a:t>
            </a:r>
            <a:r>
              <a:rPr lang="en-US" altLang="en-US" dirty="0"/>
              <a:t> </a:t>
            </a:r>
            <a:r>
              <a:rPr lang="en-US" altLang="en-US" dirty="0" err="1"/>
              <a:t>mellan</a:t>
            </a:r>
            <a:r>
              <a:rPr lang="en-US" altLang="en-US" dirty="0"/>
              <a:t> </a:t>
            </a:r>
            <a:r>
              <a:rPr lang="en-US" altLang="en-US" dirty="0" err="1"/>
              <a:t>olika</a:t>
            </a:r>
            <a:r>
              <a:rPr lang="en-US" altLang="en-US" dirty="0"/>
              <a:t> socio-</a:t>
            </a:r>
            <a:r>
              <a:rPr lang="en-US" altLang="en-US" dirty="0" err="1"/>
              <a:t>ekonomiska</a:t>
            </a:r>
            <a:r>
              <a:rPr lang="en-US" altLang="en-US" dirty="0"/>
              <a:t> </a:t>
            </a:r>
            <a:r>
              <a:rPr lang="en-US" altLang="en-US" dirty="0" err="1"/>
              <a:t>grupper</a:t>
            </a:r>
            <a:r>
              <a:rPr lang="en-US" altLang="en-US" dirty="0"/>
              <a:t>. </a:t>
            </a:r>
            <a:r>
              <a:rPr lang="en-US" altLang="en-US" dirty="0" err="1"/>
              <a:t>Utmaningen</a:t>
            </a:r>
            <a:r>
              <a:rPr lang="en-US" altLang="en-US" dirty="0"/>
              <a:t> </a:t>
            </a:r>
            <a:r>
              <a:rPr lang="en-US" altLang="en-US" dirty="0" err="1"/>
              <a:t>kan</a:t>
            </a:r>
            <a:r>
              <a:rPr lang="en-US" altLang="en-US" dirty="0"/>
              <a:t> dock </a:t>
            </a:r>
            <a:r>
              <a:rPr lang="en-US" altLang="en-US" dirty="0" err="1"/>
              <a:t>bli</a:t>
            </a:r>
            <a:r>
              <a:rPr lang="en-US" altLang="en-US" dirty="0"/>
              <a:t> </a:t>
            </a:r>
            <a:r>
              <a:rPr lang="en-US" altLang="en-US" dirty="0" err="1"/>
              <a:t>större</a:t>
            </a:r>
            <a:r>
              <a:rPr lang="en-US" altLang="en-US" dirty="0"/>
              <a:t> </a:t>
            </a:r>
            <a:r>
              <a:rPr lang="en-US" altLang="en-US" dirty="0" err="1"/>
              <a:t>beroende</a:t>
            </a:r>
            <a:r>
              <a:rPr lang="en-US" altLang="en-US" dirty="0"/>
              <a:t> </a:t>
            </a:r>
            <a:r>
              <a:rPr lang="en-US" altLang="en-US" dirty="0" err="1"/>
              <a:t>på</a:t>
            </a:r>
            <a:r>
              <a:rPr lang="en-US" altLang="en-US" dirty="0"/>
              <a:t> </a:t>
            </a:r>
            <a:r>
              <a:rPr lang="en-US" altLang="en-US" dirty="0" err="1"/>
              <a:t>hur</a:t>
            </a:r>
            <a:r>
              <a:rPr lang="en-US" altLang="en-US" dirty="0"/>
              <a:t> </a:t>
            </a:r>
            <a:r>
              <a:rPr lang="en-US" altLang="en-US" dirty="0" err="1"/>
              <a:t>framtiden</a:t>
            </a:r>
            <a:r>
              <a:rPr lang="en-US" altLang="en-US" dirty="0"/>
              <a:t> </a:t>
            </a:r>
            <a:r>
              <a:rPr lang="en-US" altLang="en-US" dirty="0" err="1"/>
              <a:t>utvecklar</a:t>
            </a:r>
            <a:r>
              <a:rPr lang="en-US" altLang="en-US" dirty="0"/>
              <a:t> sig, </a:t>
            </a:r>
            <a:r>
              <a:rPr lang="en-US" altLang="en-US" dirty="0" err="1"/>
              <a:t>och</a:t>
            </a:r>
            <a:r>
              <a:rPr lang="en-US" altLang="en-US" dirty="0"/>
              <a:t> </a:t>
            </a:r>
            <a:r>
              <a:rPr lang="en-US" altLang="en-US" dirty="0" err="1"/>
              <a:t>särskilt</a:t>
            </a:r>
            <a:r>
              <a:rPr lang="en-US" altLang="en-US" dirty="0"/>
              <a:t> om </a:t>
            </a:r>
            <a:r>
              <a:rPr lang="en-US" altLang="en-US" dirty="0" err="1"/>
              <a:t>skattebasen</a:t>
            </a:r>
            <a:r>
              <a:rPr lang="en-US" altLang="en-US" dirty="0"/>
              <a:t> </a:t>
            </a:r>
            <a:r>
              <a:rPr lang="en-US" altLang="en-US" dirty="0" err="1"/>
              <a:t>för</a:t>
            </a:r>
            <a:r>
              <a:rPr lang="en-US" altLang="en-US" dirty="0"/>
              <a:t> </a:t>
            </a:r>
            <a:r>
              <a:rPr lang="en-US" altLang="en-US" dirty="0" err="1"/>
              <a:t>välfärdstjänster</a:t>
            </a:r>
            <a:r>
              <a:rPr lang="en-US" altLang="en-US" dirty="0"/>
              <a:t> </a:t>
            </a:r>
            <a:r>
              <a:rPr lang="en-US" altLang="en-US" dirty="0" err="1"/>
              <a:t>minskar</a:t>
            </a:r>
            <a:r>
              <a:rPr lang="en-US" altLang="en-US" dirty="0"/>
              <a:t>. </a:t>
            </a:r>
            <a:r>
              <a:rPr lang="en-US" altLang="en-US" dirty="0" err="1"/>
              <a:t>Därför</a:t>
            </a:r>
            <a:r>
              <a:rPr lang="en-US" altLang="en-US" dirty="0"/>
              <a:t> </a:t>
            </a:r>
            <a:r>
              <a:rPr lang="en-US" altLang="en-US" dirty="0" err="1"/>
              <a:t>är</a:t>
            </a:r>
            <a:r>
              <a:rPr lang="en-US" altLang="en-US" dirty="0"/>
              <a:t> de </a:t>
            </a:r>
            <a:r>
              <a:rPr lang="en-US" altLang="en-US" dirty="0" err="1"/>
              <a:t>sociala</a:t>
            </a:r>
            <a:r>
              <a:rPr lang="en-US" altLang="en-US" dirty="0"/>
              <a:t> </a:t>
            </a:r>
            <a:r>
              <a:rPr lang="en-US" altLang="en-US" dirty="0" err="1"/>
              <a:t>målen</a:t>
            </a:r>
            <a:r>
              <a:rPr lang="en-US" altLang="en-US" dirty="0"/>
              <a:t> </a:t>
            </a:r>
            <a:r>
              <a:rPr lang="en-US" altLang="en-US" dirty="0" err="1"/>
              <a:t>mycket</a:t>
            </a:r>
            <a:r>
              <a:rPr lang="en-US" altLang="en-US" dirty="0"/>
              <a:t> </a:t>
            </a:r>
            <a:r>
              <a:rPr lang="en-US" altLang="en-US" dirty="0" err="1"/>
              <a:t>viktiga</a:t>
            </a:r>
            <a:r>
              <a:rPr lang="en-US" altLang="en-US" dirty="0"/>
              <a:t> </a:t>
            </a:r>
            <a:r>
              <a:rPr lang="en-US" altLang="en-US" dirty="0" err="1"/>
              <a:t>att</a:t>
            </a:r>
            <a:r>
              <a:rPr lang="en-US" altLang="en-US" dirty="0"/>
              <a:t> </a:t>
            </a:r>
            <a:r>
              <a:rPr lang="en-US" altLang="en-US" dirty="0" err="1"/>
              <a:t>slå</a:t>
            </a:r>
            <a:r>
              <a:rPr lang="en-US" altLang="en-US" dirty="0"/>
              <a:t> </a:t>
            </a:r>
            <a:r>
              <a:rPr lang="en-US" altLang="en-US" dirty="0" err="1"/>
              <a:t>vakt</a:t>
            </a:r>
            <a:r>
              <a:rPr lang="en-US" altLang="en-US" dirty="0"/>
              <a:t> om </a:t>
            </a:r>
            <a:r>
              <a:rPr lang="en-US" altLang="en-US" dirty="0" err="1"/>
              <a:t>i</a:t>
            </a:r>
            <a:r>
              <a:rPr lang="en-US" altLang="en-US" dirty="0"/>
              <a:t> </a:t>
            </a:r>
            <a:r>
              <a:rPr lang="en-US" altLang="en-US" dirty="0" err="1"/>
              <a:t>framtidsscenarier</a:t>
            </a:r>
            <a:r>
              <a:rPr lang="en-US" altLang="en-US" dirty="0"/>
              <a:t> </a:t>
            </a:r>
            <a:r>
              <a:rPr lang="en-US" altLang="en-US" dirty="0" err="1"/>
              <a:t>bortom</a:t>
            </a:r>
            <a:r>
              <a:rPr lang="en-US" altLang="en-US" dirty="0"/>
              <a:t> BNP-</a:t>
            </a:r>
            <a:r>
              <a:rPr lang="en-US" altLang="en-US" dirty="0" err="1"/>
              <a:t>tillväxt</a:t>
            </a:r>
            <a:r>
              <a:rPr lang="en-US" altLang="en-US" dirty="0"/>
              <a:t>.</a:t>
            </a:r>
          </a:p>
          <a:p>
            <a:endParaRPr lang="en-GB" altLang="en-US" dirty="0"/>
          </a:p>
          <a:p>
            <a:endParaRPr lang="sv-SE" altLang="en-US" dirty="0"/>
          </a:p>
        </p:txBody>
      </p:sp>
      <p:sp>
        <p:nvSpPr>
          <p:cNvPr id="36867" name="Platshållare för bildnummer 3">
            <a:extLst>
              <a:ext uri="{FF2B5EF4-FFF2-40B4-BE49-F238E27FC236}">
                <a16:creationId xmlns:a16="http://schemas.microsoft.com/office/drawing/2014/main" id="{573E9979-25D1-4A43-95A9-65E09A49C0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A92331-F50C-0548-A130-1B97BBAE660F}" type="slidenum">
              <a:rPr kumimoji="0" lang="sv-SE" altLang="sv-S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sv-SE"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48285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Oavsett scenario krävs förändrade produktions- och konsumtionsmönster</a:t>
            </a:r>
          </a:p>
          <a:p>
            <a:pPr>
              <a:defRPr/>
            </a:pPr>
            <a:endParaRPr lang="sv-SE" dirty="0"/>
          </a:p>
          <a:p>
            <a:pPr marL="342900" indent="-342900">
              <a:buFont typeface="Arial" charset="0"/>
              <a:buChar char="•"/>
              <a:defRPr/>
            </a:pPr>
            <a:r>
              <a:rPr lang="sv-SE" dirty="0"/>
              <a:t>varukonsumtionen minskar</a:t>
            </a:r>
          </a:p>
          <a:p>
            <a:pPr marL="342900" indent="-342900">
              <a:buFont typeface="Arial" charset="0"/>
              <a:buChar char="•"/>
              <a:defRPr/>
            </a:pPr>
            <a:r>
              <a:rPr lang="sv-SE" dirty="0"/>
              <a:t>konsumtionen av kött minskar till förmån för vegetabilier</a:t>
            </a:r>
          </a:p>
          <a:p>
            <a:pPr marL="342900" indent="-342900">
              <a:buFont typeface="Arial" charset="0"/>
              <a:buChar char="•"/>
              <a:defRPr/>
            </a:pPr>
            <a:r>
              <a:rPr lang="sv-SE" dirty="0"/>
              <a:t>flygresandet minskar drastiskt</a:t>
            </a:r>
          </a:p>
          <a:p>
            <a:pPr marL="342900" indent="-342900">
              <a:buFont typeface="Arial" charset="0"/>
              <a:buChar char="•"/>
              <a:defRPr/>
            </a:pPr>
            <a:r>
              <a:rPr lang="sv-SE" dirty="0"/>
              <a:t>minskat byggande av både bostäder och väginfrastruktur i olika utsträckning </a:t>
            </a:r>
          </a:p>
          <a:p>
            <a:pPr marL="342900" indent="-342900">
              <a:buFont typeface="Arial" charset="0"/>
              <a:buChar char="•"/>
              <a:defRPr/>
            </a:pPr>
            <a:r>
              <a:rPr lang="sv-SE" dirty="0"/>
              <a:t>inga fossila bränslen</a:t>
            </a:r>
          </a:p>
          <a:p>
            <a:pPr marL="342900" indent="-342900">
              <a:buFont typeface="Arial" charset="0"/>
              <a:buChar char="•"/>
              <a:defRPr/>
            </a:pPr>
            <a:r>
              <a:rPr lang="sv-SE" dirty="0"/>
              <a:t>en omfördelning av resurser (ekonomiska resurser, makt och inflytande över produktion, eller möjligheten att använda mark för produktion av mat, material och energibärare)</a:t>
            </a:r>
          </a:p>
        </p:txBody>
      </p:sp>
      <p:sp>
        <p:nvSpPr>
          <p:cNvPr id="4" name="Platshållare för bildnummer 3"/>
          <p:cNvSpPr>
            <a:spLocks noGrp="1"/>
          </p:cNvSpPr>
          <p:nvPr>
            <p:ph type="sldNum" sz="quarter" idx="5"/>
          </p:nvPr>
        </p:nvSpPr>
        <p:spPr/>
        <p:txBody>
          <a:bodyPr/>
          <a:lstStyle/>
          <a:p>
            <a:fld id="{4F79D966-845F-4BAB-88EE-8591ECD8AE53}" type="slidenum">
              <a:rPr lang="sv-SE" smtClean="0"/>
              <a:t>25</a:t>
            </a:fld>
            <a:endParaRPr lang="sv-SE"/>
          </a:p>
        </p:txBody>
      </p:sp>
    </p:spTree>
    <p:extLst>
      <p:ext uri="{BB962C8B-B14F-4D97-AF65-F5344CB8AC3E}">
        <p14:creationId xmlns:p14="http://schemas.microsoft.com/office/powerpoint/2010/main" val="894279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Baserat</a:t>
            </a:r>
            <a:r>
              <a:rPr lang="en-GB"/>
              <a:t> </a:t>
            </a:r>
            <a:r>
              <a:rPr lang="en-GB" err="1"/>
              <a:t>på</a:t>
            </a:r>
            <a:r>
              <a:rPr lang="en-GB"/>
              <a:t> </a:t>
            </a:r>
            <a:r>
              <a:rPr lang="en-GB" err="1"/>
              <a:t>dett</a:t>
            </a:r>
            <a:r>
              <a:rPr lang="en-GB"/>
              <a:t> </a:t>
            </a:r>
            <a:r>
              <a:rPr lang="en-GB" err="1"/>
              <a:t>verktyg</a:t>
            </a:r>
            <a:r>
              <a:rPr lang="en-GB"/>
              <a:t> </a:t>
            </a:r>
            <a:r>
              <a:rPr lang="en-GB" err="1"/>
              <a:t>för</a:t>
            </a:r>
            <a:r>
              <a:rPr lang="en-GB"/>
              <a:t> </a:t>
            </a:r>
            <a:r>
              <a:rPr lang="en-GB" err="1"/>
              <a:t>att</a:t>
            </a:r>
            <a:r>
              <a:rPr lang="en-GB"/>
              <a:t> </a:t>
            </a:r>
            <a:r>
              <a:rPr lang="en-GB" err="1"/>
              <a:t>skapa</a:t>
            </a:r>
            <a:r>
              <a:rPr lang="en-GB"/>
              <a:t> </a:t>
            </a:r>
            <a:r>
              <a:rPr lang="en-GB" err="1"/>
              <a:t>strategier</a:t>
            </a:r>
            <a:r>
              <a:rPr lang="en-GB"/>
              <a:t> vid risk </a:t>
            </a:r>
            <a:r>
              <a:rPr lang="en-GB" err="1"/>
              <a:t>för</a:t>
            </a:r>
            <a:r>
              <a:rPr lang="en-GB"/>
              <a:t> </a:t>
            </a:r>
            <a:r>
              <a:rPr lang="en-GB" err="1"/>
              <a:t>översvämning</a:t>
            </a:r>
            <a:r>
              <a:rPr lang="en-GB"/>
              <a:t> </a:t>
            </a:r>
            <a:r>
              <a:rPr lang="en-GB" err="1"/>
              <a:t>och</a:t>
            </a:r>
            <a:r>
              <a:rPr lang="en-GB"/>
              <a:t> </a:t>
            </a:r>
            <a:r>
              <a:rPr lang="en-GB" err="1"/>
              <a:t>vatten</a:t>
            </a:r>
            <a:r>
              <a:rPr lang="en-GB"/>
              <a:t> </a:t>
            </a:r>
            <a:r>
              <a:rPr lang="en-GB" err="1"/>
              <a:t>hantering</a:t>
            </a:r>
            <a:r>
              <a:rPr lang="en-GB"/>
              <a:t>, </a:t>
            </a:r>
            <a:r>
              <a:rPr lang="en-GB" err="1"/>
              <a:t>utvecklat</a:t>
            </a:r>
            <a:r>
              <a:rPr lang="en-GB"/>
              <a:t> </a:t>
            </a:r>
            <a:r>
              <a:rPr lang="en-GB" err="1"/>
              <a:t>av</a:t>
            </a:r>
            <a:r>
              <a:rPr lang="en-GB"/>
              <a:t> </a:t>
            </a:r>
          </a:p>
          <a:p>
            <a:r>
              <a:rPr lang="en-GB"/>
              <a:t>Det </a:t>
            </a:r>
            <a:r>
              <a:rPr lang="en-GB" err="1"/>
              <a:t>är</a:t>
            </a:r>
            <a:r>
              <a:rPr lang="en-GB"/>
              <a:t> </a:t>
            </a:r>
            <a:r>
              <a:rPr lang="en-GB" err="1"/>
              <a:t>ett</a:t>
            </a:r>
            <a:r>
              <a:rPr lang="en-GB"/>
              <a:t> </a:t>
            </a:r>
            <a:r>
              <a:rPr lang="en-GB" err="1"/>
              <a:t>interaktivt</a:t>
            </a:r>
            <a:r>
              <a:rPr lang="en-GB"/>
              <a:t> </a:t>
            </a:r>
            <a:r>
              <a:rPr lang="en-GB" err="1"/>
              <a:t>verktyg</a:t>
            </a:r>
            <a:r>
              <a:rPr lang="en-GB"/>
              <a:t> </a:t>
            </a:r>
            <a:r>
              <a:rPr lang="en-GB" err="1"/>
              <a:t>för</a:t>
            </a:r>
            <a:r>
              <a:rPr lang="en-GB"/>
              <a:t> </a:t>
            </a:r>
            <a:r>
              <a:rPr lang="en-GB" err="1"/>
              <a:t>att</a:t>
            </a:r>
            <a:r>
              <a:rPr lang="en-GB"/>
              <a:t> </a:t>
            </a:r>
            <a:r>
              <a:rPr lang="en-GB" err="1"/>
              <a:t>skapa</a:t>
            </a:r>
            <a:r>
              <a:rPr lang="en-GB"/>
              <a:t> </a:t>
            </a:r>
            <a:r>
              <a:rPr lang="en-GB" err="1"/>
              <a:t>flexibla</a:t>
            </a:r>
            <a:r>
              <a:rPr lang="en-GB"/>
              <a:t> planer </a:t>
            </a:r>
            <a:r>
              <a:rPr lang="en-GB" err="1"/>
              <a:t>som</a:t>
            </a:r>
            <a:r>
              <a:rPr lang="en-GB"/>
              <a:t> </a:t>
            </a:r>
            <a:r>
              <a:rPr lang="en-GB" err="1"/>
              <a:t>kan</a:t>
            </a:r>
            <a:r>
              <a:rPr lang="en-GB"/>
              <a:t> bade </a:t>
            </a:r>
            <a:r>
              <a:rPr lang="en-GB" err="1"/>
              <a:t>kan</a:t>
            </a:r>
            <a:r>
              <a:rPr lang="en-GB"/>
              <a:t> </a:t>
            </a:r>
            <a:r>
              <a:rPr lang="en-GB" err="1"/>
              <a:t>klara</a:t>
            </a:r>
            <a:r>
              <a:rPr lang="en-GB"/>
              <a:t> </a:t>
            </a:r>
            <a:r>
              <a:rPr lang="en-GB" err="1"/>
              <a:t>förändringar</a:t>
            </a:r>
            <a:r>
              <a:rPr lang="en-GB"/>
              <a:t> men </a:t>
            </a:r>
            <a:r>
              <a:rPr lang="en-GB" err="1"/>
              <a:t>även</a:t>
            </a:r>
            <a:r>
              <a:rPr lang="en-GB"/>
              <a:t> </a:t>
            </a:r>
            <a:r>
              <a:rPr lang="en-GB" err="1"/>
              <a:t>förändras</a:t>
            </a:r>
            <a:r>
              <a:rPr lang="en-GB"/>
              <a:t> </a:t>
            </a:r>
            <a:r>
              <a:rPr lang="en-GB" err="1"/>
              <a:t>när</a:t>
            </a:r>
            <a:r>
              <a:rPr lang="en-GB"/>
              <a:t> </a:t>
            </a:r>
            <a:r>
              <a:rPr lang="en-GB" err="1"/>
              <a:t>omvärlden</a:t>
            </a:r>
            <a:r>
              <a:rPr lang="en-GB"/>
              <a:t> </a:t>
            </a:r>
            <a:r>
              <a:rPr lang="en-GB" err="1"/>
              <a:t>förändras</a:t>
            </a:r>
            <a:endParaRPr lang="en-GB"/>
          </a:p>
          <a:p>
            <a:r>
              <a:rPr lang="en-GB"/>
              <a:t>Nu </a:t>
            </a:r>
            <a:r>
              <a:rPr lang="en-GB" err="1"/>
              <a:t>anpassar</a:t>
            </a:r>
            <a:r>
              <a:rPr lang="en-GB"/>
              <a:t> vi det </a:t>
            </a:r>
            <a:r>
              <a:rPr lang="en-GB" err="1"/>
              <a:t>verktyget</a:t>
            </a:r>
            <a:r>
              <a:rPr lang="en-GB"/>
              <a:t> </a:t>
            </a:r>
            <a:r>
              <a:rPr lang="en-GB" err="1"/>
              <a:t>för</a:t>
            </a:r>
            <a:r>
              <a:rPr lang="en-GB"/>
              <a:t> </a:t>
            </a:r>
            <a:r>
              <a:rPr lang="en-GB" err="1"/>
              <a:t>hållbar</a:t>
            </a:r>
            <a:r>
              <a:rPr lang="en-GB"/>
              <a:t> </a:t>
            </a:r>
            <a:r>
              <a:rPr lang="en-GB" err="1"/>
              <a:t>konsumtion</a:t>
            </a:r>
            <a:r>
              <a:rPr lang="en-GB"/>
              <a:t> med </a:t>
            </a:r>
            <a:r>
              <a:rPr lang="en-GB" err="1"/>
              <a:t>hjälp</a:t>
            </a:r>
            <a:r>
              <a:rPr lang="en-GB"/>
              <a:t> </a:t>
            </a:r>
            <a:r>
              <a:rPr lang="en-GB" err="1"/>
              <a:t>av</a:t>
            </a:r>
            <a:r>
              <a:rPr lang="en-GB"/>
              <a:t> </a:t>
            </a:r>
            <a:r>
              <a:rPr lang="en-GB" err="1"/>
              <a:t>forskare</a:t>
            </a:r>
            <a:r>
              <a:rPr lang="en-GB"/>
              <a:t> </a:t>
            </a:r>
            <a:r>
              <a:rPr lang="en-GB" err="1"/>
              <a:t>på</a:t>
            </a:r>
            <a:r>
              <a:rPr lang="en-GB"/>
              <a:t> </a:t>
            </a:r>
            <a:r>
              <a:rPr lang="en-GB" err="1"/>
              <a:t>Deltares</a:t>
            </a:r>
            <a:endParaRPr lang="en-GB"/>
          </a:p>
        </p:txBody>
      </p:sp>
      <p:sp>
        <p:nvSpPr>
          <p:cNvPr id="4" name="Slide Number Placeholder 3"/>
          <p:cNvSpPr>
            <a:spLocks noGrp="1"/>
          </p:cNvSpPr>
          <p:nvPr>
            <p:ph type="sldNum" sz="quarter" idx="5"/>
          </p:nvPr>
        </p:nvSpPr>
        <p:spPr/>
        <p:txBody>
          <a:bodyPr/>
          <a:lstStyle/>
          <a:p>
            <a:fld id="{4F79D966-845F-4BAB-88EE-8591ECD8AE53}" type="slidenum">
              <a:rPr lang="sv-SE" smtClean="0"/>
              <a:t>28</a:t>
            </a:fld>
            <a:endParaRPr lang="sv-SE"/>
          </a:p>
        </p:txBody>
      </p:sp>
    </p:spTree>
    <p:extLst>
      <p:ext uri="{BB962C8B-B14F-4D97-AF65-F5344CB8AC3E}">
        <p14:creationId xmlns:p14="http://schemas.microsoft.com/office/powerpoint/2010/main" val="353754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T.ex. kulturarvet är det vi väljer att bevara in i framtiden.</a:t>
            </a:r>
            <a:endParaRPr lang="en-US" dirty="0"/>
          </a:p>
          <a:p>
            <a:endParaRPr lang="sv-SE" dirty="0"/>
          </a:p>
          <a:p>
            <a:r>
              <a:rPr lang="sv-SE" dirty="0"/>
              <a:t>List, D., 2004. </a:t>
            </a:r>
            <a:r>
              <a:rPr lang="sv-SE" dirty="0" err="1"/>
              <a:t>Multiple</a:t>
            </a:r>
            <a:r>
              <a:rPr lang="sv-SE" dirty="0"/>
              <a:t> </a:t>
            </a:r>
            <a:r>
              <a:rPr lang="sv-SE" dirty="0" err="1"/>
              <a:t>pasts</a:t>
            </a:r>
            <a:r>
              <a:rPr lang="sv-SE" dirty="0"/>
              <a:t>, </a:t>
            </a:r>
            <a:r>
              <a:rPr lang="sv-SE" dirty="0" err="1"/>
              <a:t>converging</a:t>
            </a:r>
            <a:r>
              <a:rPr lang="sv-SE" dirty="0"/>
              <a:t> presents, and alternative </a:t>
            </a:r>
            <a:r>
              <a:rPr lang="sv-SE" dirty="0" err="1"/>
              <a:t>futures</a:t>
            </a:r>
            <a:r>
              <a:rPr lang="sv-SE" dirty="0"/>
              <a:t>. </a:t>
            </a:r>
            <a:r>
              <a:rPr lang="sv-SE" dirty="0" err="1"/>
              <a:t>Futures</a:t>
            </a:r>
            <a:r>
              <a:rPr lang="sv-SE" dirty="0"/>
              <a:t>, Volym 36, </a:t>
            </a:r>
            <a:r>
              <a:rPr lang="sv-SE" dirty="0" err="1"/>
              <a:t>pp</a:t>
            </a:r>
            <a:r>
              <a:rPr lang="sv-SE" dirty="0"/>
              <a:t>. 23-43.</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9D966-845F-4BAB-88EE-8591ECD8AE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64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9D966-845F-4BAB-88EE-8591ECD8AE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835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(och vem det är som tänker)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9D966-845F-4BAB-88EE-8591ECD8AE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018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166" lvl="1" indent="0">
              <a:buNone/>
            </a:pPr>
            <a:r>
              <a:rPr lang="sv-SE" dirty="0"/>
              <a:t>det betyder att det finns möjlighet till     förändring och många olika möjliga framtider beroende på hur vi tänker oss samhället och omvärlden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9D966-845F-4BAB-88EE-8591ECD8AE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918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F9FC9-88CE-3E49-BA0A-48CEF8E4B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30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Någon som jobbar med detta? Eller med prognoser?</a:t>
            </a:r>
          </a:p>
        </p:txBody>
      </p:sp>
      <p:sp>
        <p:nvSpPr>
          <p:cNvPr id="4" name="Platshållare för bildnummer 3"/>
          <p:cNvSpPr>
            <a:spLocks noGrp="1"/>
          </p:cNvSpPr>
          <p:nvPr>
            <p:ph type="sldNum" sz="quarter" idx="5"/>
          </p:nvPr>
        </p:nvSpPr>
        <p:spPr/>
        <p:txBody>
          <a:bodyPr/>
          <a:lstStyle/>
          <a:p>
            <a:fld id="{4F79D966-845F-4BAB-88EE-8591ECD8AE53}" type="slidenum">
              <a:rPr lang="sv-SE" smtClean="0"/>
              <a:t>9</a:t>
            </a:fld>
            <a:endParaRPr lang="sv-SE"/>
          </a:p>
        </p:txBody>
      </p:sp>
    </p:spTree>
    <p:extLst>
      <p:ext uri="{BB962C8B-B14F-4D97-AF65-F5344CB8AC3E}">
        <p14:creationId xmlns:p14="http://schemas.microsoft.com/office/powerpoint/2010/main" val="1860501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För </a:t>
            </a:r>
            <a:r>
              <a:rPr lang="en-US" sz="1200" dirty="0" err="1"/>
              <a:t>att</a:t>
            </a:r>
            <a:r>
              <a:rPr lang="en-US" sz="1200" dirty="0"/>
              <a:t> </a:t>
            </a:r>
            <a:r>
              <a:rPr lang="en-US" sz="1200" dirty="0" err="1"/>
              <a:t>belysa</a:t>
            </a:r>
            <a:r>
              <a:rPr lang="en-US" sz="1200" dirty="0"/>
              <a:t> </a:t>
            </a:r>
            <a:r>
              <a:rPr lang="en-US" sz="1200" dirty="0" err="1"/>
              <a:t>att</a:t>
            </a:r>
            <a:r>
              <a:rPr lang="en-US" sz="1200" dirty="0"/>
              <a:t> det </a:t>
            </a:r>
            <a:r>
              <a:rPr lang="en-US" sz="1200" dirty="0" err="1"/>
              <a:t>finns</a:t>
            </a:r>
            <a:r>
              <a:rPr lang="en-US" sz="1200" dirty="0"/>
              <a:t> </a:t>
            </a:r>
            <a:r>
              <a:rPr lang="en-US" sz="1200" b="1" dirty="0" err="1"/>
              <a:t>flera</a:t>
            </a:r>
            <a:r>
              <a:rPr lang="en-US" sz="1200" b="1" dirty="0"/>
              <a:t> </a:t>
            </a:r>
            <a:r>
              <a:rPr lang="en-US" sz="1200" b="1" dirty="0" err="1"/>
              <a:t>möjliga</a:t>
            </a:r>
            <a:r>
              <a:rPr lang="en-US" sz="1200" b="1" dirty="0"/>
              <a:t> </a:t>
            </a:r>
            <a:r>
              <a:rPr lang="en-US" sz="1200" b="1" dirty="0" err="1"/>
              <a:t>framtida</a:t>
            </a:r>
            <a:r>
              <a:rPr lang="en-US" sz="1200" b="1" dirty="0"/>
              <a:t> </a:t>
            </a:r>
            <a:r>
              <a:rPr lang="en-US" sz="1200" b="1" dirty="0" err="1"/>
              <a:t>utvecklingar</a:t>
            </a:r>
            <a:r>
              <a:rPr lang="en-US" sz="1200" b="1" dirty="0"/>
              <a:t> </a:t>
            </a:r>
            <a:r>
              <a:rPr lang="en-US" sz="1200" dirty="0" err="1"/>
              <a:t>och</a:t>
            </a:r>
            <a:r>
              <a:rPr lang="en-US" sz="1200" dirty="0"/>
              <a:t> </a:t>
            </a:r>
            <a:r>
              <a:rPr lang="en-US" sz="1200" dirty="0">
                <a:solidFill>
                  <a:srgbClr val="000000"/>
                </a:solidFill>
                <a:ea typeface="ＭＳ Ｐゴシック" pitchFamily="-112" charset="-128"/>
                <a:cs typeface="ＭＳ Ｐゴシック" pitchFamily="-112" charset="-128"/>
              </a:rPr>
              <a:t>för </a:t>
            </a:r>
            <a:r>
              <a:rPr lang="en-US" sz="1200" dirty="0" err="1">
                <a:solidFill>
                  <a:srgbClr val="000000"/>
                </a:solidFill>
                <a:ea typeface="ＭＳ Ｐゴシック" pitchFamily="-112" charset="-128"/>
                <a:cs typeface="ＭＳ Ｐゴシック" pitchFamily="-112" charset="-128"/>
              </a:rPr>
              <a:t>att</a:t>
            </a:r>
            <a:r>
              <a:rPr lang="en-US" sz="1200" dirty="0">
                <a:solidFill>
                  <a:srgbClr val="000000"/>
                </a:solidFill>
                <a:ea typeface="ＭＳ Ｐゴシック" pitchFamily="-112" charset="-128"/>
                <a:cs typeface="ＭＳ Ｐゴシック" pitchFamily="-112" charset="-128"/>
              </a:rPr>
              <a:t> </a:t>
            </a:r>
            <a:r>
              <a:rPr lang="en-US" sz="1200" dirty="0" err="1">
                <a:solidFill>
                  <a:srgbClr val="000000"/>
                </a:solidFill>
                <a:ea typeface="ＭＳ Ｐゴシック" pitchFamily="-112" charset="-128"/>
                <a:cs typeface="ＭＳ Ｐゴシック" pitchFamily="-112" charset="-128"/>
              </a:rPr>
              <a:t>skapa</a:t>
            </a:r>
            <a:r>
              <a:rPr lang="en-US" sz="1200" dirty="0">
                <a:solidFill>
                  <a:srgbClr val="000000"/>
                </a:solidFill>
                <a:ea typeface="ＭＳ Ｐゴシック" pitchFamily="-112" charset="-128"/>
                <a:cs typeface="ＭＳ Ｐゴシック" pitchFamily="-112" charset="-128"/>
              </a:rPr>
              <a:t> </a:t>
            </a:r>
            <a:r>
              <a:rPr lang="en-US" sz="1200" dirty="0" err="1">
                <a:solidFill>
                  <a:srgbClr val="000000"/>
                </a:solidFill>
                <a:ea typeface="ＭＳ Ｐゴシック" pitchFamily="-112" charset="-128"/>
                <a:cs typeface="ＭＳ Ｐゴシック" pitchFamily="-112" charset="-128"/>
              </a:rPr>
              <a:t>möjlighet</a:t>
            </a:r>
            <a:r>
              <a:rPr lang="en-US" sz="1200" dirty="0">
                <a:solidFill>
                  <a:srgbClr val="000000"/>
                </a:solidFill>
                <a:ea typeface="ＭＳ Ｐゴシック" pitchFamily="-112" charset="-128"/>
                <a:cs typeface="ＭＳ Ｐゴシック" pitchFamily="-112" charset="-128"/>
              </a:rPr>
              <a:t> </a:t>
            </a:r>
            <a:r>
              <a:rPr lang="en-US" sz="1200" dirty="0" err="1">
                <a:solidFill>
                  <a:srgbClr val="000000"/>
                </a:solidFill>
                <a:ea typeface="ＭＳ Ｐゴシック" pitchFamily="-112" charset="-128"/>
                <a:cs typeface="ＭＳ Ｐゴシック" pitchFamily="-112" charset="-128"/>
              </a:rPr>
              <a:t>att</a:t>
            </a:r>
            <a:r>
              <a:rPr lang="en-US" sz="1200" dirty="0">
                <a:solidFill>
                  <a:srgbClr val="000000"/>
                </a:solidFill>
                <a:ea typeface="ＭＳ Ｐゴシック" pitchFamily="-112" charset="-128"/>
                <a:cs typeface="ＭＳ Ｐゴシック" pitchFamily="-112" charset="-128"/>
              </a:rPr>
              <a:t> </a:t>
            </a:r>
            <a:r>
              <a:rPr lang="en-US" sz="1200" b="1" dirty="0" err="1">
                <a:solidFill>
                  <a:srgbClr val="000000"/>
                </a:solidFill>
                <a:ea typeface="ＭＳ Ｐゴシック" pitchFamily="-112" charset="-128"/>
                <a:cs typeface="ＭＳ Ｐゴシック" pitchFamily="-112" charset="-128"/>
              </a:rPr>
              <a:t>förhålla</a:t>
            </a:r>
            <a:r>
              <a:rPr lang="en-US" sz="1200" b="1" dirty="0">
                <a:solidFill>
                  <a:srgbClr val="000000"/>
                </a:solidFill>
                <a:ea typeface="ＭＳ Ｐゴシック" pitchFamily="-112" charset="-128"/>
                <a:cs typeface="ＭＳ Ｐゴシック" pitchFamily="-112" charset="-128"/>
              </a:rPr>
              <a:t> </a:t>
            </a:r>
            <a:r>
              <a:rPr lang="en-US" sz="1200" b="1" dirty="0" err="1">
                <a:solidFill>
                  <a:srgbClr val="000000"/>
                </a:solidFill>
                <a:ea typeface="ＭＳ Ｐゴシック" pitchFamily="-112" charset="-128"/>
                <a:cs typeface="ＭＳ Ｐゴシック" pitchFamily="-112" charset="-128"/>
              </a:rPr>
              <a:t>oss</a:t>
            </a:r>
            <a:r>
              <a:rPr lang="en-US" sz="1200" b="1" dirty="0">
                <a:solidFill>
                  <a:srgbClr val="000000"/>
                </a:solidFill>
                <a:ea typeface="ＭＳ Ｐゴシック" pitchFamily="-112" charset="-128"/>
                <a:cs typeface="ＭＳ Ｐゴシック" pitchFamily="-112" charset="-128"/>
              </a:rPr>
              <a:t> till </a:t>
            </a:r>
            <a:r>
              <a:rPr lang="en-US" sz="1200" b="1" dirty="0" err="1">
                <a:solidFill>
                  <a:srgbClr val="000000"/>
                </a:solidFill>
                <a:ea typeface="ＭＳ Ｐゴシック" pitchFamily="-112" charset="-128"/>
                <a:cs typeface="ＭＳ Ｐゴシック" pitchFamily="-112" charset="-128"/>
              </a:rPr>
              <a:t>osäkerhet</a:t>
            </a:r>
            <a:r>
              <a:rPr lang="en-US" sz="1200" b="1" dirty="0">
                <a:solidFill>
                  <a:srgbClr val="000000"/>
                </a:solidFill>
                <a:ea typeface="ＭＳ Ｐゴシック" pitchFamily="-112" charset="-128"/>
                <a:cs typeface="ＭＳ Ｐゴシック" pitchFamily="-112" charset="-128"/>
              </a:rPr>
              <a:t> </a:t>
            </a:r>
            <a:r>
              <a:rPr lang="en-US" sz="1200" dirty="0" err="1">
                <a:solidFill>
                  <a:srgbClr val="000000"/>
                </a:solidFill>
                <a:ea typeface="ＭＳ Ｐゴシック" pitchFamily="-112" charset="-128"/>
                <a:cs typeface="ＭＳ Ｐゴシック" pitchFamily="-112" charset="-128"/>
              </a:rPr>
              <a:t>och</a:t>
            </a:r>
            <a:r>
              <a:rPr lang="en-US" sz="1200" dirty="0">
                <a:solidFill>
                  <a:srgbClr val="000000"/>
                </a:solidFill>
                <a:ea typeface="ＭＳ Ｐゴシック" pitchFamily="-112" charset="-128"/>
                <a:cs typeface="ＭＳ Ｐゴシック" pitchFamily="-112" charset="-128"/>
              </a:rPr>
              <a:t> </a:t>
            </a:r>
            <a:r>
              <a:rPr lang="en-US" sz="1200" dirty="0" err="1">
                <a:solidFill>
                  <a:srgbClr val="000000"/>
                </a:solidFill>
                <a:ea typeface="ＭＳ Ｐゴシック" pitchFamily="-112" charset="-128"/>
                <a:cs typeface="ＭＳ Ｐゴシック" pitchFamily="-112" charset="-128"/>
              </a:rPr>
              <a:t>förbereda</a:t>
            </a:r>
            <a:r>
              <a:rPr lang="en-US" sz="1200" dirty="0">
                <a:solidFill>
                  <a:srgbClr val="000000"/>
                </a:solidFill>
                <a:ea typeface="ＭＳ Ｐゴシック" pitchFamily="-112" charset="-128"/>
                <a:cs typeface="ＭＳ Ｐゴシック" pitchFamily="-112" charset="-128"/>
              </a:rPr>
              <a:t> för </a:t>
            </a:r>
            <a:r>
              <a:rPr lang="en-US" sz="1200" dirty="0" err="1">
                <a:solidFill>
                  <a:srgbClr val="000000"/>
                </a:solidFill>
                <a:ea typeface="ＭＳ Ｐゴシック" pitchFamily="-112" charset="-128"/>
                <a:cs typeface="ＭＳ Ｐゴシック" pitchFamily="-112" charset="-128"/>
              </a:rPr>
              <a:t>vad</a:t>
            </a:r>
            <a:r>
              <a:rPr lang="en-US" sz="1200" dirty="0">
                <a:solidFill>
                  <a:srgbClr val="000000"/>
                </a:solidFill>
                <a:ea typeface="ＭＳ Ｐゴシック" pitchFamily="-112" charset="-128"/>
                <a:cs typeface="ＭＳ Ｐゴシック" pitchFamily="-112" charset="-128"/>
              </a:rPr>
              <a:t> </a:t>
            </a:r>
            <a:r>
              <a:rPr lang="en-US" sz="1200" dirty="0" err="1">
                <a:solidFill>
                  <a:srgbClr val="000000"/>
                </a:solidFill>
                <a:ea typeface="ＭＳ Ｐゴシック" pitchFamily="-112" charset="-128"/>
                <a:cs typeface="ＭＳ Ｐゴシック" pitchFamily="-112" charset="-128"/>
              </a:rPr>
              <a:t>som</a:t>
            </a:r>
            <a:r>
              <a:rPr lang="en-US" sz="1200" dirty="0">
                <a:solidFill>
                  <a:srgbClr val="000000"/>
                </a:solidFill>
                <a:ea typeface="ＭＳ Ｐゴシック" pitchFamily="-112" charset="-128"/>
                <a:cs typeface="ＭＳ Ｐゴシック" pitchFamily="-112" charset="-128"/>
              </a:rPr>
              <a:t> </a:t>
            </a:r>
            <a:r>
              <a:rPr lang="en-US" sz="1200" dirty="0" err="1">
                <a:solidFill>
                  <a:srgbClr val="000000"/>
                </a:solidFill>
                <a:ea typeface="ＭＳ Ｐゴシック" pitchFamily="-112" charset="-128"/>
                <a:cs typeface="ＭＳ Ｐゴシック" pitchFamily="-112" charset="-128"/>
              </a:rPr>
              <a:t>anses</a:t>
            </a:r>
            <a:r>
              <a:rPr lang="en-US" sz="1200" dirty="0">
                <a:solidFill>
                  <a:srgbClr val="000000"/>
                </a:solidFill>
                <a:ea typeface="ＭＳ Ｐゴシック" pitchFamily="-112" charset="-128"/>
                <a:cs typeface="ＭＳ Ｐゴシック" pitchFamily="-112" charset="-128"/>
              </a:rPr>
              <a:t> </a:t>
            </a:r>
            <a:r>
              <a:rPr lang="en-US" sz="1200" dirty="0" err="1">
                <a:solidFill>
                  <a:srgbClr val="000000"/>
                </a:solidFill>
                <a:ea typeface="ＭＳ Ｐゴシック" pitchFamily="-112" charset="-128"/>
                <a:cs typeface="ＭＳ Ｐゴシック" pitchFamily="-112" charset="-128"/>
              </a:rPr>
              <a:t>vara</a:t>
            </a:r>
            <a:r>
              <a:rPr lang="en-US" sz="1200" dirty="0">
                <a:solidFill>
                  <a:srgbClr val="000000"/>
                </a:solidFill>
                <a:ea typeface="ＭＳ Ｐゴシック" pitchFamily="-112" charset="-128"/>
                <a:cs typeface="ＭＳ Ｐゴシック" pitchFamily="-112" charset="-128"/>
              </a:rPr>
              <a:t> </a:t>
            </a:r>
            <a:r>
              <a:rPr lang="en-US" sz="1200" dirty="0" err="1">
                <a:solidFill>
                  <a:srgbClr val="000000"/>
                </a:solidFill>
                <a:ea typeface="ＭＳ Ｐゴシック" pitchFamily="-112" charset="-128"/>
                <a:cs typeface="ＭＳ Ｐゴシック" pitchFamily="-112" charset="-128"/>
              </a:rPr>
              <a:t>osannolikt</a:t>
            </a:r>
            <a:r>
              <a:rPr lang="en-US" sz="1200" dirty="0">
                <a:solidFill>
                  <a:srgbClr val="000000"/>
                </a:solidFill>
                <a:ea typeface="ＭＳ Ｐゴシック" pitchFamily="-112" charset="-128"/>
                <a:cs typeface="ＭＳ Ｐゴシック" pitchFamily="-112" charset="-128"/>
              </a:rPr>
              <a:t> </a:t>
            </a:r>
            <a:r>
              <a:rPr lang="en-US" sz="1200" dirty="0" err="1">
                <a:solidFill>
                  <a:srgbClr val="000000"/>
                </a:solidFill>
                <a:ea typeface="ＭＳ Ｐゴシック" pitchFamily="-112" charset="-128"/>
                <a:cs typeface="ＭＳ Ｐゴシック" pitchFamily="-112" charset="-128"/>
              </a:rPr>
              <a:t>och</a:t>
            </a:r>
            <a:r>
              <a:rPr lang="en-US" sz="1200" dirty="0">
                <a:solidFill>
                  <a:srgbClr val="000000"/>
                </a:solidFill>
                <a:ea typeface="ＭＳ Ｐゴシック" pitchFamily="-112" charset="-128"/>
                <a:cs typeface="ＭＳ Ｐゴシック" pitchFamily="-112" charset="-128"/>
              </a:rPr>
              <a:t> / </a:t>
            </a:r>
            <a:r>
              <a:rPr lang="en-US" sz="1200" dirty="0" err="1">
                <a:solidFill>
                  <a:srgbClr val="000000"/>
                </a:solidFill>
                <a:ea typeface="ＭＳ Ｐゴシック" pitchFamily="-112" charset="-128"/>
                <a:cs typeface="ＭＳ Ｐゴシック" pitchFamily="-112" charset="-128"/>
              </a:rPr>
              <a:t>eller</a:t>
            </a:r>
            <a:r>
              <a:rPr lang="en-US" sz="1200" dirty="0">
                <a:solidFill>
                  <a:srgbClr val="000000"/>
                </a:solidFill>
                <a:ea typeface="ＭＳ Ｐゴシック" pitchFamily="-112" charset="-128"/>
                <a:cs typeface="ＭＳ Ｐゴシック" pitchFamily="-112" charset="-128"/>
              </a:rPr>
              <a:t> </a:t>
            </a:r>
            <a:r>
              <a:rPr lang="en-US" sz="1200" dirty="0" err="1">
                <a:solidFill>
                  <a:srgbClr val="000000"/>
                </a:solidFill>
                <a:ea typeface="ＭＳ Ｐゴシック" pitchFamily="-112" charset="-128"/>
                <a:cs typeface="ＭＳ Ｐゴシック" pitchFamily="-112" charset="-128"/>
              </a:rPr>
              <a:t>oväntat</a:t>
            </a:r>
            <a:endParaRPr lang="en-US" sz="1200" dirty="0">
              <a:solidFill>
                <a:srgbClr val="000000"/>
              </a:solidFill>
              <a:ea typeface="ＭＳ Ｐゴシック" pitchFamily="-112" charset="-128"/>
              <a:cs typeface="ＭＳ Ｐゴシック" pitchFamily="-112" charset="-128"/>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9D966-845F-4BAB-88EE-8591ECD8AE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594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9D966-845F-4BAB-88EE-8591ECD8AE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735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dirty="0"/>
              <a:t>Används vanligtvis som underlag för strategiutveckling för en planeringsenhet. Politiken är inte en del av scenarierna, men scenarierna utgör en ram för utveckling och utvärdering av politik och strategier. </a:t>
            </a:r>
          </a:p>
          <a:p>
            <a:pPr algn="l"/>
            <a:r>
              <a:rPr lang="sv-SE" b="0" i="0" dirty="0">
                <a:solidFill>
                  <a:srgbClr val="000000"/>
                </a:solidFill>
                <a:effectLst/>
              </a:rPr>
              <a:t>scenarioplanering på 70-talet </a:t>
            </a:r>
          </a:p>
          <a:p>
            <a:pPr algn="l"/>
            <a:r>
              <a:rPr lang="sv-SE" b="0" i="0" dirty="0">
                <a:solidFill>
                  <a:srgbClr val="000000"/>
                </a:solidFill>
                <a:effectLst/>
              </a:rPr>
              <a:t>oljebolaget Shell för att utforska olika möjliga framtider för energimarknaden och dess påverkan på Shells verksamhet. </a:t>
            </a:r>
            <a:r>
              <a:rPr lang="sv-SE" b="0" i="0" dirty="0">
                <a:solidFill>
                  <a:srgbClr val="000000"/>
                </a:solidFill>
                <a:effectLst/>
                <a:hlinkClick r:id="rId3"/>
              </a:rPr>
              <a:t>Scenarierna var inte prognoser eller förutsägelser, utan snarare berättelser som utmanade de rådande antagandena och synliggjorde olika möjligheter och risker</a:t>
            </a:r>
            <a:r>
              <a:rPr lang="sv-SE" b="0" i="0" baseline="30000" dirty="0">
                <a:solidFill>
                  <a:srgbClr val="000000"/>
                </a:solidFill>
                <a:effectLst/>
                <a:hlinkClick r:id="rId3"/>
              </a:rPr>
              <a:t>2</a:t>
            </a:r>
            <a:r>
              <a:rPr lang="sv-SE" b="0" i="0" dirty="0">
                <a:solidFill>
                  <a:srgbClr val="000000"/>
                </a:solidFill>
                <a:effectLst/>
              </a:rPr>
              <a:t>.</a:t>
            </a:r>
          </a:p>
          <a:p>
            <a:pPr algn="l"/>
            <a:r>
              <a:rPr lang="sv-SE" b="0" i="0" dirty="0">
                <a:solidFill>
                  <a:srgbClr val="000000"/>
                </a:solidFill>
                <a:effectLst/>
              </a:rPr>
              <a:t>Shells scenarioplanering var lyckad på flera sätt. För det första hjälpte den Shell att förutse och förbereda sig för den första oljekrisen 1973, som orsakades av ett oljeembargo från OPEC-länderna mot västvärlden. Shell hade i sina scenarier identifierat den politiska instabiliteten i Mellanöstern och dess potentiella effekt på oljepriserna som en viktig osäkerhetsfaktor. </a:t>
            </a:r>
            <a:r>
              <a:rPr lang="sv-SE" b="0" i="0" dirty="0">
                <a:solidFill>
                  <a:srgbClr val="000000"/>
                </a:solidFill>
                <a:effectLst/>
                <a:hlinkClick r:id="rId4"/>
              </a:rPr>
              <a:t>När oljekrisen inträffade, var Shell bättre rustat än sina konkurrenter att hantera den, eftersom de hade redan anpassat sin strategi och investeringar till ett scenario med höga oljepriser</a:t>
            </a:r>
            <a:r>
              <a:rPr lang="sv-SE" b="0" i="0" baseline="30000" dirty="0">
                <a:solidFill>
                  <a:srgbClr val="000000"/>
                </a:solidFill>
                <a:effectLst/>
                <a:hlinkClick r:id="rId4"/>
              </a:rPr>
              <a:t>3</a:t>
            </a:r>
            <a:r>
              <a:rPr lang="sv-SE" b="0" i="0" dirty="0">
                <a:solidFill>
                  <a:srgbClr val="000000"/>
                </a:solidFill>
                <a:effectLst/>
              </a:rPr>
              <a:t>. För det andra hjälpte Shells scenarioplanering bolaget att anpassa sig till de snabba förändringarna i energimarknaden under 70-talet, som präglades av lågkonjunktur, miljömedvetenhet, energieffektivisering och ökad konkurrens från nya aktörer. Shell kunde genom sina scenarier identifiera nya möjligheter och utmaningar, samt utveckla en mer flexibel och diversifierad portfölj av energikällor. För det tredje bidrog Shells scenarioplanering till att skapa en mer öppen och kreativ företagskultur, där olika perspektiv och idéer välkomnades och diskuterades. Shell blev känt som ett företag som vågade tänka annorlunda och utmana de etablerade sanningarna.</a:t>
            </a:r>
          </a:p>
          <a:p>
            <a:pPr algn="l"/>
            <a:r>
              <a:rPr lang="sv-SE" b="0" i="0" dirty="0">
                <a:solidFill>
                  <a:srgbClr val="000000"/>
                </a:solidFill>
                <a:effectLst/>
              </a:rPr>
              <a:t>Shells scenarioplanering var alltså en framgångsrik metod som gav bolaget ett försprång i en turbulent och osäker tid. Metoden har sedan dess utvecklats och använts av många andra organisationer, såsom företag, myndigheter och civilsamhälle.</a:t>
            </a:r>
          </a:p>
          <a:p>
            <a:endParaRPr lang="sv-SE" dirty="0"/>
          </a:p>
          <a:p>
            <a:pPr algn="l"/>
            <a:r>
              <a:rPr lang="sv-SE" b="0" i="0" dirty="0">
                <a:solidFill>
                  <a:srgbClr val="000000"/>
                </a:solidFill>
                <a:effectLst/>
                <a:hlinkClick r:id="rId5"/>
              </a:rPr>
              <a:t>En bild som illustrerar Shells scenarioplanering på 70-talet är denna</a:t>
            </a:r>
            <a:r>
              <a:rPr lang="sv-SE" b="0" i="0" baseline="30000" dirty="0">
                <a:solidFill>
                  <a:srgbClr val="000000"/>
                </a:solidFill>
                <a:effectLst/>
                <a:hlinkClick r:id="rId6"/>
              </a:rPr>
              <a:t>1</a:t>
            </a:r>
            <a:r>
              <a:rPr lang="sv-SE" b="0" i="0" dirty="0">
                <a:solidFill>
                  <a:srgbClr val="000000"/>
                </a:solidFill>
                <a:effectLst/>
              </a:rPr>
              <a:t>, som visar fyra möjliga scenarier för världens energisystem fram till år 2000. Scenarierna bygger på två osäkerhetsdimensioner: den globala ekonomiska tillväxten och den globala politiska stabiliteten. De fyra scenarierna är:</a:t>
            </a:r>
          </a:p>
          <a:p>
            <a:pPr algn="l">
              <a:buFont typeface="Arial" panose="020B0604020202020204" pitchFamily="34" charset="0"/>
              <a:buChar char="•"/>
            </a:pPr>
            <a:r>
              <a:rPr lang="sv-SE" b="1" i="0" dirty="0">
                <a:solidFill>
                  <a:srgbClr val="000000"/>
                </a:solidFill>
                <a:effectLst/>
              </a:rPr>
              <a:t>Boulevard</a:t>
            </a:r>
            <a:r>
              <a:rPr lang="sv-SE" b="0" i="0" dirty="0">
                <a:solidFill>
                  <a:srgbClr val="000000"/>
                </a:solidFill>
                <a:effectLst/>
              </a:rPr>
              <a:t>: Ett scenario med hög ekonomisk tillväxt och hög politisk stabilitet, där oljan är den dominerande energikällan och där det finns ett starkt internationellt samarbete för att lösa miljö- och utvecklingsfrågor.</a:t>
            </a:r>
          </a:p>
          <a:p>
            <a:pPr algn="l">
              <a:buFont typeface="Arial" panose="020B0604020202020204" pitchFamily="34" charset="0"/>
              <a:buChar char="•"/>
            </a:pPr>
            <a:r>
              <a:rPr lang="sv-SE" b="1" i="0" dirty="0" err="1">
                <a:solidFill>
                  <a:srgbClr val="000000"/>
                </a:solidFill>
                <a:effectLst/>
              </a:rPr>
              <a:t>Brick</a:t>
            </a:r>
            <a:r>
              <a:rPr lang="sv-SE" b="1" i="0" dirty="0">
                <a:solidFill>
                  <a:srgbClr val="000000"/>
                </a:solidFill>
                <a:effectLst/>
              </a:rPr>
              <a:t> Wall</a:t>
            </a:r>
            <a:r>
              <a:rPr lang="sv-SE" b="0" i="0" dirty="0">
                <a:solidFill>
                  <a:srgbClr val="000000"/>
                </a:solidFill>
                <a:effectLst/>
              </a:rPr>
              <a:t>: Ett scenario med låg ekonomisk tillväxt och låg politisk stabilitet, där oljan är en knapp och dyr resurs som leder till konflikter och kriser, och där det finns ett stort gap mellan rika och fattiga länder.</a:t>
            </a:r>
          </a:p>
          <a:p>
            <a:pPr algn="l">
              <a:buFont typeface="Arial" panose="020B0604020202020204" pitchFamily="34" charset="0"/>
              <a:buChar char="•"/>
            </a:pPr>
            <a:r>
              <a:rPr lang="sv-SE" b="1" i="0" dirty="0" err="1">
                <a:solidFill>
                  <a:srgbClr val="000000"/>
                </a:solidFill>
                <a:effectLst/>
              </a:rPr>
              <a:t>Lower</a:t>
            </a:r>
            <a:r>
              <a:rPr lang="sv-SE" b="1" i="0" dirty="0">
                <a:solidFill>
                  <a:srgbClr val="000000"/>
                </a:solidFill>
                <a:effectLst/>
              </a:rPr>
              <a:t> </a:t>
            </a:r>
            <a:r>
              <a:rPr lang="sv-SE" b="1" i="0" dirty="0" err="1">
                <a:solidFill>
                  <a:srgbClr val="000000"/>
                </a:solidFill>
                <a:effectLst/>
              </a:rPr>
              <a:t>Deck</a:t>
            </a:r>
            <a:r>
              <a:rPr lang="sv-SE" b="0" i="0" dirty="0">
                <a:solidFill>
                  <a:srgbClr val="000000"/>
                </a:solidFill>
                <a:effectLst/>
              </a:rPr>
              <a:t>: Ett scenario med låg ekonomisk tillväxt och hög politisk stabilitet, där oljan är en begränsad men tillgänglig energikälla, och där det finns ett ökat fokus på social rättvisa och regional integration.</a:t>
            </a:r>
          </a:p>
          <a:p>
            <a:pPr algn="l">
              <a:buFont typeface="Arial" panose="020B0604020202020204" pitchFamily="34" charset="0"/>
              <a:buChar char="•"/>
            </a:pPr>
            <a:r>
              <a:rPr lang="sv-SE" b="1" i="0" dirty="0" err="1">
                <a:solidFill>
                  <a:srgbClr val="000000"/>
                </a:solidFill>
                <a:effectLst/>
              </a:rPr>
              <a:t>Upper</a:t>
            </a:r>
            <a:r>
              <a:rPr lang="sv-SE" b="1" i="0" dirty="0">
                <a:solidFill>
                  <a:srgbClr val="000000"/>
                </a:solidFill>
                <a:effectLst/>
              </a:rPr>
              <a:t> </a:t>
            </a:r>
            <a:r>
              <a:rPr lang="sv-SE" b="1" i="0" dirty="0" err="1">
                <a:solidFill>
                  <a:srgbClr val="000000"/>
                </a:solidFill>
                <a:effectLst/>
              </a:rPr>
              <a:t>Deck</a:t>
            </a:r>
            <a:r>
              <a:rPr lang="sv-SE" b="0" i="0" dirty="0">
                <a:solidFill>
                  <a:srgbClr val="000000"/>
                </a:solidFill>
                <a:effectLst/>
              </a:rPr>
              <a:t>: Ett scenario med hög ekonomisk tillväxt och låg politisk stabilitet, där oljan är en konkurrensutsatt och diversifierad energikälla, och där det finns en stark polarisering mellan olika intressen och regioner.</a:t>
            </a:r>
          </a:p>
          <a:p>
            <a:pPr algn="l"/>
            <a:r>
              <a:rPr lang="sv-SE" b="0" i="0" dirty="0">
                <a:solidFill>
                  <a:srgbClr val="000000"/>
                </a:solidFill>
                <a:effectLst/>
              </a:rPr>
              <a:t>Shells scenarioplanering var lyckad eftersom den hjälpte bolaget att förutse och anpassa sig till olika förändringar i energimarknaden, samt att utveckla en mer flexibel och innovativ strategi.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 action="ppaction://noaction"/>
              </a:rPr>
              <a:t>Framtidsscenarier hjälper värmländska kommuner att planera klimatsmart (energimyndigheten.se)</a:t>
            </a:r>
            <a:endParaRPr lang="sv-SE" dirty="0"/>
          </a:p>
          <a:p>
            <a:pPr algn="l"/>
            <a:endParaRPr lang="sv-SE" b="0" i="0" dirty="0">
              <a:solidFill>
                <a:srgbClr val="000000"/>
              </a:solidFill>
              <a:effectLst/>
            </a:endParaRPr>
          </a:p>
          <a:p>
            <a:endParaRPr lang="sv-SE" dirty="0"/>
          </a:p>
        </p:txBody>
      </p:sp>
      <p:sp>
        <p:nvSpPr>
          <p:cNvPr id="4" name="Platshållare för bildnummer 3"/>
          <p:cNvSpPr>
            <a:spLocks noGrp="1"/>
          </p:cNvSpPr>
          <p:nvPr>
            <p:ph type="sldNum" sz="quarter" idx="5"/>
          </p:nvPr>
        </p:nvSpPr>
        <p:spPr/>
        <p:txBody>
          <a:bodyPr/>
          <a:lstStyle/>
          <a:p>
            <a:fld id="{4F79D966-845F-4BAB-88EE-8591ECD8AE53}" type="slidenum">
              <a:rPr lang="sv-SE" smtClean="0"/>
              <a:t>13</a:t>
            </a:fld>
            <a:endParaRPr lang="sv-SE"/>
          </a:p>
        </p:txBody>
      </p:sp>
    </p:spTree>
    <p:extLst>
      <p:ext uri="{BB962C8B-B14F-4D97-AF65-F5344CB8AC3E}">
        <p14:creationId xmlns:p14="http://schemas.microsoft.com/office/powerpoint/2010/main" val="1358995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solidFill>
                  <a:schemeClr val="bg1"/>
                </a:solidFill>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descr="Logotype">
            <a:extLst>
              <a:ext uri="{FF2B5EF4-FFF2-40B4-BE49-F238E27FC236}">
                <a16:creationId xmlns:a16="http://schemas.microsoft.com/office/drawing/2014/main" id="{34C1FC9A-6C84-107E-0F26-9E68CB57F6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648469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DC60EFBD-E0CA-9D4E-9724-19DA9E74433A}" type="datetime1">
              <a:rPr lang="sv-SE" smtClean="0"/>
              <a:t>2024-12-10</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736649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350CEA87-5627-084D-AE08-C5534DC614BD}" type="datetime1">
              <a:rPr lang="sv-SE" smtClean="0"/>
              <a:t>2024-12-10</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408372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87AB5AB5-DF39-3E46-90CF-6EF276B06A93}" type="datetime1">
              <a:rPr lang="sv-SE" smtClean="0"/>
              <a:t>2024-12-10</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382164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F12634F6-C518-8447-9BCD-875F25BBAC2E}" type="datetime1">
              <a:rPr lang="sv-SE" smtClean="0"/>
              <a:t>2024-12-10</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677876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sv-SE"/>
              <a:t>Klicka här för att ändra mall för rubrikformat</a:t>
            </a:r>
            <a:endParaRPr lang="sv-SE" dirty="0"/>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2517F516-837E-3C40-BC80-453250E5C1D6}" type="datetime1">
              <a:rPr lang="sv-SE" smtClean="0"/>
              <a:t>2024-12-10</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9237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sv-SE"/>
              <a:t>Klicka här för att ändra mall för rubrikformat</a:t>
            </a:r>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EE4A903A-F2D3-A242-8BFD-1882D26C2CAA}" type="datetime1">
              <a:rPr lang="sv-SE" smtClean="0"/>
              <a:t>2024-12-10</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4102808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fld id="{FB2CF90B-63BC-6544-9FB4-A72410329261}" type="datetime1">
              <a:rPr lang="sv-SE" smtClean="0"/>
              <a:t>2024-12-10</a:t>
            </a:fld>
            <a:endParaRPr lang="en-GB"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fld id="{C338348D-F2D3-AB47-AE2A-1D59B1E58D64}" type="slidenum">
              <a:rPr lang="en-GB" smtClean="0"/>
              <a:pPr/>
              <a:t>‹#›</a:t>
            </a:fld>
            <a:endParaRPr lang="en-GB"/>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Tree>
    <p:extLst>
      <p:ext uri="{BB962C8B-B14F-4D97-AF65-F5344CB8AC3E}">
        <p14:creationId xmlns:p14="http://schemas.microsoft.com/office/powerpoint/2010/main" val="265434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fld id="{FB2CF90B-63BC-6544-9FB4-A72410329261}" type="datetime1">
              <a:rPr lang="sv-SE" smtClean="0"/>
              <a:t>2024-12-10</a:t>
            </a:fld>
            <a:endParaRPr lang="en-GB"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fld id="{C338348D-F2D3-AB47-AE2A-1D59B1E58D64}" type="slidenum">
              <a:rPr lang="en-GB" smtClean="0"/>
              <a:pPr/>
              <a:t>‹#›</a:t>
            </a:fld>
            <a:endParaRPr lang="en-GB"/>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Tree>
    <p:extLst>
      <p:ext uri="{BB962C8B-B14F-4D97-AF65-F5344CB8AC3E}">
        <p14:creationId xmlns:p14="http://schemas.microsoft.com/office/powerpoint/2010/main" val="15907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fld id="{FB2CF90B-63BC-6544-9FB4-A72410329261}" type="datetime1">
              <a:rPr lang="sv-SE" smtClean="0"/>
              <a:t>2024-12-10</a:t>
            </a:fld>
            <a:endParaRPr lang="en-GB"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fld id="{C338348D-F2D3-AB47-AE2A-1D59B1E58D64}" type="slidenum">
              <a:rPr lang="en-GB" smtClean="0"/>
              <a:pPr/>
              <a:t>‹#›</a:t>
            </a:fld>
            <a:endParaRPr lang="en-GB"/>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Tree>
    <p:extLst>
      <p:ext uri="{BB962C8B-B14F-4D97-AF65-F5344CB8AC3E}">
        <p14:creationId xmlns:p14="http://schemas.microsoft.com/office/powerpoint/2010/main" val="356626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fld id="{FB2CF90B-63BC-6544-9FB4-A72410329261}" type="datetime1">
              <a:rPr lang="sv-SE" smtClean="0"/>
              <a:t>2024-12-10</a:t>
            </a:fld>
            <a:endParaRPr lang="en-GB"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fld id="{C338348D-F2D3-AB47-AE2A-1D59B1E58D64}" type="slidenum">
              <a:rPr lang="en-GB" smtClean="0"/>
              <a:pPr/>
              <a:t>‹#›</a:t>
            </a:fld>
            <a:endParaRPr lang="en-GB"/>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Tree>
    <p:extLst>
      <p:ext uri="{BB962C8B-B14F-4D97-AF65-F5344CB8AC3E}">
        <p14:creationId xmlns:p14="http://schemas.microsoft.com/office/powerpoint/2010/main" val="427726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solidFill>
                  <a:schemeClr val="bg1"/>
                </a:solidFill>
              </a:defRPr>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descr="Logotype">
            <a:extLst>
              <a:ext uri="{FF2B5EF4-FFF2-40B4-BE49-F238E27FC236}">
                <a16:creationId xmlns:a16="http://schemas.microsoft.com/office/drawing/2014/main" id="{8674C3A8-D7CB-602F-3EB9-B06964A978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4004513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fld id="{FB2CF90B-63BC-6544-9FB4-A72410329261}" type="datetime1">
              <a:rPr lang="sv-SE" smtClean="0"/>
              <a:t>2024-12-10</a:t>
            </a:fld>
            <a:endParaRPr lang="en-GB"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fld id="{C338348D-F2D3-AB47-AE2A-1D59B1E58D64}" type="slidenum">
              <a:rPr lang="en-GB" smtClean="0"/>
              <a:pPr/>
              <a:t>‹#›</a:t>
            </a:fld>
            <a:endParaRPr lang="en-GB"/>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Tree>
    <p:extLst>
      <p:ext uri="{BB962C8B-B14F-4D97-AF65-F5344CB8AC3E}">
        <p14:creationId xmlns:p14="http://schemas.microsoft.com/office/powerpoint/2010/main" val="351807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fld id="{FB2CF90B-63BC-6544-9FB4-A72410329261}" type="datetime1">
              <a:rPr lang="sv-SE" smtClean="0"/>
              <a:t>2024-12-10</a:t>
            </a:fld>
            <a:endParaRPr lang="en-GB"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fld id="{C338348D-F2D3-AB47-AE2A-1D59B1E58D64}" type="slidenum">
              <a:rPr lang="en-GB" smtClean="0"/>
              <a:pPr/>
              <a:t>‹#›</a:t>
            </a:fld>
            <a:endParaRPr lang="en-GB"/>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Tree>
    <p:extLst>
      <p:ext uri="{BB962C8B-B14F-4D97-AF65-F5344CB8AC3E}">
        <p14:creationId xmlns:p14="http://schemas.microsoft.com/office/powerpoint/2010/main" val="372629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fld id="{FB2CF90B-63BC-6544-9FB4-A72410329261}" type="datetime1">
              <a:rPr lang="sv-SE" smtClean="0"/>
              <a:t>2024-12-10</a:t>
            </a:fld>
            <a:endParaRPr lang="en-GB"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fld id="{C338348D-F2D3-AB47-AE2A-1D59B1E58D64}" type="slidenum">
              <a:rPr lang="en-GB" smtClean="0"/>
              <a:pPr/>
              <a:t>‹#›</a:t>
            </a:fld>
            <a:endParaRPr lang="en-GB"/>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Tree>
    <p:extLst>
      <p:ext uri="{BB962C8B-B14F-4D97-AF65-F5344CB8AC3E}">
        <p14:creationId xmlns:p14="http://schemas.microsoft.com/office/powerpoint/2010/main" val="393211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fld id="{FB2CF90B-63BC-6544-9FB4-A72410329261}" type="datetime1">
              <a:rPr lang="sv-SE" smtClean="0"/>
              <a:t>2024-12-10</a:t>
            </a:fld>
            <a:endParaRPr lang="en-GB"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fld id="{C338348D-F2D3-AB47-AE2A-1D59B1E58D64}" type="slidenum">
              <a:rPr lang="en-GB" smtClean="0"/>
              <a:pPr/>
              <a:t>‹#›</a:t>
            </a:fld>
            <a:endParaRPr lang="en-GB"/>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Tree>
    <p:extLst>
      <p:ext uri="{BB962C8B-B14F-4D97-AF65-F5344CB8AC3E}">
        <p14:creationId xmlns:p14="http://schemas.microsoft.com/office/powerpoint/2010/main" val="293698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fld id="{FB2CF90B-63BC-6544-9FB4-A72410329261}" type="datetime1">
              <a:rPr lang="sv-SE" smtClean="0"/>
              <a:t>2024-12-10</a:t>
            </a:fld>
            <a:endParaRPr lang="en-GB"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fld id="{C338348D-F2D3-AB47-AE2A-1D59B1E58D64}" type="slidenum">
              <a:rPr lang="en-GB" smtClean="0"/>
              <a:pPr/>
              <a:t>‹#›</a:t>
            </a:fld>
            <a:endParaRPr lang="en-GB"/>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Tree>
    <p:extLst>
      <p:ext uri="{BB962C8B-B14F-4D97-AF65-F5344CB8AC3E}">
        <p14:creationId xmlns:p14="http://schemas.microsoft.com/office/powerpoint/2010/main" val="55477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fld id="{FB2CF90B-63BC-6544-9FB4-A72410329261}" type="datetime1">
              <a:rPr lang="sv-SE" smtClean="0"/>
              <a:t>2024-12-10</a:t>
            </a:fld>
            <a:endParaRPr lang="en-GB"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fld id="{C338348D-F2D3-AB47-AE2A-1D59B1E58D64}" type="slidenum">
              <a:rPr lang="en-GB" smtClean="0"/>
              <a:pPr/>
              <a:t>‹#›</a:t>
            </a:fld>
            <a:endParaRPr lang="en-GB"/>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Tree>
    <p:extLst>
      <p:ext uri="{BB962C8B-B14F-4D97-AF65-F5344CB8AC3E}">
        <p14:creationId xmlns:p14="http://schemas.microsoft.com/office/powerpoint/2010/main" val="89792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790718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2" name="Picture 11" descr="Logotype">
            <a:extLst>
              <a:ext uri="{FF2B5EF4-FFF2-40B4-BE49-F238E27FC236}">
                <a16:creationId xmlns:a16="http://schemas.microsoft.com/office/drawing/2014/main" id="{C28FFEF4-4F3A-41C8-A52E-4FD1787D53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2426756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2024-12-10</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descr="Logotype">
            <a:extLst>
              <a:ext uri="{FF2B5EF4-FFF2-40B4-BE49-F238E27FC236}">
                <a16:creationId xmlns:a16="http://schemas.microsoft.com/office/drawing/2014/main" id="{7ABB9FFA-9B21-4C8C-AC48-62DD981503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916581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2024-12-10</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620780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solidFill>
                  <a:schemeClr val="bg1"/>
                </a:solidFill>
              </a:defRPr>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buNone/>
              <a:defRPr sz="2400">
                <a:solidFill>
                  <a:schemeClr val="bg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lvl1pPr>
              <a:defRPr>
                <a:solidFill>
                  <a:schemeClr val="bg1"/>
                </a:solidFill>
              </a:defRPr>
            </a:lvl1pPr>
          </a:lstStyle>
          <a:p>
            <a:fld id="{DCCF291D-8549-BC44-8F4B-AC830741645B}" type="datetime1">
              <a:rPr lang="sv-SE" smtClean="0"/>
              <a:pPr/>
              <a:t>2024-12-10</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lvl1pPr>
              <a:defRPr>
                <a:solidFill>
                  <a:schemeClr val="bg1"/>
                </a:solidFill>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lvl1pPr>
              <a:defRPr>
                <a:solidFill>
                  <a:schemeClr val="bg1"/>
                </a:solidFill>
              </a:defRPr>
            </a:lvl1pPr>
          </a:lstStyle>
          <a:p>
            <a:fld id="{1D05C8B6-EC5E-42D9-8D75-1E05D6428564}" type="slidenum">
              <a:rPr lang="sv-SE" smtClean="0"/>
              <a:pPr/>
              <a:t>‹#›</a:t>
            </a:fld>
            <a:endParaRPr lang="sv-SE"/>
          </a:p>
        </p:txBody>
      </p:sp>
      <p:pic>
        <p:nvPicPr>
          <p:cNvPr id="10" name="Picture 9" descr="Logotype">
            <a:extLst>
              <a:ext uri="{FF2B5EF4-FFF2-40B4-BE49-F238E27FC236}">
                <a16:creationId xmlns:a16="http://schemas.microsoft.com/office/drawing/2014/main" id="{3AC6F900-E366-65E7-DE08-C99A4EC5F6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978729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2024-12-10</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627955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6910F6FE-1EF1-3543-A93C-A13D5DBCD153}" type="datetime1">
              <a:rPr lang="sv-SE" smtClean="0"/>
              <a:t>2024-12-10</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998925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DC60EFBD-E0CA-9D4E-9724-19DA9E74433A}" type="datetime1">
              <a:rPr lang="sv-SE" smtClean="0"/>
              <a:t>2024-12-10</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526480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350CEA87-5627-084D-AE08-C5534DC614BD}" type="datetime1">
              <a:rPr lang="sv-SE" smtClean="0"/>
              <a:t>2024-12-10</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752778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87AB5AB5-DF39-3E46-90CF-6EF276B06A93}" type="datetime1">
              <a:rPr lang="sv-SE" smtClean="0"/>
              <a:t>2024-12-10</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61213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F12634F6-C518-8447-9BCD-875F25BBAC2E}" type="datetime1">
              <a:rPr lang="sv-SE" smtClean="0"/>
              <a:t>2024-12-10</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586585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sv-SE"/>
              <a:t>Klicka här för att ändra mall för rubrikformat</a:t>
            </a:r>
            <a:endParaRPr lang="sv-SE" dirty="0"/>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2517F516-837E-3C40-BC80-453250E5C1D6}" type="datetime1">
              <a:rPr lang="sv-SE" smtClean="0"/>
              <a:t>2024-12-10</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2514138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sv-SE"/>
              <a:t>Klicka här för att ändra mall för rubrikformat</a:t>
            </a:r>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EE4A903A-F2D3-A242-8BFD-1882D26C2CAA}" type="datetime1">
              <a:rPr lang="sv-SE" smtClean="0"/>
              <a:t>2024-12-10</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2099532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10" name="Picture 9" descr="Logotype">
            <a:extLst>
              <a:ext uri="{FF2B5EF4-FFF2-40B4-BE49-F238E27FC236}">
                <a16:creationId xmlns:a16="http://schemas.microsoft.com/office/drawing/2014/main" id="{44593C68-7ABA-4D9B-BC13-C4AC7ACB96CD}"/>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Tree>
    <p:extLst>
      <p:ext uri="{BB962C8B-B14F-4D97-AF65-F5344CB8AC3E}">
        <p14:creationId xmlns:p14="http://schemas.microsoft.com/office/powerpoint/2010/main" val="518801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sv-SE" dirty="0"/>
          </a:p>
        </p:txBody>
      </p:sp>
      <p:pic>
        <p:nvPicPr>
          <p:cNvPr id="10" name="Picture 9" descr="Logotype">
            <a:extLst>
              <a:ext uri="{FF2B5EF4-FFF2-40B4-BE49-F238E27FC236}">
                <a16:creationId xmlns:a16="http://schemas.microsoft.com/office/drawing/2014/main" id="{AD5F49A3-8486-4AE6-8EA6-90C3CC568910}"/>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Tree>
    <p:extLst>
      <p:ext uri="{BB962C8B-B14F-4D97-AF65-F5344CB8AC3E}">
        <p14:creationId xmlns:p14="http://schemas.microsoft.com/office/powerpoint/2010/main" val="849766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206359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CF6A1DFB-0456-1647-A9DA-AC5AC7141480}" type="datetime1">
              <a:rPr lang="sv-SE" smtClean="0"/>
              <a:t>2024-12-10</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descr="Logotype">
            <a:extLst>
              <a:ext uri="{FF2B5EF4-FFF2-40B4-BE49-F238E27FC236}">
                <a16:creationId xmlns:a16="http://schemas.microsoft.com/office/drawing/2014/main" id="{FCFA31B6-BC02-4354-A1DB-49F7B0C933D9}"/>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271285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p:txBody>
          <a:bodyPr/>
          <a:lstStyle/>
          <a:p>
            <a:fld id="{D61E71BB-7E11-974E-B331-A81C1B951ED1}" type="datetime1">
              <a:rPr lang="sv-SE" smtClean="0"/>
              <a:t>2024-12-10</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4114257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en-US"/>
              <a:t>Click to edit Master title style</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1C2139C5-6D95-7B42-B953-E447C2220618}" type="datetime1">
              <a:rPr lang="sv-SE" smtClean="0"/>
              <a:t>2024-12-10</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25074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en-US"/>
              <a:t>Click to edit Master title style</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8152E9C4-8BB0-5848-80E3-106F27861D6E}" type="datetime1">
              <a:rPr lang="sv-SE" smtClean="0"/>
              <a:t>2024-12-10</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209951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C119211D-D45C-1748-B9A3-D5D5122E1A17}" type="datetime1">
              <a:rPr lang="sv-SE" smtClean="0"/>
              <a:t>2024-12-10</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614091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F92191C1-42F7-1D49-8884-3D151B5139AD}" type="datetime1">
              <a:rPr lang="sv-SE" smtClean="0"/>
              <a:t>2024-12-10</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589748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A736DE25-28B2-DD41-99A9-386491C2F972}" type="datetime1">
              <a:rPr lang="sv-SE" smtClean="0"/>
              <a:t>2024-12-10</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830190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055F61A1-D836-E14B-A8FA-9F21E2AA0307}" type="datetime1">
              <a:rPr lang="sv-SE" smtClean="0"/>
              <a:t>2024-12-10</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132774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10154282-0178-9D46-95AA-14CA75AE5FE2}" type="datetime1">
              <a:rPr lang="sv-SE" smtClean="0"/>
              <a:t>2024-12-10</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1591084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074DE773-1B1A-9B47-80F7-6CA3F611AC48}" type="datetime1">
              <a:rPr lang="sv-SE" smtClean="0"/>
              <a:t>2024-12-10</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2788807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2" name="Picture 11" descr="Logotype">
            <a:extLst>
              <a:ext uri="{FF2B5EF4-FFF2-40B4-BE49-F238E27FC236}">
                <a16:creationId xmlns:a16="http://schemas.microsoft.com/office/drawing/2014/main" id="{C28FFEF4-4F3A-41C8-A52E-4FD1787D53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1770191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2024-12-10</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descr="Logotype">
            <a:extLst>
              <a:ext uri="{FF2B5EF4-FFF2-40B4-BE49-F238E27FC236}">
                <a16:creationId xmlns:a16="http://schemas.microsoft.com/office/drawing/2014/main" id="{7ABB9FFA-9B21-4C8C-AC48-62DD981503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64440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2024-12-10</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422291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2024-12-10</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735817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6910F6FE-1EF1-3543-A93C-A13D5DBCD153}" type="datetime1">
              <a:rPr lang="sv-SE" smtClean="0"/>
              <a:t>2024-12-10</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8230579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E8DAB5D5-9384-7346-9FE2-4836DD070881}" type="datetime1">
              <a:rPr lang="sv-SE" smtClean="0"/>
              <a:pPr/>
              <a:t>2024-12-10</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bg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3171339114"/>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Lst>
  <p:hf sldNum="0" hdr="0" ftr="0" dt="0"/>
  <p:txStyles>
    <p:titleStyle>
      <a:lvl1pPr algn="l" defTabSz="914332"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p15:clr>
            <a:srgbClr val="F26B43"/>
          </p15:clr>
        </p15:guide>
        <p15:guide id="12" pos="7083">
          <p15:clr>
            <a:srgbClr val="F26B43"/>
          </p15:clr>
        </p15:guide>
        <p15:guide id="13"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2024-12-10</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0625980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3" r:id="rId13"/>
    <p:sldLayoutId id="2147483715" r:id="rId14"/>
    <p:sldLayoutId id="2147483716" r:id="rId15"/>
    <p:sldLayoutId id="2147483745" r:id="rId16"/>
    <p:sldLayoutId id="2147483747" r:id="rId17"/>
    <p:sldLayoutId id="2147483752" r:id="rId18"/>
    <p:sldLayoutId id="2147483753" r:id="rId19"/>
    <p:sldLayoutId id="2147483754" r:id="rId20"/>
    <p:sldLayoutId id="2147483755" r:id="rId21"/>
    <p:sldLayoutId id="2147483756" r:id="rId22"/>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p15:clr>
            <a:srgbClr val="F26B43"/>
          </p15:clr>
        </p15:guide>
        <p15:guide id="12" pos="7083">
          <p15:clr>
            <a:srgbClr val="F26B43"/>
          </p15:clr>
        </p15:guide>
        <p15:guide id="13"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2024-12-10</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3368298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p15:clr>
            <a:srgbClr val="F26B43"/>
          </p15:clr>
        </p15:guide>
        <p15:guide id="12" pos="7083">
          <p15:clr>
            <a:srgbClr val="F26B43"/>
          </p15:clr>
        </p15:guide>
        <p15:guide id="13"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872FD05-3745-704F-82FF-A699CA250D1F}" type="datetime1">
              <a:rPr lang="sv-SE" smtClean="0"/>
              <a:t>2024-12-10</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tint val="75000"/>
                  </a:schemeClr>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2198655384"/>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p15:clr>
            <a:srgbClr val="F26B43"/>
          </p15:clr>
        </p15:guide>
        <p15:guide id="12" pos="7083">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6.tiff"/></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customXml" Target="../ink/ink4.xml"/><Relationship Id="rId18" Type="http://schemas.openxmlformats.org/officeDocument/2006/relationships/image" Target="../media/image310.png"/><Relationship Id="rId26" Type="http://schemas.openxmlformats.org/officeDocument/2006/relationships/image" Target="../media/image350.png"/><Relationship Id="rId3" Type="http://schemas.openxmlformats.org/officeDocument/2006/relationships/image" Target="../media/image21.png"/><Relationship Id="rId21" Type="http://schemas.openxmlformats.org/officeDocument/2006/relationships/customXml" Target="../ink/ink8.xml"/><Relationship Id="rId34" Type="http://schemas.openxmlformats.org/officeDocument/2006/relationships/image" Target="../media/image390.png"/><Relationship Id="rId7" Type="http://schemas.openxmlformats.org/officeDocument/2006/relationships/customXml" Target="../ink/ink1.xml"/><Relationship Id="rId12" Type="http://schemas.openxmlformats.org/officeDocument/2006/relationships/image" Target="../media/image280.png"/><Relationship Id="rId17" Type="http://schemas.openxmlformats.org/officeDocument/2006/relationships/customXml" Target="../ink/ink6.xml"/><Relationship Id="rId25" Type="http://schemas.openxmlformats.org/officeDocument/2006/relationships/customXml" Target="../ink/ink10.xml"/><Relationship Id="rId33" Type="http://schemas.openxmlformats.org/officeDocument/2006/relationships/customXml" Target="../ink/ink14.xml"/><Relationship Id="rId2" Type="http://schemas.openxmlformats.org/officeDocument/2006/relationships/notesSlide" Target="../notesSlides/notesSlide14.xml"/><Relationship Id="rId16" Type="http://schemas.openxmlformats.org/officeDocument/2006/relationships/image" Target="../media/image300.png"/><Relationship Id="rId20" Type="http://schemas.openxmlformats.org/officeDocument/2006/relationships/image" Target="../media/image320.png"/><Relationship Id="rId29" Type="http://schemas.openxmlformats.org/officeDocument/2006/relationships/customXml" Target="../ink/ink12.xml"/><Relationship Id="rId1" Type="http://schemas.openxmlformats.org/officeDocument/2006/relationships/slideLayout" Target="../slideLayouts/slideLayout21.xml"/><Relationship Id="rId6" Type="http://schemas.openxmlformats.org/officeDocument/2006/relationships/image" Target="../media/image24.png"/><Relationship Id="rId11" Type="http://schemas.openxmlformats.org/officeDocument/2006/relationships/customXml" Target="../ink/ink3.xml"/><Relationship Id="rId24" Type="http://schemas.openxmlformats.org/officeDocument/2006/relationships/image" Target="../media/image340.png"/><Relationship Id="rId32" Type="http://schemas.openxmlformats.org/officeDocument/2006/relationships/image" Target="../media/image380.png"/><Relationship Id="rId5" Type="http://schemas.openxmlformats.org/officeDocument/2006/relationships/image" Target="../media/image23.png"/><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image" Target="../media/image360.png"/><Relationship Id="rId10" Type="http://schemas.openxmlformats.org/officeDocument/2006/relationships/image" Target="../media/image270.png"/><Relationship Id="rId19" Type="http://schemas.openxmlformats.org/officeDocument/2006/relationships/customXml" Target="../ink/ink7.xml"/><Relationship Id="rId31" Type="http://schemas.openxmlformats.org/officeDocument/2006/relationships/customXml" Target="../ink/ink13.xml"/><Relationship Id="rId4" Type="http://schemas.openxmlformats.org/officeDocument/2006/relationships/image" Target="../media/image22.png"/><Relationship Id="rId9" Type="http://schemas.openxmlformats.org/officeDocument/2006/relationships/customXml" Target="../ink/ink2.xml"/><Relationship Id="rId14" Type="http://schemas.openxmlformats.org/officeDocument/2006/relationships/image" Target="../media/image290.png"/><Relationship Id="rId22" Type="http://schemas.openxmlformats.org/officeDocument/2006/relationships/image" Target="../media/image330.png"/><Relationship Id="rId27" Type="http://schemas.openxmlformats.org/officeDocument/2006/relationships/customXml" Target="../ink/ink11.xml"/><Relationship Id="rId30" Type="http://schemas.openxmlformats.org/officeDocument/2006/relationships/image" Target="../media/image370.png"/><Relationship Id="rId35"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02/sd"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26D02A-6EB9-4A59-9C1F-7F01FEF7C5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
            <a:ext cx="12192000" cy="6858001"/>
          </a:xfrm>
          <a:prstGeom prst="rect">
            <a:avLst/>
          </a:prstGeom>
        </p:spPr>
      </p:pic>
      <p:sp>
        <p:nvSpPr>
          <p:cNvPr id="2" name="Title 1">
            <a:extLst>
              <a:ext uri="{FF2B5EF4-FFF2-40B4-BE49-F238E27FC236}">
                <a16:creationId xmlns:a16="http://schemas.microsoft.com/office/drawing/2014/main" id="{C82E7D07-1CFB-4CD9-9B59-3E5BC2582807}"/>
              </a:ext>
            </a:extLst>
          </p:cNvPr>
          <p:cNvSpPr>
            <a:spLocks noGrp="1"/>
          </p:cNvSpPr>
          <p:nvPr>
            <p:ph type="ctrTitle"/>
          </p:nvPr>
        </p:nvSpPr>
        <p:spPr/>
        <p:txBody>
          <a:bodyPr>
            <a:normAutofit fontScale="90000"/>
          </a:bodyPr>
          <a:lstStyle/>
          <a:p>
            <a:r>
              <a:rPr lang="sv-SE" dirty="0"/>
              <a:t>Alternativa framtidsbilder och scenarier i långsiktig planering</a:t>
            </a:r>
          </a:p>
        </p:txBody>
      </p:sp>
      <p:sp>
        <p:nvSpPr>
          <p:cNvPr id="3" name="Subtitle 2">
            <a:extLst>
              <a:ext uri="{FF2B5EF4-FFF2-40B4-BE49-F238E27FC236}">
                <a16:creationId xmlns:a16="http://schemas.microsoft.com/office/drawing/2014/main" id="{05696410-CAA7-40AD-80A9-67F28938CBCE}"/>
              </a:ext>
            </a:extLst>
          </p:cNvPr>
          <p:cNvSpPr>
            <a:spLocks noGrp="1"/>
          </p:cNvSpPr>
          <p:nvPr>
            <p:ph type="subTitle" idx="1"/>
          </p:nvPr>
        </p:nvSpPr>
        <p:spPr/>
        <p:txBody>
          <a:bodyPr/>
          <a:lstStyle/>
          <a:p>
            <a:r>
              <a:rPr lang="sv-SE" dirty="0"/>
              <a:t>Åsa Svenfelt, CKS</a:t>
            </a:r>
          </a:p>
          <a:p>
            <a:r>
              <a:rPr lang="sv-SE" sz="2000" dirty="0"/>
              <a:t>Revisorsnätverket </a:t>
            </a:r>
            <a:r>
              <a:rPr lang="sv-SE" sz="2000" dirty="0" err="1"/>
              <a:t>Östrev</a:t>
            </a:r>
            <a:r>
              <a:rPr lang="sv-SE" sz="2000" dirty="0"/>
              <a:t>, 12 november 2024</a:t>
            </a:r>
          </a:p>
        </p:txBody>
      </p:sp>
      <p:pic>
        <p:nvPicPr>
          <p:cNvPr id="5" name="Picture 4" descr="Linköping University logo">
            <a:extLst>
              <a:ext uri="{FF2B5EF4-FFF2-40B4-BE49-F238E27FC236}">
                <a16:creationId xmlns:a16="http://schemas.microsoft.com/office/drawing/2014/main" id="{38B1B85E-DFFA-43C4-94E7-4293D7BD09A0}"/>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2" y="5612096"/>
            <a:ext cx="3375001" cy="1193349"/>
          </a:xfrm>
          <a:prstGeom prst="rect">
            <a:avLst/>
          </a:prstGeom>
        </p:spPr>
      </p:pic>
    </p:spTree>
    <p:extLst>
      <p:ext uri="{BB962C8B-B14F-4D97-AF65-F5344CB8AC3E}">
        <p14:creationId xmlns:p14="http://schemas.microsoft.com/office/powerpoint/2010/main" val="353343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42F7A4-C4F4-CA6A-5C70-7F176C879F18}"/>
              </a:ext>
            </a:extLst>
          </p:cNvPr>
          <p:cNvSpPr>
            <a:spLocks noGrp="1"/>
          </p:cNvSpPr>
          <p:nvPr>
            <p:ph type="title"/>
          </p:nvPr>
        </p:nvSpPr>
        <p:spPr/>
        <p:txBody>
          <a:bodyPr/>
          <a:lstStyle/>
          <a:p>
            <a:r>
              <a:rPr lang="en-US" sz="4400" dirty="0" err="1"/>
              <a:t>Framtidsstudier</a:t>
            </a:r>
            <a:r>
              <a:rPr lang="en-US" sz="4400" dirty="0"/>
              <a:t> för </a:t>
            </a:r>
            <a:r>
              <a:rPr lang="en-US" sz="4400" dirty="0" err="1"/>
              <a:t>att</a:t>
            </a:r>
            <a:r>
              <a:rPr lang="en-US" sz="4400" dirty="0"/>
              <a:t> </a:t>
            </a:r>
            <a:r>
              <a:rPr lang="en-US" sz="4400" dirty="0" err="1"/>
              <a:t>svara</a:t>
            </a:r>
            <a:r>
              <a:rPr lang="en-US" sz="4400" dirty="0"/>
              <a:t> </a:t>
            </a:r>
            <a:r>
              <a:rPr lang="en-US" sz="4400" dirty="0" err="1"/>
              <a:t>på</a:t>
            </a:r>
            <a:r>
              <a:rPr lang="en-US" sz="4400" dirty="0"/>
              <a:t> </a:t>
            </a:r>
            <a:r>
              <a:rPr lang="en-US" sz="4400" dirty="0" err="1"/>
              <a:t>frågor</a:t>
            </a:r>
            <a:r>
              <a:rPr lang="en-US" sz="4400" dirty="0"/>
              <a:t> om </a:t>
            </a:r>
            <a:r>
              <a:rPr lang="en-US" sz="4400" dirty="0" err="1"/>
              <a:t>framtiden</a:t>
            </a:r>
            <a:endParaRPr lang="sv-SE" dirty="0"/>
          </a:p>
        </p:txBody>
      </p:sp>
      <p:sp>
        <p:nvSpPr>
          <p:cNvPr id="4" name="Content Placeholder 2">
            <a:extLst>
              <a:ext uri="{FF2B5EF4-FFF2-40B4-BE49-F238E27FC236}">
                <a16:creationId xmlns:a16="http://schemas.microsoft.com/office/drawing/2014/main" id="{BEDBDEB7-7155-83A9-D80A-7E9045F133E1}"/>
              </a:ext>
            </a:extLst>
          </p:cNvPr>
          <p:cNvSpPr txBox="1">
            <a:spLocks/>
          </p:cNvSpPr>
          <p:nvPr/>
        </p:nvSpPr>
        <p:spPr>
          <a:xfrm>
            <a:off x="838199" y="1779132"/>
            <a:ext cx="9913883" cy="3924934"/>
          </a:xfrm>
          <a:prstGeom prst="rect">
            <a:avLst/>
          </a:prstGeom>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rPr>
              <a:t>Vad </a:t>
            </a:r>
            <a:r>
              <a:rPr kumimoji="0" lang="en-US" b="0" i="0" u="none" strike="noStrike" kern="1200" cap="none" spc="0" normalizeH="0" baseline="0" noProof="0" dirty="0" err="1">
                <a:ln>
                  <a:noFill/>
                </a:ln>
                <a:solidFill>
                  <a:srgbClr val="000000"/>
                </a:solidFill>
                <a:effectLst/>
                <a:uLnTx/>
                <a:uFillTx/>
                <a:latin typeface="Georgia"/>
                <a:ea typeface="ＭＳ Ｐゴシック" pitchFamily="-112" charset="-128"/>
                <a:cs typeface="ＭＳ Ｐゴシック" pitchFamily="-112" charset="-128"/>
              </a:rPr>
              <a:t>kommer</a:t>
            </a:r>
            <a:r>
              <a:rPr kumimoji="0" lang="en-US"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rPr>
              <a:t> </a:t>
            </a:r>
            <a:r>
              <a:rPr kumimoji="0" lang="en-US" b="0" i="0" u="none" strike="noStrike" kern="1200" cap="none" spc="0" normalizeH="0" baseline="0" noProof="0" dirty="0" err="1">
                <a:ln>
                  <a:noFill/>
                </a:ln>
                <a:solidFill>
                  <a:srgbClr val="000000"/>
                </a:solidFill>
                <a:effectLst/>
                <a:uLnTx/>
                <a:uFillTx/>
                <a:latin typeface="Georgia"/>
                <a:ea typeface="ＭＳ Ｐゴシック" pitchFamily="-112" charset="-128"/>
                <a:cs typeface="ＭＳ Ｐゴシック" pitchFamily="-112" charset="-128"/>
              </a:rPr>
              <a:t>att</a:t>
            </a:r>
            <a:r>
              <a:rPr kumimoji="0" lang="en-US"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rPr>
              <a:t> </a:t>
            </a:r>
            <a:r>
              <a:rPr kumimoji="0" lang="en-US" b="0" i="0" u="none" strike="noStrike" kern="1200" cap="none" spc="0" normalizeH="0" baseline="0" noProof="0" dirty="0" err="1">
                <a:ln>
                  <a:noFill/>
                </a:ln>
                <a:solidFill>
                  <a:srgbClr val="000000"/>
                </a:solidFill>
                <a:effectLst/>
                <a:uLnTx/>
                <a:uFillTx/>
                <a:latin typeface="Georgia"/>
                <a:ea typeface="ＭＳ Ｐゴシック" pitchFamily="-112" charset="-128"/>
                <a:cs typeface="ＭＳ Ｐゴシック" pitchFamily="-112" charset="-128"/>
              </a:rPr>
              <a:t>hända</a:t>
            </a:r>
            <a:r>
              <a:rPr kumimoji="0" lang="en-US"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rPr>
              <a:t>?  	</a:t>
            </a:r>
            <a:endParaRPr kumimoji="0" lang="en-US" sz="2400"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rPr>
              <a:t>Vad </a:t>
            </a:r>
            <a:r>
              <a:rPr kumimoji="0" lang="en-US" b="0" i="0" u="none" strike="noStrike" kern="1200" cap="none" spc="0" normalizeH="0" baseline="0" noProof="0" dirty="0" err="1">
                <a:ln>
                  <a:noFill/>
                </a:ln>
                <a:solidFill>
                  <a:srgbClr val="000000"/>
                </a:solidFill>
                <a:effectLst/>
                <a:uLnTx/>
                <a:uFillTx/>
                <a:latin typeface="Georgia"/>
                <a:ea typeface="ＭＳ Ｐゴシック" pitchFamily="-112" charset="-128"/>
                <a:cs typeface="ＭＳ Ｐゴシック" pitchFamily="-112" charset="-128"/>
              </a:rPr>
              <a:t>skulle</a:t>
            </a:r>
            <a:r>
              <a:rPr kumimoji="0" lang="en-US"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rPr>
              <a:t> </a:t>
            </a:r>
            <a:r>
              <a:rPr kumimoji="0" lang="en-US" b="0" i="0" u="none" strike="noStrike" kern="1200" cap="none" spc="0" normalizeH="0" baseline="0" noProof="0" dirty="0" err="1">
                <a:ln>
                  <a:noFill/>
                </a:ln>
                <a:solidFill>
                  <a:srgbClr val="000000"/>
                </a:solidFill>
                <a:effectLst/>
                <a:uLnTx/>
                <a:uFillTx/>
                <a:latin typeface="Georgia"/>
                <a:ea typeface="ＭＳ Ｐゴシック" pitchFamily="-112" charset="-128"/>
                <a:cs typeface="ＭＳ Ｐゴシック" pitchFamily="-112" charset="-128"/>
              </a:rPr>
              <a:t>kunna</a:t>
            </a:r>
            <a:r>
              <a:rPr kumimoji="0" lang="en-US"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rPr>
              <a:t> </a:t>
            </a:r>
            <a:r>
              <a:rPr kumimoji="0" lang="en-US" b="0" i="0" u="none" strike="noStrike" kern="1200" cap="none" spc="0" normalizeH="0" baseline="0" noProof="0" dirty="0" err="1">
                <a:ln>
                  <a:noFill/>
                </a:ln>
                <a:solidFill>
                  <a:srgbClr val="000000"/>
                </a:solidFill>
                <a:effectLst/>
                <a:uLnTx/>
                <a:uFillTx/>
                <a:latin typeface="Georgia"/>
                <a:ea typeface="ＭＳ Ｐゴシック" pitchFamily="-112" charset="-128"/>
                <a:cs typeface="ＭＳ Ｐゴシック" pitchFamily="-112" charset="-128"/>
              </a:rPr>
              <a:t>hända</a:t>
            </a:r>
            <a:r>
              <a:rPr kumimoji="0" lang="en-US"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rPr>
              <a:t>? </a:t>
            </a:r>
          </a:p>
          <a:p>
            <a:pPr marL="0" lvl="0" indent="0">
              <a:buNone/>
              <a:defRPr/>
            </a:pPr>
            <a:r>
              <a:rPr lang="en-GB" dirty="0"/>
              <a:t>Vad </a:t>
            </a:r>
            <a:r>
              <a:rPr lang="en-GB" dirty="0" err="1"/>
              <a:t>är</a:t>
            </a:r>
            <a:r>
              <a:rPr lang="en-GB" dirty="0"/>
              <a:t> det </a:t>
            </a:r>
            <a:r>
              <a:rPr lang="en-GB" dirty="0" err="1"/>
              <a:t>värsta</a:t>
            </a:r>
            <a:r>
              <a:rPr lang="en-GB" dirty="0"/>
              <a:t> </a:t>
            </a:r>
            <a:r>
              <a:rPr lang="en-GB" dirty="0" err="1"/>
              <a:t>som</a:t>
            </a:r>
            <a:r>
              <a:rPr lang="en-GB" dirty="0"/>
              <a:t> </a:t>
            </a:r>
            <a:r>
              <a:rPr lang="en-GB" dirty="0" err="1"/>
              <a:t>skulle</a:t>
            </a:r>
            <a:r>
              <a:rPr lang="en-GB" dirty="0"/>
              <a:t> </a:t>
            </a:r>
            <a:r>
              <a:rPr lang="en-GB" dirty="0" err="1"/>
              <a:t>kunna</a:t>
            </a:r>
            <a:r>
              <a:rPr lang="en-GB" dirty="0"/>
              <a:t> </a:t>
            </a:r>
            <a:r>
              <a:rPr lang="en-GB" dirty="0" err="1"/>
              <a:t>hända</a:t>
            </a:r>
            <a:r>
              <a:rPr lang="en-GB" dirty="0"/>
              <a:t>? </a:t>
            </a:r>
            <a:r>
              <a:rPr kumimoji="0" lang="en-US"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rPr>
              <a:t>		</a:t>
            </a:r>
          </a:p>
          <a:p>
            <a:pPr marL="0" lvl="0" indent="0">
              <a:buNone/>
              <a:defRPr/>
            </a:pPr>
            <a:r>
              <a:rPr lang="en-GB" dirty="0"/>
              <a:t>Vad </a:t>
            </a:r>
            <a:r>
              <a:rPr lang="en-GB" dirty="0" err="1"/>
              <a:t>vill</a:t>
            </a:r>
            <a:r>
              <a:rPr lang="en-GB" dirty="0"/>
              <a:t> vi ska </a:t>
            </a:r>
            <a:r>
              <a:rPr lang="en-GB" dirty="0" err="1"/>
              <a:t>hända</a:t>
            </a:r>
            <a:r>
              <a:rPr lang="en-GB" dirty="0"/>
              <a:t>? </a:t>
            </a:r>
          </a:p>
          <a:p>
            <a:pPr marL="0" lvl="0" indent="0">
              <a:buNone/>
              <a:defRPr/>
            </a:pPr>
            <a:r>
              <a:rPr lang="en-GB" dirty="0"/>
              <a:t>Hur </a:t>
            </a:r>
            <a:r>
              <a:rPr lang="en-GB" dirty="0" err="1"/>
              <a:t>kan</a:t>
            </a:r>
            <a:r>
              <a:rPr lang="en-GB" dirty="0"/>
              <a:t> vi </a:t>
            </a:r>
            <a:r>
              <a:rPr lang="en-GB" dirty="0" err="1"/>
              <a:t>uppnå</a:t>
            </a:r>
            <a:r>
              <a:rPr lang="en-GB" dirty="0"/>
              <a:t> </a:t>
            </a:r>
            <a:r>
              <a:rPr lang="en-GB" dirty="0" err="1"/>
              <a:t>önskvärda</a:t>
            </a:r>
            <a:r>
              <a:rPr lang="en-GB" dirty="0"/>
              <a:t> </a:t>
            </a:r>
            <a:r>
              <a:rPr lang="en-GB" dirty="0" err="1"/>
              <a:t>mål</a:t>
            </a:r>
            <a:r>
              <a:rPr lang="en-GB" dirty="0"/>
              <a:t>?</a:t>
            </a:r>
            <a:r>
              <a:rPr lang="en-US" dirty="0">
                <a:solidFill>
                  <a:srgbClr val="000000"/>
                </a:solidFill>
                <a:ea typeface="ＭＳ Ｐゴシック" pitchFamily="-112" charset="-128"/>
                <a:cs typeface="ＭＳ Ｐゴシック" pitchFamily="-112" charset="-128"/>
              </a:rPr>
              <a:t> </a:t>
            </a:r>
          </a:p>
          <a:p>
            <a:pPr marL="0" lvl="0" indent="0">
              <a:buNone/>
              <a:defRPr/>
            </a:pPr>
            <a:r>
              <a:rPr lang="sv-SE" dirty="0">
                <a:solidFill>
                  <a:srgbClr val="000000"/>
                </a:solidFill>
                <a:ea typeface="ＭＳ Ｐゴシック" pitchFamily="-112" charset="-128"/>
                <a:cs typeface="ＭＳ Ｐゴシック" pitchFamily="-112" charset="-128"/>
              </a:rPr>
              <a:t>Hur uppnås visioner och mål även om omvärlden förändras? </a:t>
            </a:r>
            <a:endParaRPr lang="en-US" dirty="0">
              <a:solidFill>
                <a:srgbClr val="000000"/>
              </a:solidFill>
              <a:ea typeface="ＭＳ Ｐゴシック" pitchFamily="-112" charset="-128"/>
              <a:cs typeface="ＭＳ Ｐゴシック" pitchFamily="-112" charset="-128"/>
            </a:endParaRPr>
          </a:p>
          <a:p>
            <a:pPr marL="0" lvl="0" indent="0">
              <a:buNone/>
              <a:defRPr/>
            </a:pPr>
            <a:r>
              <a:rPr lang="sv-SE" dirty="0"/>
              <a:t>Vem/vilka får bestämma över framtiden? </a:t>
            </a:r>
            <a:endParaRPr kumimoji="0" lang="en-US"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endParaRPr>
          </a:p>
        </p:txBody>
      </p:sp>
      <p:sp>
        <p:nvSpPr>
          <p:cNvPr id="5" name="TextBox 1">
            <a:extLst>
              <a:ext uri="{FF2B5EF4-FFF2-40B4-BE49-F238E27FC236}">
                <a16:creationId xmlns:a16="http://schemas.microsoft.com/office/drawing/2014/main" id="{9588D7B8-5257-2DF5-33E5-83CA0714261C}"/>
              </a:ext>
            </a:extLst>
          </p:cNvPr>
          <p:cNvSpPr txBox="1"/>
          <p:nvPr/>
        </p:nvSpPr>
        <p:spPr>
          <a:xfrm>
            <a:off x="838200" y="5747413"/>
            <a:ext cx="26276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Georgia"/>
                <a:ea typeface="+mn-ea"/>
                <a:cs typeface="+mn-cs"/>
              </a:rPr>
              <a:t>Bl.a</a:t>
            </a:r>
            <a:r>
              <a:rPr kumimoji="0" lang="en-GB" sz="1800" b="0" i="0" u="none" strike="noStrike" kern="1200" cap="none" spc="0" normalizeH="0" baseline="0" noProof="0" dirty="0">
                <a:ln>
                  <a:noFill/>
                </a:ln>
                <a:solidFill>
                  <a:srgbClr val="000000"/>
                </a:solidFill>
                <a:effectLst/>
                <a:uLnTx/>
                <a:uFillTx/>
                <a:latin typeface="Georgia"/>
                <a:ea typeface="+mn-ea"/>
                <a:cs typeface="+mn-cs"/>
              </a:rPr>
              <a:t>. </a:t>
            </a:r>
            <a:r>
              <a:rPr kumimoji="0" lang="en-GB" sz="1800" b="0" i="0" u="none" strike="noStrike" kern="1200" cap="none" spc="0" normalizeH="0" baseline="0" noProof="0" dirty="0" err="1">
                <a:ln>
                  <a:noFill/>
                </a:ln>
                <a:solidFill>
                  <a:srgbClr val="000000"/>
                </a:solidFill>
                <a:effectLst/>
                <a:uLnTx/>
                <a:uFillTx/>
                <a:latin typeface="Georgia"/>
                <a:ea typeface="+mn-ea"/>
                <a:cs typeface="+mn-cs"/>
              </a:rPr>
              <a:t>Börjeson</a:t>
            </a:r>
            <a:r>
              <a:rPr kumimoji="0" lang="en-GB" sz="1800" b="0" i="0" u="none" strike="noStrike" kern="1200" cap="none" spc="0" normalizeH="0" baseline="0" noProof="0" dirty="0">
                <a:ln>
                  <a:noFill/>
                </a:ln>
                <a:solidFill>
                  <a:srgbClr val="000000"/>
                </a:solidFill>
                <a:effectLst/>
                <a:uLnTx/>
                <a:uFillTx/>
                <a:latin typeface="Georgia"/>
                <a:ea typeface="+mn-ea"/>
                <a:cs typeface="+mn-cs"/>
              </a:rPr>
              <a:t> </a:t>
            </a:r>
            <a:r>
              <a:rPr kumimoji="0" lang="en-GB" sz="1800" b="0" i="0" u="none" strike="noStrike" kern="1200" cap="none" spc="0" normalizeH="0" baseline="0" noProof="0" dirty="0" err="1">
                <a:ln>
                  <a:noFill/>
                </a:ln>
                <a:solidFill>
                  <a:srgbClr val="000000"/>
                </a:solidFill>
                <a:effectLst/>
                <a:uLnTx/>
                <a:uFillTx/>
                <a:latin typeface="Georgia"/>
                <a:ea typeface="+mn-ea"/>
                <a:cs typeface="+mn-cs"/>
              </a:rPr>
              <a:t>m.fl</a:t>
            </a:r>
            <a:r>
              <a:rPr kumimoji="0" lang="en-GB" sz="1800" b="0" i="0" u="none" strike="noStrike" kern="1200" cap="none" spc="0" normalizeH="0" baseline="0" noProof="0" dirty="0">
                <a:ln>
                  <a:noFill/>
                </a:ln>
                <a:solidFill>
                  <a:srgbClr val="000000"/>
                </a:solidFill>
                <a:effectLst/>
                <a:uLnTx/>
                <a:uFillTx/>
                <a:latin typeface="Georgia"/>
                <a:ea typeface="+mn-ea"/>
                <a:cs typeface="+mn-cs"/>
              </a:rPr>
              <a:t> 2016</a:t>
            </a:r>
          </a:p>
        </p:txBody>
      </p:sp>
    </p:spTree>
    <p:extLst>
      <p:ext uri="{BB962C8B-B14F-4D97-AF65-F5344CB8AC3E}">
        <p14:creationId xmlns:p14="http://schemas.microsoft.com/office/powerpoint/2010/main" val="298259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A7986E-A5C3-C99E-515D-40BC680521A1}"/>
              </a:ext>
            </a:extLst>
          </p:cNvPr>
          <p:cNvSpPr>
            <a:spLocks noGrp="1"/>
          </p:cNvSpPr>
          <p:nvPr>
            <p:ph type="title"/>
          </p:nvPr>
        </p:nvSpPr>
        <p:spPr/>
        <p:txBody>
          <a:bodyPr>
            <a:normAutofit/>
          </a:bodyPr>
          <a:lstStyle/>
          <a:p>
            <a:r>
              <a:rPr lang="en-GB" dirty="0"/>
              <a:t>Vad </a:t>
            </a:r>
            <a:r>
              <a:rPr lang="en-GB" dirty="0" err="1"/>
              <a:t>kommer</a:t>
            </a:r>
            <a:r>
              <a:rPr lang="en-GB" dirty="0"/>
              <a:t> </a:t>
            </a:r>
            <a:r>
              <a:rPr lang="en-GB" dirty="0" err="1"/>
              <a:t>att</a:t>
            </a:r>
            <a:r>
              <a:rPr lang="en-GB" dirty="0"/>
              <a:t> </a:t>
            </a:r>
            <a:r>
              <a:rPr lang="en-GB" dirty="0" err="1"/>
              <a:t>hända</a:t>
            </a:r>
            <a:r>
              <a:rPr lang="en-GB" dirty="0"/>
              <a:t>? </a:t>
            </a:r>
            <a:br>
              <a:rPr lang="en-GB" dirty="0"/>
            </a:br>
            <a:r>
              <a:rPr lang="en-US" dirty="0" err="1"/>
              <a:t>Troliga</a:t>
            </a:r>
            <a:r>
              <a:rPr lang="en-US" dirty="0"/>
              <a:t> </a:t>
            </a:r>
            <a:r>
              <a:rPr lang="en-US" dirty="0" err="1"/>
              <a:t>framtider</a:t>
            </a:r>
            <a:r>
              <a:rPr lang="en-US" dirty="0"/>
              <a:t> (</a:t>
            </a:r>
            <a:r>
              <a:rPr lang="en-US" dirty="0" err="1"/>
              <a:t>prediktiva</a:t>
            </a:r>
            <a:r>
              <a:rPr lang="en-US" dirty="0"/>
              <a:t> </a:t>
            </a:r>
            <a:r>
              <a:rPr lang="en-US" dirty="0" err="1"/>
              <a:t>scenarier</a:t>
            </a:r>
            <a:r>
              <a:rPr lang="en-US" dirty="0"/>
              <a:t>)</a:t>
            </a:r>
            <a:endParaRPr lang="sv-SE" dirty="0"/>
          </a:p>
        </p:txBody>
      </p:sp>
      <p:sp>
        <p:nvSpPr>
          <p:cNvPr id="3" name="Platshållare för innehåll 2">
            <a:extLst>
              <a:ext uri="{FF2B5EF4-FFF2-40B4-BE49-F238E27FC236}">
                <a16:creationId xmlns:a16="http://schemas.microsoft.com/office/drawing/2014/main" id="{064318FF-F5DC-F761-92B7-B4536B74ABD8}"/>
              </a:ext>
            </a:extLst>
          </p:cNvPr>
          <p:cNvSpPr>
            <a:spLocks noGrp="1"/>
          </p:cNvSpPr>
          <p:nvPr>
            <p:ph idx="1"/>
          </p:nvPr>
        </p:nvSpPr>
        <p:spPr/>
        <p:txBody>
          <a:bodyPr>
            <a:normAutofit/>
          </a:bodyPr>
          <a:lstStyle/>
          <a:p>
            <a:pPr marL="0" indent="0">
              <a:buNone/>
            </a:pPr>
            <a:r>
              <a:rPr lang="sv-SE" sz="2800" dirty="0"/>
              <a:t>Prognoser (</a:t>
            </a:r>
            <a:r>
              <a:rPr lang="sv-SE" sz="2800" dirty="0" err="1"/>
              <a:t>Forecasts</a:t>
            </a:r>
            <a:r>
              <a:rPr lang="sv-SE" sz="2800" dirty="0"/>
              <a:t>) – vad händer om det mest troliga inträffar? </a:t>
            </a:r>
          </a:p>
          <a:p>
            <a:pPr marL="0" indent="0">
              <a:buNone/>
            </a:pPr>
            <a:endParaRPr lang="sv-SE" sz="2800" dirty="0"/>
          </a:p>
          <a:p>
            <a:pPr marL="0" indent="0">
              <a:buNone/>
            </a:pPr>
            <a:r>
              <a:rPr lang="sv-SE" sz="2800" dirty="0" err="1"/>
              <a:t>What-if</a:t>
            </a:r>
            <a:r>
              <a:rPr lang="sv-SE" sz="2800" dirty="0"/>
              <a:t> scenarier – Vad händer under förutsättning att vissa specificerade framtida händelser av stor betydelse inträffar? Dvs vad händer om X händer? (kan vara externa händelser, interna beslut, eller både och) </a:t>
            </a:r>
          </a:p>
        </p:txBody>
      </p:sp>
    </p:spTree>
    <p:extLst>
      <p:ext uri="{BB962C8B-B14F-4D97-AF65-F5344CB8AC3E}">
        <p14:creationId xmlns:p14="http://schemas.microsoft.com/office/powerpoint/2010/main" val="1205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A7986E-A5C3-C99E-515D-40BC680521A1}"/>
              </a:ext>
            </a:extLst>
          </p:cNvPr>
          <p:cNvSpPr>
            <a:spLocks noGrp="1"/>
          </p:cNvSpPr>
          <p:nvPr>
            <p:ph type="title"/>
          </p:nvPr>
        </p:nvSpPr>
        <p:spPr>
          <a:xfrm>
            <a:off x="838200" y="365129"/>
            <a:ext cx="10515600" cy="1325563"/>
          </a:xfrm>
        </p:spPr>
        <p:txBody>
          <a:bodyPr anchor="ct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Vad </a:t>
            </a:r>
            <a:r>
              <a:rPr lang="en-GB" dirty="0" err="1"/>
              <a:t>skulle</a:t>
            </a:r>
            <a:r>
              <a:rPr lang="en-GB" dirty="0"/>
              <a:t> </a:t>
            </a:r>
            <a:r>
              <a:rPr lang="en-GB" dirty="0" err="1"/>
              <a:t>kunna</a:t>
            </a:r>
            <a:r>
              <a:rPr lang="en-GB" dirty="0"/>
              <a:t> </a:t>
            </a:r>
            <a:r>
              <a:rPr lang="en-GB" dirty="0" err="1"/>
              <a:t>hända</a:t>
            </a:r>
            <a:r>
              <a:rPr lang="en-GB" dirty="0"/>
              <a:t>? </a:t>
            </a:r>
            <a:r>
              <a:rPr lang="en-US" dirty="0" err="1"/>
              <a:t>Möjliga</a:t>
            </a:r>
            <a:r>
              <a:rPr lang="en-US" dirty="0"/>
              <a:t> </a:t>
            </a:r>
            <a:r>
              <a:rPr lang="en-US" dirty="0" err="1"/>
              <a:t>framtider</a:t>
            </a:r>
            <a:r>
              <a:rPr lang="en-US" dirty="0"/>
              <a:t> (</a:t>
            </a:r>
            <a:r>
              <a:rPr lang="en-US" dirty="0" err="1"/>
              <a:t>explorativa</a:t>
            </a:r>
            <a:r>
              <a:rPr lang="en-US" dirty="0"/>
              <a:t> </a:t>
            </a:r>
            <a:r>
              <a:rPr lang="en-US" dirty="0" err="1"/>
              <a:t>scenarier</a:t>
            </a:r>
            <a:r>
              <a:rPr lang="en-US" dirty="0"/>
              <a:t>)</a:t>
            </a:r>
            <a:endParaRPr lang="sv-SE" dirty="0"/>
          </a:p>
        </p:txBody>
      </p:sp>
      <p:pic>
        <p:nvPicPr>
          <p:cNvPr id="4" name="Bildobjekt 3">
            <a:extLst>
              <a:ext uri="{FF2B5EF4-FFF2-40B4-BE49-F238E27FC236}">
                <a16:creationId xmlns:a16="http://schemas.microsoft.com/office/drawing/2014/main" id="{B0220C54-E4E5-DFE1-BBC3-10BE9DA7EC39}"/>
              </a:ext>
            </a:extLst>
          </p:cNvPr>
          <p:cNvPicPr>
            <a:picLocks noChangeAspect="1"/>
          </p:cNvPicPr>
          <p:nvPr/>
        </p:nvPicPr>
        <p:blipFill>
          <a:blip r:embed="rId3"/>
          <a:stretch>
            <a:fillRect/>
          </a:stretch>
        </p:blipFill>
        <p:spPr>
          <a:xfrm>
            <a:off x="1986896" y="1825629"/>
            <a:ext cx="2884207" cy="4241481"/>
          </a:xfrm>
          <a:prstGeom prst="rect">
            <a:avLst/>
          </a:prstGeom>
          <a:noFill/>
        </p:spPr>
      </p:pic>
      <p:sp>
        <p:nvSpPr>
          <p:cNvPr id="3" name="Platshållare för innehåll 2">
            <a:extLst>
              <a:ext uri="{FF2B5EF4-FFF2-40B4-BE49-F238E27FC236}">
                <a16:creationId xmlns:a16="http://schemas.microsoft.com/office/drawing/2014/main" id="{064318FF-F5DC-F761-92B7-B4536B74ABD8}"/>
              </a:ext>
            </a:extLst>
          </p:cNvPr>
          <p:cNvSpPr>
            <a:spLocks noGrp="1"/>
          </p:cNvSpPr>
          <p:nvPr>
            <p:ph sz="half" idx="2"/>
          </p:nvPr>
        </p:nvSpPr>
        <p:spPr>
          <a:xfrm>
            <a:off x="6172200" y="1825626"/>
            <a:ext cx="5181600" cy="4254337"/>
          </a:xfrm>
        </p:spPr>
        <p:txBody>
          <a:bodyPr>
            <a:normAutofit/>
          </a:bodyPr>
          <a:lstStyle/>
          <a:p>
            <a:pPr marL="0" indent="0">
              <a:buNone/>
            </a:pPr>
            <a:r>
              <a:rPr lang="sv-SE"/>
              <a:t>Utforska fler alternativ för att kunna förhålla sig till och planera för olika möjliga framtider.</a:t>
            </a:r>
          </a:p>
          <a:p>
            <a:pPr marL="0" indent="0">
              <a:buNone/>
            </a:pPr>
            <a:endParaRPr lang="sv-SE" dirty="0"/>
          </a:p>
        </p:txBody>
      </p:sp>
    </p:spTree>
    <p:extLst>
      <p:ext uri="{BB962C8B-B14F-4D97-AF65-F5344CB8AC3E}">
        <p14:creationId xmlns:p14="http://schemas.microsoft.com/office/powerpoint/2010/main" val="256200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088DD5-DDDD-FF2B-FB2F-144D74920CAE}"/>
              </a:ext>
            </a:extLst>
          </p:cNvPr>
          <p:cNvSpPr>
            <a:spLocks noGrp="1"/>
          </p:cNvSpPr>
          <p:nvPr>
            <p:ph type="title"/>
          </p:nvPr>
        </p:nvSpPr>
        <p:spPr>
          <a:xfrm>
            <a:off x="839788" y="365129"/>
            <a:ext cx="10515600" cy="1325563"/>
          </a:xfrm>
        </p:spPr>
        <p:txBody>
          <a:bodyPr anchor="ctr">
            <a:normAutofit fontScale="90000"/>
          </a:bodyPr>
          <a:lstStyle/>
          <a:p>
            <a:r>
              <a:rPr lang="sv-SE"/>
              <a:t>Vad skulle kunna hända? Externa scenarier: utforskar faktorer som ligger utanför de relevanta aktörernas kontroll. </a:t>
            </a:r>
          </a:p>
        </p:txBody>
      </p:sp>
      <p:sp>
        <p:nvSpPr>
          <p:cNvPr id="11" name="Text Placeholder 2">
            <a:extLst>
              <a:ext uri="{FF2B5EF4-FFF2-40B4-BE49-F238E27FC236}">
                <a16:creationId xmlns:a16="http://schemas.microsoft.com/office/drawing/2014/main" id="{EF90D610-D178-DEE5-698A-DCD9C2EF8B24}"/>
              </a:ext>
            </a:extLst>
          </p:cNvPr>
          <p:cNvSpPr>
            <a:spLocks noGrp="1"/>
          </p:cNvSpPr>
          <p:nvPr>
            <p:ph type="body" idx="1"/>
          </p:nvPr>
        </p:nvSpPr>
        <p:spPr>
          <a:xfrm>
            <a:off x="927102" y="2093119"/>
            <a:ext cx="10039995" cy="823912"/>
          </a:xfrm>
        </p:spPr>
        <p:txBody>
          <a:bodyPr anchor="t">
            <a:noAutofit/>
          </a:bodyPr>
          <a:lstStyle/>
          <a:p>
            <a:r>
              <a:rPr lang="en-US" sz="2000" b="0" dirty="0" err="1"/>
              <a:t>Exemplet</a:t>
            </a:r>
            <a:r>
              <a:rPr lang="en-US" sz="2000" b="0" dirty="0"/>
              <a:t> Shell, </a:t>
            </a:r>
            <a:r>
              <a:rPr lang="sv-SE" sz="2000" b="0" i="0" dirty="0">
                <a:solidFill>
                  <a:srgbClr val="000000"/>
                </a:solidFill>
                <a:effectLst/>
              </a:rPr>
              <a:t>utforska olika möjliga framtider för energimarknaden och dess påverkan på Shells verksamhet</a:t>
            </a:r>
            <a:endParaRPr lang="en-US" sz="2000" b="0" dirty="0"/>
          </a:p>
        </p:txBody>
      </p:sp>
      <p:sp>
        <p:nvSpPr>
          <p:cNvPr id="5" name="Platshållare för innehåll 4">
            <a:extLst>
              <a:ext uri="{FF2B5EF4-FFF2-40B4-BE49-F238E27FC236}">
                <a16:creationId xmlns:a16="http://schemas.microsoft.com/office/drawing/2014/main" id="{08E2A6EB-979F-AD50-85A8-CAA0A029065A}"/>
              </a:ext>
            </a:extLst>
          </p:cNvPr>
          <p:cNvSpPr>
            <a:spLocks noGrp="1"/>
          </p:cNvSpPr>
          <p:nvPr>
            <p:ph sz="half" idx="2"/>
          </p:nvPr>
        </p:nvSpPr>
        <p:spPr>
          <a:xfrm>
            <a:off x="932806" y="2991501"/>
            <a:ext cx="10039995" cy="3145825"/>
          </a:xfrm>
          <a:ln>
            <a:solidFill>
              <a:schemeClr val="accent1"/>
            </a:solidFill>
          </a:ln>
        </p:spPr>
        <p:txBody>
          <a:bodyPr>
            <a:normAutofit fontScale="92500" lnSpcReduction="20000"/>
          </a:bodyPr>
          <a:lstStyle/>
          <a:p>
            <a:pPr marL="0" indent="0" algn="l">
              <a:buNone/>
            </a:pPr>
            <a:r>
              <a:rPr lang="sv-SE" sz="1800" b="1" i="0">
                <a:solidFill>
                  <a:srgbClr val="000000"/>
                </a:solidFill>
                <a:effectLst/>
              </a:rPr>
              <a:t>Boulevard</a:t>
            </a:r>
            <a:r>
              <a:rPr lang="sv-SE" sz="1800" b="0" i="0">
                <a:solidFill>
                  <a:srgbClr val="000000"/>
                </a:solidFill>
                <a:effectLst/>
              </a:rPr>
              <a:t>: Ett scenario med hög ekonomisk tillväxt och hög politisk stabilitet, där oljan är den dominerande energikällan och där det finns ett starkt internationellt samarbete för att lösa miljö- och utvecklingsfrågor.</a:t>
            </a:r>
          </a:p>
          <a:p>
            <a:pPr marL="0" indent="0" algn="l">
              <a:buNone/>
            </a:pPr>
            <a:r>
              <a:rPr lang="sv-SE" sz="1800" b="1" i="0" err="1">
                <a:solidFill>
                  <a:srgbClr val="000000"/>
                </a:solidFill>
                <a:effectLst/>
              </a:rPr>
              <a:t>Brick</a:t>
            </a:r>
            <a:r>
              <a:rPr lang="sv-SE" sz="1800" b="1" i="0">
                <a:solidFill>
                  <a:srgbClr val="000000"/>
                </a:solidFill>
                <a:effectLst/>
              </a:rPr>
              <a:t> Wall</a:t>
            </a:r>
            <a:r>
              <a:rPr lang="sv-SE" sz="1800" b="0" i="0">
                <a:solidFill>
                  <a:srgbClr val="000000"/>
                </a:solidFill>
                <a:effectLst/>
              </a:rPr>
              <a:t>: Ett scenario med låg ekonomisk tillväxt och låg politisk stabilitet, där oljan är en knapp och dyr resurs som leder till konflikter och kriser, och där det finns ett stort gap mellan rika och fattiga länder.</a:t>
            </a:r>
          </a:p>
          <a:p>
            <a:pPr marL="0" indent="0" algn="l">
              <a:buNone/>
            </a:pPr>
            <a:r>
              <a:rPr lang="sv-SE" sz="1800" b="1" i="0" err="1">
                <a:solidFill>
                  <a:srgbClr val="000000"/>
                </a:solidFill>
                <a:effectLst/>
              </a:rPr>
              <a:t>Lower</a:t>
            </a:r>
            <a:r>
              <a:rPr lang="sv-SE" sz="1800" b="1" i="0">
                <a:solidFill>
                  <a:srgbClr val="000000"/>
                </a:solidFill>
                <a:effectLst/>
              </a:rPr>
              <a:t> </a:t>
            </a:r>
            <a:r>
              <a:rPr lang="sv-SE" sz="1800" b="1" i="0" err="1">
                <a:solidFill>
                  <a:srgbClr val="000000"/>
                </a:solidFill>
                <a:effectLst/>
              </a:rPr>
              <a:t>Deck</a:t>
            </a:r>
            <a:r>
              <a:rPr lang="sv-SE" sz="1800" b="0" i="0">
                <a:solidFill>
                  <a:srgbClr val="000000"/>
                </a:solidFill>
                <a:effectLst/>
              </a:rPr>
              <a:t>: Ett scenario med låg ekonomisk tillväxt och hög politisk stabilitet, där oljan är en begränsad men tillgänglig energikälla, och där det finns ett ökat fokus på social rättvisa och regional integration.</a:t>
            </a:r>
          </a:p>
          <a:p>
            <a:pPr marL="0" indent="0" algn="l">
              <a:buNone/>
            </a:pPr>
            <a:r>
              <a:rPr lang="sv-SE" sz="1800" b="1" i="0" err="1">
                <a:solidFill>
                  <a:srgbClr val="000000"/>
                </a:solidFill>
                <a:effectLst/>
              </a:rPr>
              <a:t>Upper</a:t>
            </a:r>
            <a:r>
              <a:rPr lang="sv-SE" sz="1800" b="1" i="0">
                <a:solidFill>
                  <a:srgbClr val="000000"/>
                </a:solidFill>
                <a:effectLst/>
              </a:rPr>
              <a:t> </a:t>
            </a:r>
            <a:r>
              <a:rPr lang="sv-SE" sz="1800" b="1" i="0" err="1">
                <a:solidFill>
                  <a:srgbClr val="000000"/>
                </a:solidFill>
                <a:effectLst/>
              </a:rPr>
              <a:t>Deck</a:t>
            </a:r>
            <a:r>
              <a:rPr lang="sv-SE" sz="1800" b="0" i="0">
                <a:solidFill>
                  <a:srgbClr val="000000"/>
                </a:solidFill>
                <a:effectLst/>
              </a:rPr>
              <a:t>: Ett scenario med hög ekonomisk tillväxt och låg politisk stabilitet, där oljan är en konkurrensutsatt och diversifierad energikälla, och där det finns en stark polarisering mellan olika intressen och regioner.</a:t>
            </a:r>
          </a:p>
          <a:p>
            <a:endParaRPr lang="sv-SE" sz="1800"/>
          </a:p>
        </p:txBody>
      </p:sp>
      <p:sp>
        <p:nvSpPr>
          <p:cNvPr id="3" name="Platshållare för datum 2" hidden="1">
            <a:extLst>
              <a:ext uri="{FF2B5EF4-FFF2-40B4-BE49-F238E27FC236}">
                <a16:creationId xmlns:a16="http://schemas.microsoft.com/office/drawing/2014/main" id="{FB920B0D-8DE5-4C94-E94A-C91C6BAFE444}"/>
              </a:ext>
            </a:extLst>
          </p:cNvPr>
          <p:cNvSpPr>
            <a:spLocks noGrp="1"/>
          </p:cNvSpPr>
          <p:nvPr>
            <p:ph type="dt" sz="half" idx="4294967295"/>
          </p:nvPr>
        </p:nvSpPr>
        <p:spPr>
          <a:xfrm>
            <a:off x="8292263" y="-5129"/>
            <a:ext cx="2520000" cy="360000"/>
          </a:xfrm>
        </p:spPr>
        <p:txBody>
          <a:bodyPr/>
          <a:lstStyle/>
          <a:p>
            <a:pPr>
              <a:spcAft>
                <a:spcPts val="600"/>
              </a:spcAft>
            </a:pPr>
            <a:fld id="{FB2CF90B-63BC-6544-9FB4-A72410329261}" type="datetime1">
              <a:rPr lang="sv-SE" smtClean="0"/>
              <a:pPr>
                <a:spcAft>
                  <a:spcPts val="600"/>
                </a:spcAft>
              </a:pPr>
              <a:t>2024-12-10</a:t>
            </a:fld>
            <a:endParaRPr lang="en-GB"/>
          </a:p>
        </p:txBody>
      </p:sp>
      <p:sp>
        <p:nvSpPr>
          <p:cNvPr id="4" name="Platshållare för bildnummer 3" hidden="1">
            <a:extLst>
              <a:ext uri="{FF2B5EF4-FFF2-40B4-BE49-F238E27FC236}">
                <a16:creationId xmlns:a16="http://schemas.microsoft.com/office/drawing/2014/main" id="{934AC805-63CA-FF0D-1289-1939695B6CA1}"/>
              </a:ext>
            </a:extLst>
          </p:cNvPr>
          <p:cNvSpPr>
            <a:spLocks noGrp="1"/>
          </p:cNvSpPr>
          <p:nvPr>
            <p:ph type="sldNum" sz="quarter" idx="12"/>
          </p:nvPr>
        </p:nvSpPr>
        <p:spPr/>
        <p:txBody>
          <a:bodyPr/>
          <a:lstStyle/>
          <a:p>
            <a:pPr>
              <a:spcAft>
                <a:spcPts val="600"/>
              </a:spcAft>
            </a:pPr>
            <a:fld id="{C338348D-F2D3-AB47-AE2A-1D59B1E58D64}" type="slidenum">
              <a:rPr lang="en-GB" smtClean="0"/>
              <a:pPr>
                <a:spcAft>
                  <a:spcPts val="600"/>
                </a:spcAft>
              </a:pPr>
              <a:t>13</a:t>
            </a:fld>
            <a:endParaRPr lang="en-GB"/>
          </a:p>
        </p:txBody>
      </p:sp>
    </p:spTree>
    <p:extLst>
      <p:ext uri="{BB962C8B-B14F-4D97-AF65-F5344CB8AC3E}">
        <p14:creationId xmlns:p14="http://schemas.microsoft.com/office/powerpoint/2010/main" val="3770535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9E8A2F7-32C0-92F7-9C14-78A3124F7AD1}"/>
              </a:ext>
            </a:extLst>
          </p:cNvPr>
          <p:cNvPicPr>
            <a:picLocks noChangeAspect="1"/>
          </p:cNvPicPr>
          <p:nvPr/>
        </p:nvPicPr>
        <p:blipFill>
          <a:blip r:embed="rId3"/>
          <a:stretch>
            <a:fillRect/>
          </a:stretch>
        </p:blipFill>
        <p:spPr>
          <a:xfrm>
            <a:off x="429203" y="1457202"/>
            <a:ext cx="8054397" cy="4510462"/>
          </a:xfrm>
          <a:prstGeom prst="rect">
            <a:avLst/>
          </a:prstGeom>
          <a:noFill/>
        </p:spPr>
      </p:pic>
      <p:sp>
        <p:nvSpPr>
          <p:cNvPr id="2" name="Rubrik 1">
            <a:extLst>
              <a:ext uri="{FF2B5EF4-FFF2-40B4-BE49-F238E27FC236}">
                <a16:creationId xmlns:a16="http://schemas.microsoft.com/office/drawing/2014/main" id="{81088DD5-DDDD-FF2B-FB2F-144D74920CAE}"/>
              </a:ext>
            </a:extLst>
          </p:cNvPr>
          <p:cNvSpPr>
            <a:spLocks noGrp="1"/>
          </p:cNvSpPr>
          <p:nvPr>
            <p:ph type="title"/>
          </p:nvPr>
        </p:nvSpPr>
        <p:spPr>
          <a:xfrm>
            <a:off x="839788" y="365129"/>
            <a:ext cx="10515600" cy="1325563"/>
          </a:xfrm>
        </p:spPr>
        <p:txBody>
          <a:bodyPr anchor="ctr">
            <a:normAutofit fontScale="90000"/>
          </a:bodyPr>
          <a:lstStyle/>
          <a:p>
            <a:r>
              <a:rPr lang="sv-SE" sz="4400" dirty="0"/>
              <a:t>Vad skulle kunna hända? Strategiska scenarier</a:t>
            </a:r>
            <a:br>
              <a:rPr lang="sv-SE" sz="4400" dirty="0"/>
            </a:br>
            <a:r>
              <a:rPr lang="sv-SE" sz="4400" dirty="0"/>
              <a:t>- utforskar handlingsalternativ och politiska åtgärder i scenarier</a:t>
            </a:r>
            <a:endParaRPr lang="sv-SE" dirty="0"/>
          </a:p>
        </p:txBody>
      </p:sp>
      <p:sp>
        <p:nvSpPr>
          <p:cNvPr id="13" name="Text Placeholder 4">
            <a:extLst>
              <a:ext uri="{FF2B5EF4-FFF2-40B4-BE49-F238E27FC236}">
                <a16:creationId xmlns:a16="http://schemas.microsoft.com/office/drawing/2014/main" id="{652DF611-1219-FEBA-074E-02B85D3E1F77}"/>
              </a:ext>
            </a:extLst>
          </p:cNvPr>
          <p:cNvSpPr>
            <a:spLocks noGrp="1"/>
          </p:cNvSpPr>
          <p:nvPr>
            <p:ph type="body" sz="quarter" idx="3"/>
          </p:nvPr>
        </p:nvSpPr>
        <p:spPr>
          <a:xfrm>
            <a:off x="8483600" y="1690692"/>
            <a:ext cx="3098800" cy="3563234"/>
          </a:xfrm>
        </p:spPr>
        <p:txBody>
          <a:bodyPr anchor="t">
            <a:noAutofit/>
          </a:bodyPr>
          <a:lstStyle/>
          <a:p>
            <a:r>
              <a:rPr lang="sv-SE" sz="2400" b="0" dirty="0"/>
              <a:t> -&gt; möjliga konsekvenser av strategiska beslut. Dvs vad händer om vi gör så här?</a:t>
            </a:r>
          </a:p>
          <a:p>
            <a:r>
              <a:rPr lang="sv-SE" sz="2400" b="0" dirty="0"/>
              <a:t>Exempel, </a:t>
            </a:r>
            <a:r>
              <a:rPr lang="en-US" sz="2400" b="0" dirty="0" err="1"/>
              <a:t>Länsstyrelsen</a:t>
            </a:r>
            <a:r>
              <a:rPr lang="en-US" sz="2400" b="0" dirty="0"/>
              <a:t> </a:t>
            </a:r>
            <a:r>
              <a:rPr lang="en-US" sz="2400" b="0" dirty="0" err="1"/>
              <a:t>Värmland</a:t>
            </a:r>
            <a:r>
              <a:rPr lang="en-US" sz="2400" b="0" dirty="0"/>
              <a:t>, </a:t>
            </a:r>
            <a:r>
              <a:rPr lang="sv-SE" sz="2400" b="0" dirty="0"/>
              <a:t>hjälp för </a:t>
            </a:r>
            <a:r>
              <a:rPr lang="sv-SE" sz="2400" b="0" i="0" dirty="0">
                <a:solidFill>
                  <a:srgbClr val="000000"/>
                </a:solidFill>
                <a:effectLst/>
              </a:rPr>
              <a:t> kommuner att integrera energi- och klimataspekter i sina översiktsplaner</a:t>
            </a:r>
            <a:endParaRPr lang="en-US" sz="2400" b="0" dirty="0"/>
          </a:p>
        </p:txBody>
      </p:sp>
      <p:sp>
        <p:nvSpPr>
          <p:cNvPr id="3" name="Platshållare för datum 2" hidden="1">
            <a:extLst>
              <a:ext uri="{FF2B5EF4-FFF2-40B4-BE49-F238E27FC236}">
                <a16:creationId xmlns:a16="http://schemas.microsoft.com/office/drawing/2014/main" id="{FB920B0D-8DE5-4C94-E94A-C91C6BAFE444}"/>
              </a:ext>
            </a:extLst>
          </p:cNvPr>
          <p:cNvSpPr>
            <a:spLocks noGrp="1"/>
          </p:cNvSpPr>
          <p:nvPr>
            <p:ph type="dt" sz="half" idx="4294967295"/>
          </p:nvPr>
        </p:nvSpPr>
        <p:spPr>
          <a:xfrm>
            <a:off x="8292263" y="-5129"/>
            <a:ext cx="2520000" cy="360000"/>
          </a:xfrm>
        </p:spPr>
        <p:txBody>
          <a:bodyPr/>
          <a:lstStyle/>
          <a:p>
            <a:pPr>
              <a:spcAft>
                <a:spcPts val="600"/>
              </a:spcAft>
            </a:pPr>
            <a:fld id="{FB2CF90B-63BC-6544-9FB4-A72410329261}" type="datetime1">
              <a:rPr lang="sv-SE" smtClean="0"/>
              <a:pPr>
                <a:spcAft>
                  <a:spcPts val="600"/>
                </a:spcAft>
              </a:pPr>
              <a:t>2024-12-10</a:t>
            </a:fld>
            <a:endParaRPr lang="en-GB"/>
          </a:p>
        </p:txBody>
      </p:sp>
      <p:sp>
        <p:nvSpPr>
          <p:cNvPr id="4" name="Platshållare för bildnummer 3" hidden="1">
            <a:extLst>
              <a:ext uri="{FF2B5EF4-FFF2-40B4-BE49-F238E27FC236}">
                <a16:creationId xmlns:a16="http://schemas.microsoft.com/office/drawing/2014/main" id="{934AC805-63CA-FF0D-1289-1939695B6CA1}"/>
              </a:ext>
            </a:extLst>
          </p:cNvPr>
          <p:cNvSpPr>
            <a:spLocks noGrp="1"/>
          </p:cNvSpPr>
          <p:nvPr>
            <p:ph type="sldNum" sz="quarter" idx="12"/>
          </p:nvPr>
        </p:nvSpPr>
        <p:spPr/>
        <p:txBody>
          <a:bodyPr/>
          <a:lstStyle/>
          <a:p>
            <a:pPr>
              <a:spcAft>
                <a:spcPts val="600"/>
              </a:spcAft>
            </a:pPr>
            <a:fld id="{C338348D-F2D3-AB47-AE2A-1D59B1E58D64}" type="slidenum">
              <a:rPr lang="en-GB" smtClean="0"/>
              <a:pPr>
                <a:spcAft>
                  <a:spcPts val="600"/>
                </a:spcAft>
              </a:pPr>
              <a:t>14</a:t>
            </a:fld>
            <a:endParaRPr lang="en-GB"/>
          </a:p>
        </p:txBody>
      </p:sp>
    </p:spTree>
    <p:extLst>
      <p:ext uri="{BB962C8B-B14F-4D97-AF65-F5344CB8AC3E}">
        <p14:creationId xmlns:p14="http://schemas.microsoft.com/office/powerpoint/2010/main" val="1429579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87555E4-1462-704B-824D-672352429B62}"/>
              </a:ext>
            </a:extLst>
          </p:cNvPr>
          <p:cNvSpPr>
            <a:spLocks noGrp="1"/>
          </p:cNvSpPr>
          <p:nvPr>
            <p:ph type="title"/>
          </p:nvPr>
        </p:nvSpPr>
        <p:spPr>
          <a:xfrm>
            <a:off x="838200" y="365129"/>
            <a:ext cx="10515600" cy="1692271"/>
          </a:xfrm>
        </p:spPr>
        <p:txBody>
          <a:bodyPr>
            <a:normAutofit fontScale="90000"/>
          </a:bodyPr>
          <a:lstStyle/>
          <a:p>
            <a:r>
              <a:rPr lang="en-GB" dirty="0"/>
              <a:t>Vad </a:t>
            </a:r>
            <a:r>
              <a:rPr lang="en-GB" dirty="0" err="1"/>
              <a:t>är</a:t>
            </a:r>
            <a:r>
              <a:rPr lang="en-GB" dirty="0"/>
              <a:t> det </a:t>
            </a:r>
            <a:r>
              <a:rPr lang="en-GB" dirty="0" err="1"/>
              <a:t>värsta</a:t>
            </a:r>
            <a:r>
              <a:rPr lang="en-GB" dirty="0"/>
              <a:t> </a:t>
            </a:r>
            <a:r>
              <a:rPr lang="en-GB" dirty="0" err="1"/>
              <a:t>som</a:t>
            </a:r>
            <a:r>
              <a:rPr lang="en-GB" dirty="0"/>
              <a:t> </a:t>
            </a:r>
            <a:r>
              <a:rPr lang="en-GB" dirty="0" err="1"/>
              <a:t>skulle</a:t>
            </a:r>
            <a:r>
              <a:rPr lang="en-GB" dirty="0"/>
              <a:t> </a:t>
            </a:r>
            <a:r>
              <a:rPr lang="en-GB" dirty="0" err="1"/>
              <a:t>kunna</a:t>
            </a:r>
            <a:r>
              <a:rPr lang="en-GB" dirty="0"/>
              <a:t> </a:t>
            </a:r>
            <a:r>
              <a:rPr lang="en-GB" dirty="0" err="1"/>
              <a:t>hända</a:t>
            </a:r>
            <a:r>
              <a:rPr lang="en-GB" dirty="0"/>
              <a:t>? </a:t>
            </a:r>
            <a:r>
              <a:rPr lang="en-GB" dirty="0" err="1"/>
              <a:t>Ibland</a:t>
            </a:r>
            <a:r>
              <a:rPr lang="en-GB" dirty="0"/>
              <a:t> </a:t>
            </a:r>
            <a:r>
              <a:rPr lang="en-US" dirty="0"/>
              <a:t>Black swans: </a:t>
            </a:r>
            <a:r>
              <a:rPr lang="sv-SE" dirty="0"/>
              <a:t>okända faktorer som kan ha stor inverkan på ett system</a:t>
            </a:r>
            <a:endParaRPr lang="en-GB" dirty="0"/>
          </a:p>
        </p:txBody>
      </p:sp>
      <p:sp>
        <p:nvSpPr>
          <p:cNvPr id="3" name="Platshållare för datum 2">
            <a:extLst>
              <a:ext uri="{FF2B5EF4-FFF2-40B4-BE49-F238E27FC236}">
                <a16:creationId xmlns:a16="http://schemas.microsoft.com/office/drawing/2014/main" id="{B5DC37C1-D8A0-DA41-9721-23DD355AF2E9}"/>
              </a:ext>
            </a:extLst>
          </p:cNvPr>
          <p:cNvSpPr>
            <a:spLocks noGrp="1"/>
          </p:cNvSpPr>
          <p:nvPr>
            <p:ph type="dt" sz="half" idx="11"/>
          </p:nvPr>
        </p:nvSpPr>
        <p:spPr/>
        <p:txBody>
          <a:bodyPr/>
          <a:lstStyle/>
          <a:p>
            <a:endParaRPr lang="en-GB"/>
          </a:p>
        </p:txBody>
      </p:sp>
      <p:sp>
        <p:nvSpPr>
          <p:cNvPr id="4" name="Platshållare för bildnummer 3">
            <a:extLst>
              <a:ext uri="{FF2B5EF4-FFF2-40B4-BE49-F238E27FC236}">
                <a16:creationId xmlns:a16="http://schemas.microsoft.com/office/drawing/2014/main" id="{41042904-6C12-3C45-8180-36DC2B5311F9}"/>
              </a:ext>
            </a:extLst>
          </p:cNvPr>
          <p:cNvSpPr>
            <a:spLocks noGrp="1"/>
          </p:cNvSpPr>
          <p:nvPr>
            <p:ph type="sldNum" sz="quarter" idx="12"/>
          </p:nvPr>
        </p:nvSpPr>
        <p:spPr/>
        <p:txBody>
          <a:bodyPr/>
          <a:lstStyle/>
          <a:p>
            <a:fld id="{C338348D-F2D3-AB47-AE2A-1D59B1E58D64}" type="slidenum">
              <a:rPr lang="en-GB" smtClean="0"/>
              <a:pPr/>
              <a:t>15</a:t>
            </a:fld>
            <a:endParaRPr lang="en-GB"/>
          </a:p>
        </p:txBody>
      </p:sp>
      <p:sp>
        <p:nvSpPr>
          <p:cNvPr id="9" name="Platshållare för innehåll 8">
            <a:extLst>
              <a:ext uri="{FF2B5EF4-FFF2-40B4-BE49-F238E27FC236}">
                <a16:creationId xmlns:a16="http://schemas.microsoft.com/office/drawing/2014/main" id="{1ACA8915-11D9-104B-B56A-314C1C6FBAB6}"/>
              </a:ext>
            </a:extLst>
          </p:cNvPr>
          <p:cNvSpPr>
            <a:spLocks noGrp="1"/>
          </p:cNvSpPr>
          <p:nvPr>
            <p:ph sz="quarter" idx="13"/>
          </p:nvPr>
        </p:nvSpPr>
        <p:spPr>
          <a:xfrm>
            <a:off x="10166677" y="2827097"/>
            <a:ext cx="1872916" cy="2754251"/>
          </a:xfrm>
        </p:spPr>
        <p:txBody>
          <a:bodyPr>
            <a:normAutofit fontScale="85000" lnSpcReduction="10000"/>
          </a:bodyPr>
          <a:lstStyle/>
          <a:p>
            <a:pPr marL="0" indent="0">
              <a:buNone/>
            </a:pPr>
            <a:r>
              <a:rPr lang="en-US" sz="2400"/>
              <a:t>MSB: </a:t>
            </a:r>
            <a:r>
              <a:rPr lang="sv-SE" sz="2000" b="0" i="0">
                <a:solidFill>
                  <a:srgbClr val="333333"/>
                </a:solidFill>
                <a:effectLst/>
                <a:latin typeface="poppins" panose="00000500000000000000" pitchFamily="2" charset="0"/>
              </a:rPr>
              <a:t>Framtida utveckling som kan påverka arbetet med samhällsskydd och beredskap: Redovisning av uppdrag i MSB:s regleringsbrev för år 2012”.</a:t>
            </a:r>
            <a:endParaRPr lang="en-GB"/>
          </a:p>
        </p:txBody>
      </p:sp>
      <p:grpSp>
        <p:nvGrpSpPr>
          <p:cNvPr id="2" name="Grupp 1">
            <a:extLst>
              <a:ext uri="{FF2B5EF4-FFF2-40B4-BE49-F238E27FC236}">
                <a16:creationId xmlns:a16="http://schemas.microsoft.com/office/drawing/2014/main" id="{11394BF0-B70A-5037-1C22-ADC0E010FEFA}"/>
              </a:ext>
            </a:extLst>
          </p:cNvPr>
          <p:cNvGrpSpPr/>
          <p:nvPr/>
        </p:nvGrpSpPr>
        <p:grpSpPr>
          <a:xfrm>
            <a:off x="387342" y="2408863"/>
            <a:ext cx="9655492" cy="4008955"/>
            <a:chOff x="1181431" y="2685591"/>
            <a:chExt cx="9655492" cy="4008955"/>
          </a:xfrm>
        </p:grpSpPr>
        <p:sp>
          <p:nvSpPr>
            <p:cNvPr id="5" name="Frihandsfigur: Form 4">
              <a:extLst>
                <a:ext uri="{FF2B5EF4-FFF2-40B4-BE49-F238E27FC236}">
                  <a16:creationId xmlns:a16="http://schemas.microsoft.com/office/drawing/2014/main" id="{66A0DF9E-21D5-6834-26D2-FC2F2D88D133}"/>
                </a:ext>
              </a:extLst>
            </p:cNvPr>
            <p:cNvSpPr/>
            <p:nvPr/>
          </p:nvSpPr>
          <p:spPr>
            <a:xfrm>
              <a:off x="1497096" y="2685591"/>
              <a:ext cx="9339827" cy="663084"/>
            </a:xfrm>
            <a:custGeom>
              <a:avLst/>
              <a:gdLst>
                <a:gd name="connsiteX0" fmla="*/ 0 w 9230627"/>
                <a:gd name="connsiteY0" fmla="*/ 0 h 663082"/>
                <a:gd name="connsiteX1" fmla="*/ 8899086 w 9230627"/>
                <a:gd name="connsiteY1" fmla="*/ 0 h 663082"/>
                <a:gd name="connsiteX2" fmla="*/ 9230627 w 9230627"/>
                <a:gd name="connsiteY2" fmla="*/ 331541 h 663082"/>
                <a:gd name="connsiteX3" fmla="*/ 8899086 w 9230627"/>
                <a:gd name="connsiteY3" fmla="*/ 663082 h 663082"/>
                <a:gd name="connsiteX4" fmla="*/ 0 w 9230627"/>
                <a:gd name="connsiteY4" fmla="*/ 663082 h 663082"/>
                <a:gd name="connsiteX5" fmla="*/ 0 w 9230627"/>
                <a:gd name="connsiteY5" fmla="*/ 0 h 66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0627" h="663082">
                  <a:moveTo>
                    <a:pt x="9230627" y="663081"/>
                  </a:moveTo>
                  <a:lnTo>
                    <a:pt x="331541" y="663081"/>
                  </a:lnTo>
                  <a:lnTo>
                    <a:pt x="0" y="331541"/>
                  </a:lnTo>
                  <a:lnTo>
                    <a:pt x="331541" y="1"/>
                  </a:lnTo>
                  <a:lnTo>
                    <a:pt x="9230627" y="1"/>
                  </a:lnTo>
                  <a:lnTo>
                    <a:pt x="9230627" y="663081"/>
                  </a:lnTo>
                  <a:close/>
                </a:path>
              </a:pathLst>
            </a:custGeom>
            <a:solidFill>
              <a:schemeClr val="accent4"/>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58171" tIns="91441" rIns="170688" bIns="91441" numCol="1" spcCol="1270" anchor="ctr" anchorCtr="0">
              <a:noAutofit/>
            </a:bodyPr>
            <a:lstStyle/>
            <a:p>
              <a:pPr marL="0" lvl="0" indent="0" defTabSz="1066800">
                <a:lnSpc>
                  <a:spcPct val="90000"/>
                </a:lnSpc>
                <a:spcBef>
                  <a:spcPct val="0"/>
                </a:spcBef>
                <a:spcAft>
                  <a:spcPct val="35000"/>
                </a:spcAft>
                <a:buNone/>
              </a:pPr>
              <a:r>
                <a:rPr lang="sv-SE" sz="2400" b="0" kern="1200"/>
                <a:t>Scenario 1 – En ökande befolkning med försämrad folkhälsa</a:t>
              </a:r>
              <a:endParaRPr lang="en-US" sz="2400" b="0" kern="1200"/>
            </a:p>
          </p:txBody>
        </p:sp>
        <p:sp>
          <p:nvSpPr>
            <p:cNvPr id="6" name="Ellips 5">
              <a:extLst>
                <a:ext uri="{FF2B5EF4-FFF2-40B4-BE49-F238E27FC236}">
                  <a16:creationId xmlns:a16="http://schemas.microsoft.com/office/drawing/2014/main" id="{88FAA468-6F85-7A4F-9174-62D1928F823E}"/>
                </a:ext>
              </a:extLst>
            </p:cNvPr>
            <p:cNvSpPr/>
            <p:nvPr/>
          </p:nvSpPr>
          <p:spPr>
            <a:xfrm>
              <a:off x="1181431" y="2685592"/>
              <a:ext cx="663082" cy="663082"/>
            </a:xfrm>
            <a:prstGeom prst="ellipse">
              <a:avLst/>
            </a:prstGeom>
            <a:solidFill>
              <a:schemeClr val="accent4">
                <a:lumMod val="20000"/>
                <a:lumOff val="80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sv-SE"/>
            </a:p>
          </p:txBody>
        </p:sp>
        <p:sp>
          <p:nvSpPr>
            <p:cNvPr id="7" name="Frihandsfigur: Form 6">
              <a:extLst>
                <a:ext uri="{FF2B5EF4-FFF2-40B4-BE49-F238E27FC236}">
                  <a16:creationId xmlns:a16="http://schemas.microsoft.com/office/drawing/2014/main" id="{C4E6D1CB-EA14-1327-29C0-D5A8633A97E8}"/>
                </a:ext>
              </a:extLst>
            </p:cNvPr>
            <p:cNvSpPr/>
            <p:nvPr/>
          </p:nvSpPr>
          <p:spPr>
            <a:xfrm>
              <a:off x="1497096" y="3522059"/>
              <a:ext cx="9339827" cy="663084"/>
            </a:xfrm>
            <a:custGeom>
              <a:avLst/>
              <a:gdLst>
                <a:gd name="connsiteX0" fmla="*/ 0 w 9339827"/>
                <a:gd name="connsiteY0" fmla="*/ 0 h 663082"/>
                <a:gd name="connsiteX1" fmla="*/ 9008286 w 9339827"/>
                <a:gd name="connsiteY1" fmla="*/ 0 h 663082"/>
                <a:gd name="connsiteX2" fmla="*/ 9339827 w 9339827"/>
                <a:gd name="connsiteY2" fmla="*/ 331541 h 663082"/>
                <a:gd name="connsiteX3" fmla="*/ 9008286 w 9339827"/>
                <a:gd name="connsiteY3" fmla="*/ 663082 h 663082"/>
                <a:gd name="connsiteX4" fmla="*/ 0 w 9339827"/>
                <a:gd name="connsiteY4" fmla="*/ 663082 h 663082"/>
                <a:gd name="connsiteX5" fmla="*/ 0 w 9339827"/>
                <a:gd name="connsiteY5" fmla="*/ 0 h 66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9827" h="663082">
                  <a:moveTo>
                    <a:pt x="9339827" y="663081"/>
                  </a:moveTo>
                  <a:lnTo>
                    <a:pt x="331541" y="663081"/>
                  </a:lnTo>
                  <a:lnTo>
                    <a:pt x="0" y="331541"/>
                  </a:lnTo>
                  <a:lnTo>
                    <a:pt x="331541" y="1"/>
                  </a:lnTo>
                  <a:lnTo>
                    <a:pt x="9339827" y="1"/>
                  </a:lnTo>
                  <a:lnTo>
                    <a:pt x="9339827" y="663081"/>
                  </a:lnTo>
                  <a:close/>
                </a:path>
              </a:pathLst>
            </a:custGeom>
          </p:spPr>
          <p:style>
            <a:lnRef idx="2">
              <a:schemeClr val="lt1">
                <a:hueOff val="0"/>
                <a:satOff val="0"/>
                <a:lumOff val="0"/>
                <a:alphaOff val="0"/>
              </a:schemeClr>
            </a:lnRef>
            <a:fillRef idx="1">
              <a:schemeClr val="accent5">
                <a:hueOff val="-3609007"/>
                <a:satOff val="-2665"/>
                <a:lumOff val="-5588"/>
                <a:alphaOff val="0"/>
              </a:schemeClr>
            </a:fillRef>
            <a:effectRef idx="0">
              <a:schemeClr val="accent5">
                <a:hueOff val="-3609007"/>
                <a:satOff val="-2665"/>
                <a:lumOff val="-5588"/>
                <a:alphaOff val="0"/>
              </a:schemeClr>
            </a:effectRef>
            <a:fontRef idx="minor">
              <a:schemeClr val="lt1"/>
            </a:fontRef>
          </p:style>
          <p:txBody>
            <a:bodyPr spcFirstLastPara="0" vert="horz" wrap="square" lIns="458171" tIns="91441" rIns="170688" bIns="91441" numCol="1" spcCol="1270" anchor="ctr" anchorCtr="0">
              <a:noAutofit/>
            </a:bodyPr>
            <a:lstStyle/>
            <a:p>
              <a:pPr marL="0" lvl="0" indent="0" defTabSz="1066800">
                <a:lnSpc>
                  <a:spcPct val="90000"/>
                </a:lnSpc>
                <a:spcBef>
                  <a:spcPct val="0"/>
                </a:spcBef>
                <a:spcAft>
                  <a:spcPct val="35000"/>
                </a:spcAft>
                <a:buNone/>
              </a:pPr>
              <a:r>
                <a:rPr lang="sv-SE" sz="2400" kern="1200"/>
                <a:t>Scenario 2 – Svag ekonomi, hög arbetslöshet och social oro</a:t>
              </a:r>
              <a:endParaRPr lang="en-US" sz="2400" kern="1200"/>
            </a:p>
          </p:txBody>
        </p:sp>
        <p:sp>
          <p:nvSpPr>
            <p:cNvPr id="10" name="Ellips 9">
              <a:extLst>
                <a:ext uri="{FF2B5EF4-FFF2-40B4-BE49-F238E27FC236}">
                  <a16:creationId xmlns:a16="http://schemas.microsoft.com/office/drawing/2014/main" id="{CB8667E9-CF74-CD60-AA26-E1550E020EA7}"/>
                </a:ext>
              </a:extLst>
            </p:cNvPr>
            <p:cNvSpPr/>
            <p:nvPr/>
          </p:nvSpPr>
          <p:spPr>
            <a:xfrm>
              <a:off x="1181431" y="3522060"/>
              <a:ext cx="663082" cy="663082"/>
            </a:xfrm>
            <a:prstGeom prst="ellipse">
              <a:avLst/>
            </a:prstGeom>
          </p:spPr>
          <p:style>
            <a:lnRef idx="2">
              <a:schemeClr val="lt1">
                <a:hueOff val="0"/>
                <a:satOff val="0"/>
                <a:lumOff val="0"/>
                <a:alphaOff val="0"/>
              </a:schemeClr>
            </a:lnRef>
            <a:fillRef idx="1">
              <a:schemeClr val="accent5">
                <a:tint val="50000"/>
                <a:hueOff val="-3574568"/>
                <a:satOff val="-8811"/>
                <a:lumOff val="-1618"/>
                <a:alphaOff val="0"/>
              </a:schemeClr>
            </a:fillRef>
            <a:effectRef idx="0">
              <a:schemeClr val="accent5">
                <a:tint val="50000"/>
                <a:hueOff val="-3574568"/>
                <a:satOff val="-8811"/>
                <a:lumOff val="-1618"/>
                <a:alphaOff val="0"/>
              </a:schemeClr>
            </a:effectRef>
            <a:fontRef idx="minor">
              <a:schemeClr val="lt1">
                <a:hueOff val="0"/>
                <a:satOff val="0"/>
                <a:lumOff val="0"/>
                <a:alphaOff val="0"/>
              </a:schemeClr>
            </a:fontRef>
          </p:style>
          <p:txBody>
            <a:bodyPr/>
            <a:lstStyle/>
            <a:p>
              <a:endParaRPr lang="sv-SE"/>
            </a:p>
          </p:txBody>
        </p:sp>
        <p:sp>
          <p:nvSpPr>
            <p:cNvPr id="11" name="Frihandsfigur: Form 10">
              <a:extLst>
                <a:ext uri="{FF2B5EF4-FFF2-40B4-BE49-F238E27FC236}">
                  <a16:creationId xmlns:a16="http://schemas.microsoft.com/office/drawing/2014/main" id="{7CE051CA-50A3-0DC5-87B6-DDC481B67783}"/>
                </a:ext>
              </a:extLst>
            </p:cNvPr>
            <p:cNvSpPr/>
            <p:nvPr/>
          </p:nvSpPr>
          <p:spPr>
            <a:xfrm>
              <a:off x="1404955" y="4358527"/>
              <a:ext cx="9431968" cy="663084"/>
            </a:xfrm>
            <a:custGeom>
              <a:avLst/>
              <a:gdLst>
                <a:gd name="connsiteX0" fmla="*/ 0 w 9431968"/>
                <a:gd name="connsiteY0" fmla="*/ 0 h 663082"/>
                <a:gd name="connsiteX1" fmla="*/ 9100427 w 9431968"/>
                <a:gd name="connsiteY1" fmla="*/ 0 h 663082"/>
                <a:gd name="connsiteX2" fmla="*/ 9431968 w 9431968"/>
                <a:gd name="connsiteY2" fmla="*/ 331541 h 663082"/>
                <a:gd name="connsiteX3" fmla="*/ 9100427 w 9431968"/>
                <a:gd name="connsiteY3" fmla="*/ 663082 h 663082"/>
                <a:gd name="connsiteX4" fmla="*/ 0 w 9431968"/>
                <a:gd name="connsiteY4" fmla="*/ 663082 h 663082"/>
                <a:gd name="connsiteX5" fmla="*/ 0 w 9431968"/>
                <a:gd name="connsiteY5" fmla="*/ 0 h 66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1968" h="663082">
                  <a:moveTo>
                    <a:pt x="9431968" y="663081"/>
                  </a:moveTo>
                  <a:lnTo>
                    <a:pt x="331541" y="663081"/>
                  </a:lnTo>
                  <a:lnTo>
                    <a:pt x="0" y="331541"/>
                  </a:lnTo>
                  <a:lnTo>
                    <a:pt x="331541" y="1"/>
                  </a:lnTo>
                  <a:lnTo>
                    <a:pt x="9431968" y="1"/>
                  </a:lnTo>
                  <a:lnTo>
                    <a:pt x="9431968" y="663081"/>
                  </a:lnTo>
                  <a:close/>
                </a:path>
              </a:pathLst>
            </a:custGeom>
          </p:spPr>
          <p:style>
            <a:lnRef idx="2">
              <a:schemeClr val="lt1">
                <a:hueOff val="0"/>
                <a:satOff val="0"/>
                <a:lumOff val="0"/>
                <a:alphaOff val="0"/>
              </a:schemeClr>
            </a:lnRef>
            <a:fillRef idx="1">
              <a:schemeClr val="accent5">
                <a:hueOff val="-7218013"/>
                <a:satOff val="-5331"/>
                <a:lumOff val="-11177"/>
                <a:alphaOff val="0"/>
              </a:schemeClr>
            </a:fillRef>
            <a:effectRef idx="0">
              <a:schemeClr val="accent5">
                <a:hueOff val="-7218013"/>
                <a:satOff val="-5331"/>
                <a:lumOff val="-11177"/>
                <a:alphaOff val="0"/>
              </a:schemeClr>
            </a:effectRef>
            <a:fontRef idx="minor">
              <a:schemeClr val="lt1"/>
            </a:fontRef>
          </p:style>
          <p:txBody>
            <a:bodyPr spcFirstLastPara="0" vert="horz" wrap="square" lIns="458171" tIns="83821" rIns="156464" bIns="83821" numCol="1" spcCol="1270" anchor="ctr" anchorCtr="0">
              <a:noAutofit/>
            </a:bodyPr>
            <a:lstStyle/>
            <a:p>
              <a:pPr defTabSz="1066800">
                <a:lnSpc>
                  <a:spcPct val="90000"/>
                </a:lnSpc>
                <a:spcBef>
                  <a:spcPct val="0"/>
                </a:spcBef>
                <a:spcAft>
                  <a:spcPct val="35000"/>
                </a:spcAft>
              </a:pPr>
              <a:r>
                <a:rPr lang="sv-SE" sz="2400"/>
                <a:t>Scenario 3 – Accelererande klimatförändringar, stigande oljepris</a:t>
              </a:r>
              <a:endParaRPr lang="en-US" sz="2400"/>
            </a:p>
          </p:txBody>
        </p:sp>
        <p:sp>
          <p:nvSpPr>
            <p:cNvPr id="12" name="Ellips 11">
              <a:extLst>
                <a:ext uri="{FF2B5EF4-FFF2-40B4-BE49-F238E27FC236}">
                  <a16:creationId xmlns:a16="http://schemas.microsoft.com/office/drawing/2014/main" id="{AB9027CA-C57D-902C-1FA9-1520A09648DE}"/>
                </a:ext>
              </a:extLst>
            </p:cNvPr>
            <p:cNvSpPr/>
            <p:nvPr/>
          </p:nvSpPr>
          <p:spPr>
            <a:xfrm>
              <a:off x="1181431" y="4358528"/>
              <a:ext cx="663082" cy="663082"/>
            </a:xfrm>
            <a:prstGeom prst="ellipse">
              <a:avLst/>
            </a:prstGeom>
          </p:spPr>
          <p:style>
            <a:lnRef idx="2">
              <a:schemeClr val="lt1">
                <a:hueOff val="0"/>
                <a:satOff val="0"/>
                <a:lumOff val="0"/>
                <a:alphaOff val="0"/>
              </a:schemeClr>
            </a:lnRef>
            <a:fillRef idx="1">
              <a:schemeClr val="accent5">
                <a:tint val="50000"/>
                <a:hueOff val="-7149135"/>
                <a:satOff val="-17621"/>
                <a:lumOff val="-3235"/>
                <a:alphaOff val="0"/>
              </a:schemeClr>
            </a:fillRef>
            <a:effectRef idx="0">
              <a:schemeClr val="accent5">
                <a:tint val="50000"/>
                <a:hueOff val="-7149135"/>
                <a:satOff val="-17621"/>
                <a:lumOff val="-3235"/>
                <a:alphaOff val="0"/>
              </a:schemeClr>
            </a:effectRef>
            <a:fontRef idx="minor">
              <a:schemeClr val="lt1">
                <a:hueOff val="0"/>
                <a:satOff val="0"/>
                <a:lumOff val="0"/>
                <a:alphaOff val="0"/>
              </a:schemeClr>
            </a:fontRef>
          </p:style>
          <p:txBody>
            <a:bodyPr/>
            <a:lstStyle/>
            <a:p>
              <a:endParaRPr lang="sv-SE"/>
            </a:p>
          </p:txBody>
        </p:sp>
        <p:sp>
          <p:nvSpPr>
            <p:cNvPr id="13" name="Frihandsfigur: Form 12">
              <a:extLst>
                <a:ext uri="{FF2B5EF4-FFF2-40B4-BE49-F238E27FC236}">
                  <a16:creationId xmlns:a16="http://schemas.microsoft.com/office/drawing/2014/main" id="{8E573EFE-FF1B-5686-6B95-3215A110B65B}"/>
                </a:ext>
              </a:extLst>
            </p:cNvPr>
            <p:cNvSpPr/>
            <p:nvPr/>
          </p:nvSpPr>
          <p:spPr>
            <a:xfrm>
              <a:off x="1404955" y="5194994"/>
              <a:ext cx="9431968" cy="663084"/>
            </a:xfrm>
            <a:custGeom>
              <a:avLst/>
              <a:gdLst>
                <a:gd name="connsiteX0" fmla="*/ 0 w 9431968"/>
                <a:gd name="connsiteY0" fmla="*/ 0 h 663082"/>
                <a:gd name="connsiteX1" fmla="*/ 9100427 w 9431968"/>
                <a:gd name="connsiteY1" fmla="*/ 0 h 663082"/>
                <a:gd name="connsiteX2" fmla="*/ 9431968 w 9431968"/>
                <a:gd name="connsiteY2" fmla="*/ 331541 h 663082"/>
                <a:gd name="connsiteX3" fmla="*/ 9100427 w 9431968"/>
                <a:gd name="connsiteY3" fmla="*/ 663082 h 663082"/>
                <a:gd name="connsiteX4" fmla="*/ 0 w 9431968"/>
                <a:gd name="connsiteY4" fmla="*/ 663082 h 663082"/>
                <a:gd name="connsiteX5" fmla="*/ 0 w 9431968"/>
                <a:gd name="connsiteY5" fmla="*/ 0 h 66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1968" h="663082">
                  <a:moveTo>
                    <a:pt x="9431968" y="663081"/>
                  </a:moveTo>
                  <a:lnTo>
                    <a:pt x="331541" y="663081"/>
                  </a:lnTo>
                  <a:lnTo>
                    <a:pt x="0" y="331541"/>
                  </a:lnTo>
                  <a:lnTo>
                    <a:pt x="331541" y="1"/>
                  </a:lnTo>
                  <a:lnTo>
                    <a:pt x="9431968" y="1"/>
                  </a:lnTo>
                  <a:lnTo>
                    <a:pt x="9431968" y="663081"/>
                  </a:lnTo>
                  <a:close/>
                </a:path>
              </a:pathLst>
            </a:custGeom>
          </p:spPr>
          <p:style>
            <a:lnRef idx="2">
              <a:schemeClr val="lt1">
                <a:hueOff val="0"/>
                <a:satOff val="0"/>
                <a:lumOff val="0"/>
                <a:alphaOff val="0"/>
              </a:schemeClr>
            </a:lnRef>
            <a:fillRef idx="1">
              <a:schemeClr val="accent5">
                <a:hueOff val="-10827019"/>
                <a:satOff val="-7996"/>
                <a:lumOff val="-16765"/>
                <a:alphaOff val="0"/>
              </a:schemeClr>
            </a:fillRef>
            <a:effectRef idx="0">
              <a:schemeClr val="accent5">
                <a:hueOff val="-10827019"/>
                <a:satOff val="-7996"/>
                <a:lumOff val="-16765"/>
                <a:alphaOff val="0"/>
              </a:schemeClr>
            </a:effectRef>
            <a:fontRef idx="minor">
              <a:schemeClr val="lt1"/>
            </a:fontRef>
          </p:style>
          <p:txBody>
            <a:bodyPr spcFirstLastPara="0" vert="horz" wrap="square" lIns="458171" tIns="83821" rIns="156464" bIns="83821" numCol="1" spcCol="1270" anchor="ctr" anchorCtr="0">
              <a:noAutofit/>
            </a:bodyPr>
            <a:lstStyle/>
            <a:p>
              <a:pPr marL="0" lvl="0" indent="0" defTabSz="977900">
                <a:lnSpc>
                  <a:spcPct val="90000"/>
                </a:lnSpc>
                <a:spcBef>
                  <a:spcPct val="0"/>
                </a:spcBef>
                <a:spcAft>
                  <a:spcPct val="35000"/>
                </a:spcAft>
                <a:buNone/>
              </a:pPr>
              <a:r>
                <a:rPr lang="sv-SE" sz="2400" kern="1200"/>
                <a:t>Scenario 4 – Hot om terrordåd i en värld av konflikter</a:t>
              </a:r>
              <a:endParaRPr lang="en-US" sz="2400" kern="1200"/>
            </a:p>
          </p:txBody>
        </p:sp>
        <p:sp>
          <p:nvSpPr>
            <p:cNvPr id="14" name="Ellips 13">
              <a:extLst>
                <a:ext uri="{FF2B5EF4-FFF2-40B4-BE49-F238E27FC236}">
                  <a16:creationId xmlns:a16="http://schemas.microsoft.com/office/drawing/2014/main" id="{05C6B4BC-1328-10F0-1EC8-932C5F968F8E}"/>
                </a:ext>
              </a:extLst>
            </p:cNvPr>
            <p:cNvSpPr/>
            <p:nvPr/>
          </p:nvSpPr>
          <p:spPr>
            <a:xfrm>
              <a:off x="1181431" y="5194995"/>
              <a:ext cx="663082" cy="663082"/>
            </a:xfrm>
            <a:prstGeom prst="ellipse">
              <a:avLst/>
            </a:prstGeom>
          </p:spPr>
          <p:style>
            <a:lnRef idx="2">
              <a:schemeClr val="lt1">
                <a:hueOff val="0"/>
                <a:satOff val="0"/>
                <a:lumOff val="0"/>
                <a:alphaOff val="0"/>
              </a:schemeClr>
            </a:lnRef>
            <a:fillRef idx="1">
              <a:schemeClr val="accent5">
                <a:tint val="50000"/>
                <a:hueOff val="-10723703"/>
                <a:satOff val="-26432"/>
                <a:lumOff val="-4853"/>
                <a:alphaOff val="0"/>
              </a:schemeClr>
            </a:fillRef>
            <a:effectRef idx="0">
              <a:schemeClr val="accent5">
                <a:tint val="50000"/>
                <a:hueOff val="-10723703"/>
                <a:satOff val="-26432"/>
                <a:lumOff val="-4853"/>
                <a:alphaOff val="0"/>
              </a:schemeClr>
            </a:effectRef>
            <a:fontRef idx="minor">
              <a:schemeClr val="lt1">
                <a:hueOff val="0"/>
                <a:satOff val="0"/>
                <a:lumOff val="0"/>
                <a:alphaOff val="0"/>
              </a:schemeClr>
            </a:fontRef>
          </p:style>
          <p:txBody>
            <a:bodyPr/>
            <a:lstStyle/>
            <a:p>
              <a:endParaRPr lang="sv-SE"/>
            </a:p>
          </p:txBody>
        </p:sp>
        <p:sp>
          <p:nvSpPr>
            <p:cNvPr id="15" name="Frihandsfigur: Form 14">
              <a:extLst>
                <a:ext uri="{FF2B5EF4-FFF2-40B4-BE49-F238E27FC236}">
                  <a16:creationId xmlns:a16="http://schemas.microsoft.com/office/drawing/2014/main" id="{727A9F87-1B02-90B7-5BDB-4C954826893E}"/>
                </a:ext>
              </a:extLst>
            </p:cNvPr>
            <p:cNvSpPr/>
            <p:nvPr/>
          </p:nvSpPr>
          <p:spPr>
            <a:xfrm>
              <a:off x="1404955" y="6031462"/>
              <a:ext cx="9431968" cy="663084"/>
            </a:xfrm>
            <a:custGeom>
              <a:avLst/>
              <a:gdLst>
                <a:gd name="connsiteX0" fmla="*/ 0 w 9431968"/>
                <a:gd name="connsiteY0" fmla="*/ 0 h 663082"/>
                <a:gd name="connsiteX1" fmla="*/ 9100427 w 9431968"/>
                <a:gd name="connsiteY1" fmla="*/ 0 h 663082"/>
                <a:gd name="connsiteX2" fmla="*/ 9431968 w 9431968"/>
                <a:gd name="connsiteY2" fmla="*/ 331541 h 663082"/>
                <a:gd name="connsiteX3" fmla="*/ 9100427 w 9431968"/>
                <a:gd name="connsiteY3" fmla="*/ 663082 h 663082"/>
                <a:gd name="connsiteX4" fmla="*/ 0 w 9431968"/>
                <a:gd name="connsiteY4" fmla="*/ 663082 h 663082"/>
                <a:gd name="connsiteX5" fmla="*/ 0 w 9431968"/>
                <a:gd name="connsiteY5" fmla="*/ 0 h 66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1968" h="663082">
                  <a:moveTo>
                    <a:pt x="9431968" y="663081"/>
                  </a:moveTo>
                  <a:lnTo>
                    <a:pt x="331541" y="663081"/>
                  </a:lnTo>
                  <a:lnTo>
                    <a:pt x="0" y="331541"/>
                  </a:lnTo>
                  <a:lnTo>
                    <a:pt x="331541" y="1"/>
                  </a:lnTo>
                  <a:lnTo>
                    <a:pt x="9431968" y="1"/>
                  </a:lnTo>
                  <a:lnTo>
                    <a:pt x="9431968" y="663081"/>
                  </a:lnTo>
                  <a:close/>
                </a:path>
              </a:pathLst>
            </a:custGeom>
          </p:spPr>
          <p:style>
            <a:lnRef idx="2">
              <a:schemeClr val="lt1">
                <a:hueOff val="0"/>
                <a:satOff val="0"/>
                <a:lumOff val="0"/>
                <a:alphaOff val="0"/>
              </a:schemeClr>
            </a:lnRef>
            <a:fillRef idx="1">
              <a:schemeClr val="accent5">
                <a:hueOff val="-14436026"/>
                <a:satOff val="-10661"/>
                <a:lumOff val="-22353"/>
                <a:alphaOff val="0"/>
              </a:schemeClr>
            </a:fillRef>
            <a:effectRef idx="0">
              <a:schemeClr val="accent5">
                <a:hueOff val="-14436026"/>
                <a:satOff val="-10661"/>
                <a:lumOff val="-22353"/>
                <a:alphaOff val="0"/>
              </a:schemeClr>
            </a:effectRef>
            <a:fontRef idx="minor">
              <a:schemeClr val="lt1"/>
            </a:fontRef>
          </p:style>
          <p:txBody>
            <a:bodyPr spcFirstLastPara="0" vert="horz" wrap="square" lIns="458171" tIns="83821" rIns="156464" bIns="83821" numCol="1" spcCol="1270" anchor="ctr" anchorCtr="0">
              <a:noAutofit/>
            </a:bodyPr>
            <a:lstStyle/>
            <a:p>
              <a:pPr marL="0" lvl="0" indent="0" defTabSz="977900">
                <a:lnSpc>
                  <a:spcPct val="90000"/>
                </a:lnSpc>
                <a:spcBef>
                  <a:spcPct val="0"/>
                </a:spcBef>
                <a:spcAft>
                  <a:spcPct val="35000"/>
                </a:spcAft>
                <a:buNone/>
              </a:pPr>
              <a:r>
                <a:rPr lang="sv-SE" sz="2400" kern="1200"/>
                <a:t>Scenario 5 – Antibiotikaresistenta bakterier sprids över världen</a:t>
              </a:r>
              <a:endParaRPr lang="en-US" sz="2400" kern="1200"/>
            </a:p>
          </p:txBody>
        </p:sp>
        <p:sp>
          <p:nvSpPr>
            <p:cNvPr id="16" name="Ellips 15">
              <a:extLst>
                <a:ext uri="{FF2B5EF4-FFF2-40B4-BE49-F238E27FC236}">
                  <a16:creationId xmlns:a16="http://schemas.microsoft.com/office/drawing/2014/main" id="{1A8B0591-5762-585D-6ED0-47AC02ED7F51}"/>
                </a:ext>
              </a:extLst>
            </p:cNvPr>
            <p:cNvSpPr/>
            <p:nvPr/>
          </p:nvSpPr>
          <p:spPr>
            <a:xfrm>
              <a:off x="1181431" y="6031463"/>
              <a:ext cx="663082" cy="663082"/>
            </a:xfrm>
            <a:prstGeom prst="ellipse">
              <a:avLst/>
            </a:prstGeom>
          </p:spPr>
          <p:style>
            <a:lnRef idx="2">
              <a:schemeClr val="lt1">
                <a:hueOff val="0"/>
                <a:satOff val="0"/>
                <a:lumOff val="0"/>
                <a:alphaOff val="0"/>
              </a:schemeClr>
            </a:lnRef>
            <a:fillRef idx="1">
              <a:schemeClr val="accent5">
                <a:tint val="50000"/>
                <a:hueOff val="-14298270"/>
                <a:satOff val="-35243"/>
                <a:lumOff val="-6470"/>
                <a:alphaOff val="0"/>
              </a:schemeClr>
            </a:fillRef>
            <a:effectRef idx="0">
              <a:schemeClr val="accent5">
                <a:tint val="50000"/>
                <a:hueOff val="-14298270"/>
                <a:satOff val="-35243"/>
                <a:lumOff val="-6470"/>
                <a:alphaOff val="0"/>
              </a:schemeClr>
            </a:effectRef>
            <a:fontRef idx="minor">
              <a:schemeClr val="lt1">
                <a:hueOff val="0"/>
                <a:satOff val="0"/>
                <a:lumOff val="0"/>
                <a:alphaOff val="0"/>
              </a:schemeClr>
            </a:fontRef>
          </p:style>
          <p:txBody>
            <a:bodyPr/>
            <a:lstStyle/>
            <a:p>
              <a:endParaRPr lang="sv-SE"/>
            </a:p>
          </p:txBody>
        </p:sp>
      </p:grpSp>
    </p:spTree>
    <p:extLst>
      <p:ext uri="{BB962C8B-B14F-4D97-AF65-F5344CB8AC3E}">
        <p14:creationId xmlns:p14="http://schemas.microsoft.com/office/powerpoint/2010/main" val="113141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484235-B1D2-65F7-F988-C743DDB696C2}"/>
              </a:ext>
            </a:extLst>
          </p:cNvPr>
          <p:cNvSpPr>
            <a:spLocks noGrp="1"/>
          </p:cNvSpPr>
          <p:nvPr>
            <p:ph type="title"/>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err="1"/>
              <a:t>Vad</a:t>
            </a:r>
            <a:r>
              <a:rPr lang="en-GB" dirty="0"/>
              <a:t> </a:t>
            </a:r>
            <a:r>
              <a:rPr lang="en-GB" dirty="0" err="1"/>
              <a:t>vill</a:t>
            </a:r>
            <a:r>
              <a:rPr lang="en-GB" dirty="0"/>
              <a:t> vi ska </a:t>
            </a:r>
            <a:r>
              <a:rPr lang="en-GB" dirty="0" err="1"/>
              <a:t>hända</a:t>
            </a:r>
            <a:r>
              <a:rPr lang="en-GB" dirty="0"/>
              <a:t>? Hur </a:t>
            </a:r>
            <a:r>
              <a:rPr lang="en-GB" dirty="0" err="1"/>
              <a:t>kan</a:t>
            </a:r>
            <a:r>
              <a:rPr lang="en-GB" dirty="0"/>
              <a:t> vi </a:t>
            </a:r>
            <a:r>
              <a:rPr lang="en-GB" dirty="0" err="1"/>
              <a:t>uppnå</a:t>
            </a:r>
            <a:r>
              <a:rPr lang="en-GB" dirty="0"/>
              <a:t> </a:t>
            </a:r>
            <a:r>
              <a:rPr lang="en-GB" dirty="0" err="1"/>
              <a:t>önskvärda</a:t>
            </a:r>
            <a:r>
              <a:rPr lang="en-GB" dirty="0"/>
              <a:t> </a:t>
            </a:r>
            <a:r>
              <a:rPr lang="en-GB" dirty="0" err="1"/>
              <a:t>mål</a:t>
            </a:r>
            <a:r>
              <a:rPr lang="en-GB" dirty="0"/>
              <a:t>?</a:t>
            </a:r>
            <a:r>
              <a:rPr kumimoji="0" lang="en-US" b="0" i="0" u="none" strike="noStrike" kern="1200" cap="none" spc="0" normalizeH="0" baseline="0" noProof="0" dirty="0">
                <a:ln>
                  <a:noFill/>
                </a:ln>
                <a:solidFill>
                  <a:srgbClr val="000000"/>
                </a:solidFill>
                <a:effectLst/>
                <a:uLnTx/>
                <a:uFillTx/>
                <a:latin typeface="Georgia"/>
                <a:ea typeface="ＭＳ Ｐゴシック" pitchFamily="-112" charset="-128"/>
                <a:cs typeface="ＭＳ Ｐゴシック" pitchFamily="-112" charset="-128"/>
              </a:rPr>
              <a:t> </a:t>
            </a:r>
            <a:r>
              <a:rPr lang="en-US" dirty="0"/>
              <a:t>(</a:t>
            </a:r>
            <a:r>
              <a:rPr lang="en-US" dirty="0" err="1"/>
              <a:t>Normativa</a:t>
            </a:r>
            <a:r>
              <a:rPr lang="en-US" dirty="0"/>
              <a:t> </a:t>
            </a:r>
            <a:r>
              <a:rPr lang="en-US" dirty="0" err="1"/>
              <a:t>scenarier</a:t>
            </a:r>
            <a:r>
              <a:rPr lang="en-US" dirty="0"/>
              <a:t>)</a:t>
            </a:r>
            <a:endParaRPr lang="sv-SE" dirty="0"/>
          </a:p>
        </p:txBody>
      </p:sp>
      <p:sp>
        <p:nvSpPr>
          <p:cNvPr id="3" name="Platshållare för innehåll 2">
            <a:extLst>
              <a:ext uri="{FF2B5EF4-FFF2-40B4-BE49-F238E27FC236}">
                <a16:creationId xmlns:a16="http://schemas.microsoft.com/office/drawing/2014/main" id="{A867A182-D290-1458-7F41-6BC507C2BC23}"/>
              </a:ext>
            </a:extLst>
          </p:cNvPr>
          <p:cNvSpPr>
            <a:spLocks noGrp="1"/>
          </p:cNvSpPr>
          <p:nvPr>
            <p:ph idx="1"/>
          </p:nvPr>
        </p:nvSpPr>
        <p:spPr>
          <a:xfrm>
            <a:off x="838201" y="1825626"/>
            <a:ext cx="5873884" cy="4254337"/>
          </a:xfrm>
        </p:spPr>
        <p:txBody>
          <a:bodyPr>
            <a:normAutofit lnSpcReduction="10000"/>
          </a:bodyPr>
          <a:lstStyle/>
          <a:p>
            <a:r>
              <a:rPr lang="sv-SE" dirty="0"/>
              <a:t>Genom att föreställa oss framtiden kan vi både forma och möta den, och skapa en annan berättelse om framtiden</a:t>
            </a:r>
          </a:p>
          <a:p>
            <a:r>
              <a:rPr lang="sv-SE" dirty="0" err="1"/>
              <a:t>Boulding</a:t>
            </a:r>
            <a:r>
              <a:rPr lang="sv-SE" dirty="0"/>
              <a:t>: visioner om framtiden kan både hjälpa oss ifrån att fastna i att tänka på hinder och ge oss ett verktyg för social förändring</a:t>
            </a:r>
          </a:p>
          <a:p>
            <a:r>
              <a:rPr lang="sv-SE" dirty="0"/>
              <a:t>Genom att presentera något som är radikalt annorlunda från idag uppmuntras kritisk diskussion om hur det är nu.</a:t>
            </a:r>
          </a:p>
          <a:p>
            <a:endParaRPr lang="sv-SE" dirty="0"/>
          </a:p>
        </p:txBody>
      </p:sp>
      <p:pic>
        <p:nvPicPr>
          <p:cNvPr id="4" name="Picture 4">
            <a:extLst>
              <a:ext uri="{FF2B5EF4-FFF2-40B4-BE49-F238E27FC236}">
                <a16:creationId xmlns:a16="http://schemas.microsoft.com/office/drawing/2014/main" id="{2B93FB5A-965A-92A3-2EAE-191C3C5AFD02}"/>
              </a:ext>
            </a:extLst>
          </p:cNvPr>
          <p:cNvPicPr>
            <a:picLocks noChangeAspect="1"/>
          </p:cNvPicPr>
          <p:nvPr/>
        </p:nvPicPr>
        <p:blipFill>
          <a:blip r:embed="rId2"/>
          <a:stretch>
            <a:fillRect/>
          </a:stretch>
        </p:blipFill>
        <p:spPr>
          <a:xfrm>
            <a:off x="6799634" y="1707530"/>
            <a:ext cx="4210227" cy="2832569"/>
          </a:xfrm>
          <a:prstGeom prst="rect">
            <a:avLst/>
          </a:prstGeom>
        </p:spPr>
      </p:pic>
      <p:sp>
        <p:nvSpPr>
          <p:cNvPr id="5" name="TextBox 7">
            <a:extLst>
              <a:ext uri="{FF2B5EF4-FFF2-40B4-BE49-F238E27FC236}">
                <a16:creationId xmlns:a16="http://schemas.microsoft.com/office/drawing/2014/main" id="{0267F61C-40E3-2A4B-2674-F67B3EFE2459}"/>
              </a:ext>
            </a:extLst>
          </p:cNvPr>
          <p:cNvSpPr txBox="1"/>
          <p:nvPr/>
        </p:nvSpPr>
        <p:spPr>
          <a:xfrm>
            <a:off x="6799634" y="4540099"/>
            <a:ext cx="44663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srgbClr val="000000"/>
                </a:solidFill>
                <a:effectLst/>
                <a:uLnTx/>
                <a:uFillTx/>
                <a:latin typeface="Georgia"/>
                <a:ea typeface="+mn-ea"/>
                <a:cs typeface="+mn-cs"/>
              </a:rPr>
              <a:t>En</a:t>
            </a:r>
            <a:r>
              <a:rPr kumimoji="0" lang="en-US" sz="2133" b="0" i="0" u="none" strike="noStrike" kern="1200" cap="none" spc="0" normalizeH="0" baseline="0" noProof="0" dirty="0">
                <a:ln>
                  <a:noFill/>
                </a:ln>
                <a:solidFill>
                  <a:srgbClr val="000000"/>
                </a:solidFill>
                <a:effectLst/>
                <a:uLnTx/>
                <a:uFillTx/>
                <a:latin typeface="Georgia"/>
                <a:ea typeface="+mn-ea"/>
                <a:cs typeface="+mn-cs"/>
              </a:rPr>
              <a:t> </a:t>
            </a:r>
            <a:r>
              <a:rPr kumimoji="0" lang="en-US" sz="2133" b="0" i="0" u="none" strike="noStrike" kern="1200" cap="none" spc="0" normalizeH="0" baseline="0" noProof="0" dirty="0" err="1">
                <a:ln>
                  <a:noFill/>
                </a:ln>
                <a:solidFill>
                  <a:srgbClr val="000000"/>
                </a:solidFill>
                <a:effectLst/>
                <a:uLnTx/>
                <a:uFillTx/>
                <a:latin typeface="Georgia"/>
                <a:ea typeface="+mn-ea"/>
                <a:cs typeface="+mn-cs"/>
              </a:rPr>
              <a:t>inspiratör</a:t>
            </a:r>
            <a:r>
              <a:rPr kumimoji="0" lang="en-US" sz="2133" b="0" i="0" u="none" strike="noStrike" kern="1200" cap="none" spc="0" normalizeH="0" baseline="0" noProof="0" dirty="0">
                <a:ln>
                  <a:noFill/>
                </a:ln>
                <a:solidFill>
                  <a:srgbClr val="000000"/>
                </a:solidFill>
                <a:effectLst/>
                <a:uLnTx/>
                <a:uFillTx/>
                <a:latin typeface="Georgia"/>
                <a:ea typeface="+mn-ea"/>
                <a:cs typeface="+mn-cs"/>
              </a:rPr>
              <a:t> </a:t>
            </a:r>
            <a:r>
              <a:rPr kumimoji="0" lang="en-US" sz="2133" b="0" i="0" u="none" strike="noStrike" kern="1200" cap="none" spc="0" normalizeH="0" baseline="0" noProof="0" dirty="0" err="1">
                <a:ln>
                  <a:noFill/>
                </a:ln>
                <a:solidFill>
                  <a:srgbClr val="000000"/>
                </a:solidFill>
                <a:effectLst/>
                <a:uLnTx/>
                <a:uFillTx/>
                <a:latin typeface="Georgia"/>
                <a:ea typeface="+mn-ea"/>
                <a:cs typeface="+mn-cs"/>
              </a:rPr>
              <a:t>vad</a:t>
            </a:r>
            <a:r>
              <a:rPr kumimoji="0" lang="en-US" sz="2133" b="0" i="0" u="none" strike="noStrike" kern="1200" cap="none" spc="0" normalizeH="0" baseline="0" noProof="0" dirty="0">
                <a:ln>
                  <a:noFill/>
                </a:ln>
                <a:solidFill>
                  <a:srgbClr val="000000"/>
                </a:solidFill>
                <a:effectLst/>
                <a:uLnTx/>
                <a:uFillTx/>
                <a:latin typeface="Georgia"/>
                <a:ea typeface="+mn-ea"/>
                <a:cs typeface="+mn-cs"/>
              </a:rPr>
              <a:t> </a:t>
            </a:r>
            <a:r>
              <a:rPr kumimoji="0" lang="en-US" sz="2133" b="0" i="0" u="none" strike="noStrike" kern="1200" cap="none" spc="0" normalizeH="0" baseline="0" noProof="0" dirty="0" err="1">
                <a:ln>
                  <a:noFill/>
                </a:ln>
                <a:solidFill>
                  <a:srgbClr val="000000"/>
                </a:solidFill>
                <a:effectLst/>
                <a:uLnTx/>
                <a:uFillTx/>
                <a:latin typeface="Georgia"/>
                <a:ea typeface="+mn-ea"/>
                <a:cs typeface="+mn-cs"/>
              </a:rPr>
              <a:t>gäller</a:t>
            </a:r>
            <a:r>
              <a:rPr kumimoji="0" lang="en-US" sz="2133" b="0" i="0" u="none" strike="noStrike" kern="1200" cap="none" spc="0" normalizeH="0" baseline="0" noProof="0" dirty="0">
                <a:ln>
                  <a:noFill/>
                </a:ln>
                <a:solidFill>
                  <a:srgbClr val="000000"/>
                </a:solidFill>
                <a:effectLst/>
                <a:uLnTx/>
                <a:uFillTx/>
                <a:latin typeface="Georgia"/>
                <a:ea typeface="+mn-ea"/>
                <a:cs typeface="+mn-cs"/>
              </a:rPr>
              <a:t> </a:t>
            </a:r>
            <a:r>
              <a:rPr kumimoji="0" lang="en-US" sz="2133" b="0" i="0" u="none" strike="noStrike" kern="1200" cap="none" spc="0" normalizeH="0" baseline="0" noProof="0" dirty="0" err="1">
                <a:ln>
                  <a:noFill/>
                </a:ln>
                <a:solidFill>
                  <a:srgbClr val="000000"/>
                </a:solidFill>
                <a:effectLst/>
                <a:uLnTx/>
                <a:uFillTx/>
                <a:latin typeface="Georgia"/>
                <a:ea typeface="+mn-ea"/>
                <a:cs typeface="+mn-cs"/>
              </a:rPr>
              <a:t>visioner</a:t>
            </a:r>
            <a:r>
              <a:rPr kumimoji="0" lang="en-US" sz="2133" b="0" i="0" u="none" strike="noStrike" kern="1200" cap="none" spc="0" normalizeH="0" baseline="0" noProof="0" dirty="0">
                <a:ln>
                  <a:noFill/>
                </a:ln>
                <a:solidFill>
                  <a:srgbClr val="000000"/>
                </a:solidFill>
                <a:effectLst/>
                <a:uLnTx/>
                <a:uFillTx/>
                <a:latin typeface="Georg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Georgia"/>
                <a:ea typeface="+mn-ea"/>
                <a:cs typeface="+mn-cs"/>
              </a:rPr>
              <a:t>Elise </a:t>
            </a:r>
            <a:r>
              <a:rPr kumimoji="0" lang="en-US" sz="2133" b="0" i="0" u="none" strike="noStrike" kern="1200" cap="none" spc="0" normalizeH="0" baseline="0" noProof="0" dirty="0" err="1">
                <a:ln>
                  <a:noFill/>
                </a:ln>
                <a:solidFill>
                  <a:srgbClr val="000000"/>
                </a:solidFill>
                <a:effectLst/>
                <a:uLnTx/>
                <a:uFillTx/>
                <a:latin typeface="Georgia"/>
                <a:ea typeface="+mn-ea"/>
                <a:cs typeface="+mn-cs"/>
              </a:rPr>
              <a:t>Boulding</a:t>
            </a:r>
            <a:r>
              <a:rPr kumimoji="0" lang="en-US" sz="2133" b="0" i="0" u="none" strike="noStrike" kern="1200" cap="none" spc="0" normalizeH="0" baseline="0" noProof="0" dirty="0">
                <a:ln>
                  <a:noFill/>
                </a:ln>
                <a:solidFill>
                  <a:srgbClr val="000000"/>
                </a:solidFill>
                <a:effectLst/>
                <a:uLnTx/>
                <a:uFillTx/>
                <a:latin typeface="Georgia"/>
                <a:ea typeface="+mn-ea"/>
                <a:cs typeface="+mn-cs"/>
              </a:rPr>
              <a:t> </a:t>
            </a:r>
            <a:r>
              <a:rPr kumimoji="0" lang="en-US" sz="2133" b="0" i="0" u="none" strike="noStrike" kern="1200" cap="none" spc="0" normalizeH="0" baseline="0" noProof="0" dirty="0" err="1">
                <a:ln>
                  <a:noFill/>
                </a:ln>
                <a:solidFill>
                  <a:srgbClr val="000000"/>
                </a:solidFill>
                <a:effectLst/>
                <a:uLnTx/>
                <a:uFillTx/>
                <a:latin typeface="Georgia"/>
                <a:ea typeface="+mn-ea"/>
                <a:cs typeface="+mn-cs"/>
              </a:rPr>
              <a:t>fredsforskare</a:t>
            </a:r>
            <a:endParaRPr kumimoji="0" lang="en-US" sz="2133" b="0" i="0" u="none" strike="noStrike" kern="1200" cap="none" spc="0" normalizeH="0" baseline="0" noProof="0" dirty="0">
              <a:ln>
                <a:noFill/>
              </a:ln>
              <a:solidFill>
                <a:srgbClr val="000000"/>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err="1">
                <a:ln>
                  <a:noFill/>
                </a:ln>
                <a:solidFill>
                  <a:srgbClr val="000000"/>
                </a:solidFill>
                <a:effectLst/>
                <a:uLnTx/>
                <a:uFillTx/>
                <a:latin typeface="Georgia"/>
                <a:ea typeface="+mn-ea"/>
                <a:cs typeface="+mn-cs"/>
              </a:rPr>
              <a:t>Bild</a:t>
            </a:r>
            <a:r>
              <a:rPr kumimoji="0" lang="en-US" sz="1867" b="0" i="0" u="none" strike="noStrike" kern="1200" cap="none" spc="0" normalizeH="0" baseline="0" noProof="0" dirty="0">
                <a:ln>
                  <a:noFill/>
                </a:ln>
                <a:solidFill>
                  <a:srgbClr val="000000"/>
                </a:solidFill>
                <a:effectLst/>
                <a:uLnTx/>
                <a:uFillTx/>
                <a:latin typeface="Georgia"/>
                <a:ea typeface="+mn-ea"/>
                <a:cs typeface="+mn-cs"/>
              </a:rPr>
              <a:t> </a:t>
            </a:r>
            <a:r>
              <a:rPr kumimoji="0" lang="en-US" sz="1867" b="0" i="0" u="none" strike="noStrike" kern="1200" cap="none" spc="0" normalizeH="0" baseline="0" noProof="0" dirty="0" err="1">
                <a:ln>
                  <a:noFill/>
                </a:ln>
                <a:solidFill>
                  <a:srgbClr val="000000"/>
                </a:solidFill>
                <a:effectLst/>
                <a:uLnTx/>
                <a:uFillTx/>
                <a:latin typeface="Georgia"/>
                <a:ea typeface="+mn-ea"/>
                <a:cs typeface="+mn-cs"/>
              </a:rPr>
              <a:t>från</a:t>
            </a:r>
            <a:r>
              <a:rPr kumimoji="0" lang="en-US" sz="1867" b="0" i="0" u="none" strike="noStrike" kern="1200" cap="none" spc="0" normalizeH="0" baseline="0" noProof="0" dirty="0">
                <a:ln>
                  <a:noFill/>
                </a:ln>
                <a:solidFill>
                  <a:srgbClr val="000000"/>
                </a:solidFill>
                <a:effectLst/>
                <a:uLnTx/>
                <a:uFillTx/>
                <a:latin typeface="Georgia"/>
                <a:ea typeface="+mn-ea"/>
                <a:cs typeface="+mn-cs"/>
              </a:rPr>
              <a:t>: </a:t>
            </a:r>
            <a:r>
              <a:rPr kumimoji="0" lang="en-US" sz="1867" b="0" i="1" u="none" strike="noStrike" kern="1200" cap="none" spc="0" normalizeH="0" baseline="0" noProof="0" dirty="0">
                <a:ln>
                  <a:noFill/>
                </a:ln>
                <a:solidFill>
                  <a:srgbClr val="000000"/>
                </a:solidFill>
                <a:effectLst/>
                <a:uLnTx/>
                <a:uFillTx/>
                <a:latin typeface="Georgia"/>
                <a:ea typeface="+mn-ea"/>
                <a:cs typeface="+mn-cs"/>
              </a:rPr>
              <a:t>Carnegie Branch Library for Local History / Daily Camera</a:t>
            </a:r>
            <a:endParaRPr kumimoji="0" lang="en-US" sz="1867" b="0"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1231092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484235-B1D2-65F7-F988-C743DDB696C2}"/>
              </a:ext>
            </a:extLst>
          </p:cNvPr>
          <p:cNvSpPr>
            <a:spLocks noGrp="1"/>
          </p:cNvSpPr>
          <p:nvPr>
            <p:ph type="title"/>
          </p:nvPr>
        </p:nvSpPr>
        <p:spPr/>
        <p:txBody>
          <a:bodyPr>
            <a:normAutofit fontScale="90000"/>
          </a:bodyPr>
          <a:lstStyle/>
          <a:p>
            <a:r>
              <a:rPr lang="sv-SE" dirty="0"/>
              <a:t>Flytta fokus och visualisera framtida samhällen där uppnår kvalitéer vi vill skapa eller bevara</a:t>
            </a:r>
          </a:p>
        </p:txBody>
      </p:sp>
      <p:pic>
        <p:nvPicPr>
          <p:cNvPr id="8" name="Bildobjekt 3">
            <a:extLst>
              <a:ext uri="{FF2B5EF4-FFF2-40B4-BE49-F238E27FC236}">
                <a16:creationId xmlns:a16="http://schemas.microsoft.com/office/drawing/2014/main" id="{03E0BD70-BB29-C5E7-CF24-6EBFA98F7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300" r="20920"/>
          <a:stretch>
            <a:fillRect/>
          </a:stretch>
        </p:blipFill>
        <p:spPr bwMode="auto">
          <a:xfrm>
            <a:off x="3075019" y="1301415"/>
            <a:ext cx="5399003" cy="516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ruta 8">
            <a:extLst>
              <a:ext uri="{FF2B5EF4-FFF2-40B4-BE49-F238E27FC236}">
                <a16:creationId xmlns:a16="http://schemas.microsoft.com/office/drawing/2014/main" id="{C78BC4D1-474A-24B6-651E-DFB28F54F2CC}"/>
              </a:ext>
            </a:extLst>
          </p:cNvPr>
          <p:cNvSpPr txBox="1"/>
          <p:nvPr/>
        </p:nvSpPr>
        <p:spPr>
          <a:xfrm>
            <a:off x="2078744" y="6126156"/>
            <a:ext cx="74510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FFFF">
                    <a:lumMod val="75000"/>
                  </a:srgbClr>
                </a:solidFill>
                <a:effectLst/>
                <a:uLnTx/>
                <a:uFillTx/>
                <a:latin typeface="Georgia"/>
                <a:ea typeface="+mn-ea"/>
                <a:cs typeface="+mn-cs"/>
              </a:rPr>
              <a:t>Illustration Pernilla </a:t>
            </a:r>
            <a:r>
              <a:rPr kumimoji="0" lang="sv-SE" sz="1600" b="0" i="0" u="none" strike="noStrike" kern="1200" cap="none" spc="0" normalizeH="0" baseline="0" noProof="0" dirty="0" err="1">
                <a:ln>
                  <a:noFill/>
                </a:ln>
                <a:solidFill>
                  <a:srgbClr val="FFFFFF">
                    <a:lumMod val="75000"/>
                  </a:srgbClr>
                </a:solidFill>
                <a:effectLst/>
                <a:uLnTx/>
                <a:uFillTx/>
                <a:latin typeface="Georgia"/>
                <a:ea typeface="+mn-ea"/>
                <a:cs typeface="+mn-cs"/>
              </a:rPr>
              <a:t>Hagbert</a:t>
            </a:r>
            <a:r>
              <a:rPr kumimoji="0" lang="sv-SE" sz="1600" b="0" i="0" u="none" strike="noStrike" kern="1200" cap="none" spc="0" normalizeH="0" baseline="0" noProof="0" dirty="0">
                <a:ln>
                  <a:noFill/>
                </a:ln>
                <a:solidFill>
                  <a:srgbClr val="FFFFFF">
                    <a:lumMod val="75000"/>
                  </a:srgbClr>
                </a:solidFill>
                <a:effectLst/>
                <a:uLnTx/>
                <a:uFillTx/>
                <a:latin typeface="Georgia"/>
                <a:ea typeface="+mn-ea"/>
                <a:cs typeface="+mn-cs"/>
              </a:rPr>
              <a:t>, baserat på </a:t>
            </a:r>
            <a:r>
              <a:rPr kumimoji="0" lang="sv-SE" sz="1600" b="0" i="0" u="none" strike="noStrike" kern="1200" cap="none" spc="0" normalizeH="0" baseline="0" noProof="0" dirty="0" err="1">
                <a:ln>
                  <a:noFill/>
                </a:ln>
                <a:solidFill>
                  <a:srgbClr val="FFFFFF">
                    <a:lumMod val="75000"/>
                  </a:srgbClr>
                </a:solidFill>
                <a:effectLst/>
                <a:uLnTx/>
                <a:uFillTx/>
                <a:latin typeface="Georgia"/>
                <a:ea typeface="+mn-ea"/>
                <a:cs typeface="+mn-cs"/>
              </a:rPr>
              <a:t>Raworth</a:t>
            </a:r>
            <a:r>
              <a:rPr kumimoji="0" lang="sv-SE" sz="1600" b="0" i="0" u="none" strike="noStrike" kern="1200" cap="none" spc="0" normalizeH="0" baseline="0" noProof="0" dirty="0">
                <a:ln>
                  <a:noFill/>
                </a:ln>
                <a:solidFill>
                  <a:srgbClr val="FFFFFF">
                    <a:lumMod val="75000"/>
                  </a:srgbClr>
                </a:solidFill>
                <a:effectLst/>
                <a:uLnTx/>
                <a:uFillTx/>
                <a:latin typeface="Georgia"/>
                <a:ea typeface="+mn-ea"/>
                <a:cs typeface="+mn-cs"/>
              </a:rPr>
              <a:t> 2012 och Rockström m.fl. 2009</a:t>
            </a:r>
          </a:p>
        </p:txBody>
      </p:sp>
    </p:spTree>
    <p:extLst>
      <p:ext uri="{BB962C8B-B14F-4D97-AF65-F5344CB8AC3E}">
        <p14:creationId xmlns:p14="http://schemas.microsoft.com/office/powerpoint/2010/main" val="3300136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484235-B1D2-65F7-F988-C743DDB696C2}"/>
              </a:ext>
            </a:extLst>
          </p:cNvPr>
          <p:cNvSpPr>
            <a:spLocks noGrp="1"/>
          </p:cNvSpPr>
          <p:nvPr>
            <p:ph type="title"/>
          </p:nvPr>
        </p:nvSpPr>
        <p:spPr/>
        <p:txBody>
          <a:bodyPr>
            <a:normAutofit/>
          </a:bodyPr>
          <a:lstStyle/>
          <a:p>
            <a:r>
              <a:rPr lang="sv-SE" altLang="en-US" dirty="0"/>
              <a:t>Backcasting-scenarier som verktyg för analys och diskussion</a:t>
            </a:r>
            <a:endParaRPr lang="sv-SE" dirty="0"/>
          </a:p>
        </p:txBody>
      </p:sp>
      <p:grpSp>
        <p:nvGrpSpPr>
          <p:cNvPr id="8" name="Group 47">
            <a:extLst>
              <a:ext uri="{FF2B5EF4-FFF2-40B4-BE49-F238E27FC236}">
                <a16:creationId xmlns:a16="http://schemas.microsoft.com/office/drawing/2014/main" id="{B944E650-59E9-5E66-54BF-EC7F054182EB}"/>
              </a:ext>
            </a:extLst>
          </p:cNvPr>
          <p:cNvGrpSpPr>
            <a:grpSpLocks/>
          </p:cNvGrpSpPr>
          <p:nvPr/>
        </p:nvGrpSpPr>
        <p:grpSpPr bwMode="auto">
          <a:xfrm>
            <a:off x="3455988" y="3224213"/>
            <a:ext cx="5156200" cy="1141412"/>
            <a:chOff x="1427799" y="2696338"/>
            <a:chExt cx="5155868" cy="1140427"/>
          </a:xfrm>
        </p:grpSpPr>
        <p:sp>
          <p:nvSpPr>
            <p:cNvPr id="9" name="Rectangle 1029" descr="Sick-sack">
              <a:extLst>
                <a:ext uri="{FF2B5EF4-FFF2-40B4-BE49-F238E27FC236}">
                  <a16:creationId xmlns:a16="http://schemas.microsoft.com/office/drawing/2014/main" id="{BF48FB15-A37A-EDC1-488B-102222BA5829}"/>
                </a:ext>
              </a:extLst>
            </p:cNvPr>
            <p:cNvSpPr>
              <a:spLocks noChangeAspect="1" noChangeArrowheads="1"/>
            </p:cNvSpPr>
            <p:nvPr/>
          </p:nvSpPr>
          <p:spPr bwMode="auto">
            <a:xfrm>
              <a:off x="1510744" y="3053920"/>
              <a:ext cx="5072923" cy="121591"/>
            </a:xfrm>
            <a:prstGeom prst="rect">
              <a:avLst/>
            </a:prstGeom>
            <a:blipFill dpi="0" rotWithShape="0">
              <a:blip r:embed="rId2"/>
              <a:srcRect/>
              <a:tile tx="0" ty="0" sx="100000" sy="100000" flip="none" algn="tl"/>
            </a:blipFill>
            <a:ln w="12700">
              <a:solidFill>
                <a:srgbClr val="00C7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 name="Rectangle 1029" descr="Sick-sack">
              <a:extLst>
                <a:ext uri="{FF2B5EF4-FFF2-40B4-BE49-F238E27FC236}">
                  <a16:creationId xmlns:a16="http://schemas.microsoft.com/office/drawing/2014/main" id="{3DB208C1-D820-AF19-B88F-06E26CA82E21}"/>
                </a:ext>
              </a:extLst>
            </p:cNvPr>
            <p:cNvSpPr>
              <a:spLocks noChangeAspect="1" noChangeArrowheads="1"/>
            </p:cNvSpPr>
            <p:nvPr/>
          </p:nvSpPr>
          <p:spPr bwMode="auto">
            <a:xfrm>
              <a:off x="1510744" y="3189385"/>
              <a:ext cx="5072923" cy="118533"/>
            </a:xfrm>
            <a:prstGeom prst="rect">
              <a:avLst/>
            </a:prstGeom>
            <a:blipFill dpi="0" rotWithShape="0">
              <a:blip r:embed="rId2"/>
              <a:srcRect/>
              <a:tile tx="0" ty="0" sx="100000" sy="100000" flip="none" algn="tl"/>
            </a:blipFill>
            <a:ln w="12700">
              <a:solidFill>
                <a:srgbClr val="FFFF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1" name="Rectangle 1029" descr="Sick-sack">
              <a:extLst>
                <a:ext uri="{FF2B5EF4-FFF2-40B4-BE49-F238E27FC236}">
                  <a16:creationId xmlns:a16="http://schemas.microsoft.com/office/drawing/2014/main" id="{286DD856-C3AF-B052-6875-9B32C5A106C9}"/>
                </a:ext>
              </a:extLst>
            </p:cNvPr>
            <p:cNvSpPr>
              <a:spLocks noChangeAspect="1" noChangeArrowheads="1"/>
            </p:cNvSpPr>
            <p:nvPr/>
          </p:nvSpPr>
          <p:spPr bwMode="auto">
            <a:xfrm>
              <a:off x="1510344" y="3308584"/>
              <a:ext cx="5073323" cy="117374"/>
            </a:xfrm>
            <a:prstGeom prst="rect">
              <a:avLst/>
            </a:prstGeom>
            <a:blipFill dpi="0" rotWithShape="0">
              <a:blip r:embed="rId2"/>
              <a:srcRect/>
              <a:tile tx="0" ty="0" sx="100000" sy="100000" flip="none" algn="tl"/>
            </a:blipFill>
            <a:ln w="12700">
              <a:solidFill>
                <a:srgbClr val="4F81BD"/>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2" name="Rectangle 1029" descr="Sick-sack">
              <a:extLst>
                <a:ext uri="{FF2B5EF4-FFF2-40B4-BE49-F238E27FC236}">
                  <a16:creationId xmlns:a16="http://schemas.microsoft.com/office/drawing/2014/main" id="{F15A0E0C-25F0-D435-4564-AADEBA59C7F6}"/>
                </a:ext>
              </a:extLst>
            </p:cNvPr>
            <p:cNvSpPr>
              <a:spLocks noChangeAspect="1" noChangeArrowheads="1"/>
            </p:cNvSpPr>
            <p:nvPr/>
          </p:nvSpPr>
          <p:spPr bwMode="auto">
            <a:xfrm>
              <a:off x="1510744" y="3401606"/>
              <a:ext cx="5072923" cy="121591"/>
            </a:xfrm>
            <a:prstGeom prst="rect">
              <a:avLst/>
            </a:prstGeom>
            <a:blipFill dpi="0" rotWithShape="0">
              <a:blip r:embed="rId2"/>
              <a:srcRect/>
              <a:tile tx="0" ty="0" sx="100000" sy="100000" flip="none" algn="tl"/>
            </a:blipFill>
            <a:ln w="12700">
              <a:solidFill>
                <a:srgbClr val="FF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3" name="TextBox 54">
              <a:extLst>
                <a:ext uri="{FF2B5EF4-FFF2-40B4-BE49-F238E27FC236}">
                  <a16:creationId xmlns:a16="http://schemas.microsoft.com/office/drawing/2014/main" id="{06D102B8-F651-6E1A-847E-2EE122EA420B}"/>
                </a:ext>
              </a:extLst>
            </p:cNvPr>
            <p:cNvSpPr txBox="1"/>
            <p:nvPr/>
          </p:nvSpPr>
          <p:spPr>
            <a:xfrm>
              <a:off x="1427799" y="2696338"/>
              <a:ext cx="1350875" cy="36956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9BBB59"/>
                  </a:solidFill>
                  <a:effectLst/>
                  <a:uLnTx/>
                  <a:uFillTx/>
                  <a:latin typeface="Calibri" charset="0"/>
                  <a:ea typeface="Arial" charset="0"/>
                  <a:cs typeface="Arial" charset="0"/>
                </a:rPr>
                <a:t>Mål</a:t>
              </a:r>
              <a:r>
                <a:rPr kumimoji="0" lang="en-US" sz="1800" b="0" i="0" u="none" strike="noStrike" kern="1200" cap="none" spc="0" normalizeH="0" baseline="0" noProof="0" dirty="0">
                  <a:ln>
                    <a:noFill/>
                  </a:ln>
                  <a:solidFill>
                    <a:srgbClr val="9BBB59"/>
                  </a:solidFill>
                  <a:effectLst/>
                  <a:uLnTx/>
                  <a:uFillTx/>
                  <a:latin typeface="Calibri" charset="0"/>
                  <a:ea typeface="Arial" charset="0"/>
                  <a:cs typeface="Arial" charset="0"/>
                </a:rPr>
                <a:t> </a:t>
              </a:r>
              <a:r>
                <a:rPr kumimoji="0" lang="en-US" sz="1800" b="0" i="0" u="none" strike="noStrike" kern="1200" cap="none" spc="0" normalizeH="0" baseline="0" noProof="0" dirty="0" err="1">
                  <a:ln>
                    <a:noFill/>
                  </a:ln>
                  <a:solidFill>
                    <a:srgbClr val="9BBB59"/>
                  </a:solidFill>
                  <a:effectLst/>
                  <a:uLnTx/>
                  <a:uFillTx/>
                  <a:latin typeface="Calibri" charset="0"/>
                  <a:ea typeface="Arial" charset="0"/>
                  <a:cs typeface="Arial" charset="0"/>
                </a:rPr>
                <a:t>uppfyllt</a:t>
              </a:r>
              <a:endParaRPr kumimoji="0" lang="en-US" sz="1800" b="0" i="0" u="none" strike="noStrike" kern="1200" cap="none" spc="0" normalizeH="0" baseline="0" noProof="0" dirty="0">
                <a:ln>
                  <a:noFill/>
                </a:ln>
                <a:solidFill>
                  <a:srgbClr val="9BBB59"/>
                </a:solidFill>
                <a:effectLst/>
                <a:uLnTx/>
                <a:uFillTx/>
                <a:latin typeface="Calibri" charset="0"/>
                <a:ea typeface="Arial" charset="0"/>
                <a:cs typeface="Arial" charset="0"/>
              </a:endParaRPr>
            </a:p>
          </p:txBody>
        </p:sp>
        <p:sp>
          <p:nvSpPr>
            <p:cNvPr id="14" name="TextBox 55">
              <a:extLst>
                <a:ext uri="{FF2B5EF4-FFF2-40B4-BE49-F238E27FC236}">
                  <a16:creationId xmlns:a16="http://schemas.microsoft.com/office/drawing/2014/main" id="{D65B34BA-460C-8ECE-C703-8882D902EFE7}"/>
                </a:ext>
              </a:extLst>
            </p:cNvPr>
            <p:cNvSpPr txBox="1"/>
            <p:nvPr/>
          </p:nvSpPr>
          <p:spPr>
            <a:xfrm>
              <a:off x="1442085" y="3467197"/>
              <a:ext cx="1595335" cy="36956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9BBB59"/>
                  </a:solidFill>
                  <a:effectLst/>
                  <a:uLnTx/>
                  <a:uFillTx/>
                  <a:latin typeface="Calibri" charset="0"/>
                  <a:ea typeface="Arial" charset="0"/>
                  <a:cs typeface="Arial" charset="0"/>
                </a:rPr>
                <a:t>Mål</a:t>
              </a:r>
              <a:r>
                <a:rPr kumimoji="0" lang="en-US" sz="1800" b="0" i="0" u="none" strike="noStrike" kern="1200" cap="none" spc="0" normalizeH="0" baseline="0" noProof="0" dirty="0">
                  <a:ln>
                    <a:noFill/>
                  </a:ln>
                  <a:solidFill>
                    <a:srgbClr val="9BBB59"/>
                  </a:solidFill>
                  <a:effectLst/>
                  <a:uLnTx/>
                  <a:uFillTx/>
                  <a:latin typeface="Calibri" charset="0"/>
                  <a:ea typeface="Arial" charset="0"/>
                  <a:cs typeface="Arial" charset="0"/>
                </a:rPr>
                <a:t> </a:t>
              </a:r>
              <a:r>
                <a:rPr kumimoji="0" lang="en-US" sz="1800" b="0" i="0" u="none" strike="noStrike" kern="1200" cap="none" spc="0" normalizeH="0" baseline="0" noProof="0" dirty="0" err="1">
                  <a:ln>
                    <a:noFill/>
                  </a:ln>
                  <a:solidFill>
                    <a:srgbClr val="9BBB59"/>
                  </a:solidFill>
                  <a:effectLst/>
                  <a:uLnTx/>
                  <a:uFillTx/>
                  <a:latin typeface="Calibri" charset="0"/>
                  <a:ea typeface="Arial" charset="0"/>
                  <a:cs typeface="Arial" charset="0"/>
                </a:rPr>
                <a:t>ej</a:t>
              </a:r>
              <a:r>
                <a:rPr kumimoji="0" lang="en-US" sz="1800" b="0" i="0" u="none" strike="noStrike" kern="1200" cap="none" spc="0" normalizeH="0" baseline="0" noProof="0" dirty="0">
                  <a:ln>
                    <a:noFill/>
                  </a:ln>
                  <a:solidFill>
                    <a:srgbClr val="9BBB59"/>
                  </a:solidFill>
                  <a:effectLst/>
                  <a:uLnTx/>
                  <a:uFillTx/>
                  <a:latin typeface="Calibri" charset="0"/>
                  <a:ea typeface="Arial" charset="0"/>
                  <a:cs typeface="Arial" charset="0"/>
                </a:rPr>
                <a:t> </a:t>
              </a:r>
              <a:r>
                <a:rPr kumimoji="0" lang="en-US" sz="1800" b="0" i="0" u="none" strike="noStrike" kern="1200" cap="none" spc="0" normalizeH="0" baseline="0" noProof="0" dirty="0" err="1">
                  <a:ln>
                    <a:noFill/>
                  </a:ln>
                  <a:solidFill>
                    <a:srgbClr val="9BBB59"/>
                  </a:solidFill>
                  <a:effectLst/>
                  <a:uLnTx/>
                  <a:uFillTx/>
                  <a:latin typeface="Calibri" charset="0"/>
                  <a:ea typeface="Arial" charset="0"/>
                  <a:cs typeface="Arial" charset="0"/>
                </a:rPr>
                <a:t>uppfyllt</a:t>
              </a:r>
              <a:endParaRPr kumimoji="0" lang="en-US" sz="1800" b="0" i="0" u="none" strike="noStrike" kern="1200" cap="none" spc="0" normalizeH="0" baseline="0" noProof="0" dirty="0">
                <a:ln>
                  <a:noFill/>
                </a:ln>
                <a:solidFill>
                  <a:srgbClr val="9BBB59"/>
                </a:solidFill>
                <a:effectLst/>
                <a:uLnTx/>
                <a:uFillTx/>
                <a:latin typeface="Calibri" charset="0"/>
                <a:ea typeface="Arial" charset="0"/>
                <a:cs typeface="Arial" charset="0"/>
              </a:endParaRPr>
            </a:p>
          </p:txBody>
        </p:sp>
      </p:grpSp>
      <p:sp>
        <p:nvSpPr>
          <p:cNvPr id="15" name="Rectangle 1038">
            <a:extLst>
              <a:ext uri="{FF2B5EF4-FFF2-40B4-BE49-F238E27FC236}">
                <a16:creationId xmlns:a16="http://schemas.microsoft.com/office/drawing/2014/main" id="{6E60F945-A7EA-B20A-FFB9-2FAD05E01BCD}"/>
              </a:ext>
            </a:extLst>
          </p:cNvPr>
          <p:cNvSpPr>
            <a:spLocks noChangeAspect="1" noChangeArrowheads="1"/>
          </p:cNvSpPr>
          <p:nvPr/>
        </p:nvSpPr>
        <p:spPr bwMode="auto">
          <a:xfrm>
            <a:off x="2640013" y="2011363"/>
            <a:ext cx="889000" cy="323850"/>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100" b="0" i="0" u="none" strike="noStrike" kern="1200" cap="none" spc="0" normalizeH="0" baseline="0" noProof="0" dirty="0">
                <a:ln>
                  <a:noFill/>
                </a:ln>
                <a:solidFill>
                  <a:srgbClr val="F79646"/>
                </a:solidFill>
                <a:effectLst/>
                <a:uLnTx/>
                <a:uFillTx/>
                <a:latin typeface="Calibri" charset="0"/>
                <a:ea typeface="Arial" charset="0"/>
                <a:cs typeface="Arial" charset="0"/>
              </a:rPr>
              <a:t>Variabel</a:t>
            </a:r>
          </a:p>
        </p:txBody>
      </p:sp>
      <p:cxnSp>
        <p:nvCxnSpPr>
          <p:cNvPr id="16" name="Straight Connector 71">
            <a:extLst>
              <a:ext uri="{FF2B5EF4-FFF2-40B4-BE49-F238E27FC236}">
                <a16:creationId xmlns:a16="http://schemas.microsoft.com/office/drawing/2014/main" id="{446324A4-834A-B672-A9F6-DD1946BA0604}"/>
              </a:ext>
            </a:extLst>
          </p:cNvPr>
          <p:cNvCxnSpPr>
            <a:cxnSpLocks noChangeShapeType="1"/>
          </p:cNvCxnSpPr>
          <p:nvPr/>
        </p:nvCxnSpPr>
        <p:spPr bwMode="auto">
          <a:xfrm rot="16200000" flipH="1">
            <a:off x="3879850" y="5311775"/>
            <a:ext cx="173038"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70">
            <a:extLst>
              <a:ext uri="{FF2B5EF4-FFF2-40B4-BE49-F238E27FC236}">
                <a16:creationId xmlns:a16="http://schemas.microsoft.com/office/drawing/2014/main" id="{D9D671C4-1F36-1391-CD1D-804FAE9CF7C2}"/>
              </a:ext>
            </a:extLst>
          </p:cNvPr>
          <p:cNvCxnSpPr>
            <a:cxnSpLocks noChangeShapeType="1"/>
          </p:cNvCxnSpPr>
          <p:nvPr/>
        </p:nvCxnSpPr>
        <p:spPr bwMode="auto">
          <a:xfrm rot="16200000" flipH="1">
            <a:off x="7790658" y="5331620"/>
            <a:ext cx="173037" cy="3175"/>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8" name="Group 1030">
            <a:extLst>
              <a:ext uri="{FF2B5EF4-FFF2-40B4-BE49-F238E27FC236}">
                <a16:creationId xmlns:a16="http://schemas.microsoft.com/office/drawing/2014/main" id="{622E4404-AED1-D108-3125-FBDBBA1AE968}"/>
              </a:ext>
            </a:extLst>
          </p:cNvPr>
          <p:cNvGrpSpPr>
            <a:grpSpLocks noChangeAspect="1"/>
          </p:cNvGrpSpPr>
          <p:nvPr/>
        </p:nvGrpSpPr>
        <p:grpSpPr bwMode="auto">
          <a:xfrm>
            <a:off x="3370264" y="5237163"/>
            <a:ext cx="5437187" cy="144462"/>
            <a:chOff x="1295" y="2796"/>
            <a:chExt cx="3113" cy="64"/>
          </a:xfrm>
        </p:grpSpPr>
        <p:sp>
          <p:nvSpPr>
            <p:cNvPr id="19" name="Line 1031">
              <a:extLst>
                <a:ext uri="{FF2B5EF4-FFF2-40B4-BE49-F238E27FC236}">
                  <a16:creationId xmlns:a16="http://schemas.microsoft.com/office/drawing/2014/main" id="{BA0589DA-0374-FFDC-1975-906918637118}"/>
                </a:ext>
              </a:extLst>
            </p:cNvPr>
            <p:cNvSpPr>
              <a:spLocks noChangeAspect="1" noChangeShapeType="1"/>
            </p:cNvSpPr>
            <p:nvPr/>
          </p:nvSpPr>
          <p:spPr bwMode="auto">
            <a:xfrm>
              <a:off x="1295" y="2828"/>
              <a:ext cx="311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0" name="Freeform 1032">
              <a:extLst>
                <a:ext uri="{FF2B5EF4-FFF2-40B4-BE49-F238E27FC236}">
                  <a16:creationId xmlns:a16="http://schemas.microsoft.com/office/drawing/2014/main" id="{92C7CDD5-BF72-159A-FEC7-B3E8C70AB657}"/>
                </a:ext>
              </a:extLst>
            </p:cNvPr>
            <p:cNvSpPr>
              <a:spLocks noChangeAspect="1"/>
            </p:cNvSpPr>
            <p:nvPr/>
          </p:nvSpPr>
          <p:spPr bwMode="auto">
            <a:xfrm>
              <a:off x="4296" y="2796"/>
              <a:ext cx="112" cy="64"/>
            </a:xfrm>
            <a:custGeom>
              <a:avLst/>
              <a:gdLst>
                <a:gd name="T0" fmla="*/ 112 w 112"/>
                <a:gd name="T1" fmla="*/ 32 h 64"/>
                <a:gd name="T2" fmla="*/ 0 w 112"/>
                <a:gd name="T3" fmla="*/ 0 h 64"/>
                <a:gd name="T4" fmla="*/ 0 w 112"/>
                <a:gd name="T5" fmla="*/ 64 h 64"/>
                <a:gd name="T6" fmla="*/ 112 w 112"/>
                <a:gd name="T7" fmla="*/ 32 h 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2" h="64">
                  <a:moveTo>
                    <a:pt x="112" y="32"/>
                  </a:moveTo>
                  <a:lnTo>
                    <a:pt x="0" y="0"/>
                  </a:lnTo>
                  <a:lnTo>
                    <a:pt x="0" y="64"/>
                  </a:lnTo>
                  <a:lnTo>
                    <a:pt x="112" y="32"/>
                  </a:lnTo>
                  <a:close/>
                </a:path>
              </a:pathLst>
            </a:custGeom>
            <a:solidFill>
              <a:srgbClr val="000000"/>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grpSp>
        <p:nvGrpSpPr>
          <p:cNvPr id="21" name="Group 1035">
            <a:extLst>
              <a:ext uri="{FF2B5EF4-FFF2-40B4-BE49-F238E27FC236}">
                <a16:creationId xmlns:a16="http://schemas.microsoft.com/office/drawing/2014/main" id="{9455E631-1B34-FD4E-2FA4-F44FE4FCE286}"/>
              </a:ext>
            </a:extLst>
          </p:cNvPr>
          <p:cNvGrpSpPr>
            <a:grpSpLocks noChangeAspect="1"/>
          </p:cNvGrpSpPr>
          <p:nvPr/>
        </p:nvGrpSpPr>
        <p:grpSpPr bwMode="auto">
          <a:xfrm>
            <a:off x="3468688" y="2341563"/>
            <a:ext cx="125412" cy="3179762"/>
            <a:chOff x="1351" y="1484"/>
            <a:chExt cx="72" cy="1440"/>
          </a:xfrm>
        </p:grpSpPr>
        <p:sp>
          <p:nvSpPr>
            <p:cNvPr id="22" name="Line 1036">
              <a:extLst>
                <a:ext uri="{FF2B5EF4-FFF2-40B4-BE49-F238E27FC236}">
                  <a16:creationId xmlns:a16="http://schemas.microsoft.com/office/drawing/2014/main" id="{DA8C5E2C-9910-BB63-DA56-B6672C231550}"/>
                </a:ext>
              </a:extLst>
            </p:cNvPr>
            <p:cNvSpPr>
              <a:spLocks noChangeAspect="1" noChangeShapeType="1"/>
            </p:cNvSpPr>
            <p:nvPr/>
          </p:nvSpPr>
          <p:spPr bwMode="auto">
            <a:xfrm>
              <a:off x="1383" y="1484"/>
              <a:ext cx="1" cy="14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3" name="Freeform 1037">
              <a:extLst>
                <a:ext uri="{FF2B5EF4-FFF2-40B4-BE49-F238E27FC236}">
                  <a16:creationId xmlns:a16="http://schemas.microsoft.com/office/drawing/2014/main" id="{940B1224-2008-7097-5037-11456BCD44F2}"/>
                </a:ext>
              </a:extLst>
            </p:cNvPr>
            <p:cNvSpPr>
              <a:spLocks noChangeAspect="1"/>
            </p:cNvSpPr>
            <p:nvPr/>
          </p:nvSpPr>
          <p:spPr bwMode="auto">
            <a:xfrm>
              <a:off x="1351" y="1484"/>
              <a:ext cx="72" cy="112"/>
            </a:xfrm>
            <a:custGeom>
              <a:avLst/>
              <a:gdLst>
                <a:gd name="T0" fmla="*/ 40 w 72"/>
                <a:gd name="T1" fmla="*/ 0 h 112"/>
                <a:gd name="T2" fmla="*/ 0 w 72"/>
                <a:gd name="T3" fmla="*/ 112 h 112"/>
                <a:gd name="T4" fmla="*/ 72 w 72"/>
                <a:gd name="T5" fmla="*/ 112 h 112"/>
                <a:gd name="T6" fmla="*/ 40 w 7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12">
                  <a:moveTo>
                    <a:pt x="40" y="0"/>
                  </a:moveTo>
                  <a:lnTo>
                    <a:pt x="0" y="112"/>
                  </a:lnTo>
                  <a:lnTo>
                    <a:pt x="72" y="112"/>
                  </a:lnTo>
                  <a:lnTo>
                    <a:pt x="40" y="0"/>
                  </a:lnTo>
                  <a:close/>
                </a:path>
              </a:pathLst>
            </a:custGeom>
            <a:solidFill>
              <a:srgbClr val="000000"/>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24" name="Rectangle 1038">
            <a:extLst>
              <a:ext uri="{FF2B5EF4-FFF2-40B4-BE49-F238E27FC236}">
                <a16:creationId xmlns:a16="http://schemas.microsoft.com/office/drawing/2014/main" id="{EAA8875E-D282-F000-14EF-1E547F91B79B}"/>
              </a:ext>
            </a:extLst>
          </p:cNvPr>
          <p:cNvSpPr>
            <a:spLocks noChangeAspect="1" noChangeArrowheads="1"/>
          </p:cNvSpPr>
          <p:nvPr/>
        </p:nvSpPr>
        <p:spPr bwMode="auto">
          <a:xfrm>
            <a:off x="8804276" y="5334001"/>
            <a:ext cx="334963" cy="322263"/>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100" b="0" i="0" u="none" strike="noStrike" kern="1200" cap="none" spc="0" normalizeH="0" baseline="0" noProof="0" dirty="0">
                <a:ln>
                  <a:noFill/>
                </a:ln>
                <a:solidFill>
                  <a:srgbClr val="F79646"/>
                </a:solidFill>
                <a:effectLst/>
                <a:uLnTx/>
                <a:uFillTx/>
                <a:latin typeface="Calibri" charset="0"/>
                <a:ea typeface="Arial" charset="0"/>
                <a:cs typeface="Arial" charset="0"/>
              </a:rPr>
              <a:t>Tid</a:t>
            </a:r>
          </a:p>
        </p:txBody>
      </p:sp>
      <p:sp>
        <p:nvSpPr>
          <p:cNvPr id="25" name="Rectangle 1039">
            <a:extLst>
              <a:ext uri="{FF2B5EF4-FFF2-40B4-BE49-F238E27FC236}">
                <a16:creationId xmlns:a16="http://schemas.microsoft.com/office/drawing/2014/main" id="{24F2D3C8-5667-B8D5-C645-6CA00E0D5798}"/>
              </a:ext>
            </a:extLst>
          </p:cNvPr>
          <p:cNvSpPr>
            <a:spLocks noChangeAspect="1" noChangeArrowheads="1"/>
          </p:cNvSpPr>
          <p:nvPr/>
        </p:nvSpPr>
        <p:spPr bwMode="auto">
          <a:xfrm>
            <a:off x="3711575" y="5457826"/>
            <a:ext cx="1157288" cy="322263"/>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100" b="0" i="0" u="none" strike="noStrike" kern="1200" cap="none" spc="0" normalizeH="0" baseline="0" noProof="0" dirty="0">
                <a:ln>
                  <a:noFill/>
                </a:ln>
                <a:solidFill>
                  <a:srgbClr val="F79646"/>
                </a:solidFill>
                <a:effectLst/>
                <a:uLnTx/>
                <a:uFillTx/>
                <a:latin typeface="Calibri" charset="0"/>
                <a:ea typeface="Arial" charset="0"/>
                <a:cs typeface="Arial" charset="0"/>
              </a:rPr>
              <a:t>Startpunkt</a:t>
            </a:r>
          </a:p>
        </p:txBody>
      </p:sp>
      <p:sp>
        <p:nvSpPr>
          <p:cNvPr id="26" name="Rectangle 1043">
            <a:extLst>
              <a:ext uri="{FF2B5EF4-FFF2-40B4-BE49-F238E27FC236}">
                <a16:creationId xmlns:a16="http://schemas.microsoft.com/office/drawing/2014/main" id="{19B37FA1-2EB8-8E73-9AD3-7DFA6AD4CB9C}"/>
              </a:ext>
            </a:extLst>
          </p:cNvPr>
          <p:cNvSpPr>
            <a:spLocks noChangeAspect="1" noChangeArrowheads="1"/>
          </p:cNvSpPr>
          <p:nvPr/>
        </p:nvSpPr>
        <p:spPr bwMode="auto">
          <a:xfrm>
            <a:off x="7270751" y="5481638"/>
            <a:ext cx="1414463" cy="323850"/>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100" b="0" i="0" u="none" strike="noStrike" kern="1200" cap="none" spc="0" normalizeH="0" baseline="0" noProof="0" dirty="0" err="1">
                <a:ln>
                  <a:noFill/>
                </a:ln>
                <a:solidFill>
                  <a:srgbClr val="F79646"/>
                </a:solidFill>
                <a:effectLst/>
                <a:uLnTx/>
                <a:uFillTx/>
                <a:latin typeface="Calibri" charset="0"/>
                <a:ea typeface="Arial" charset="0"/>
                <a:cs typeface="Arial" charset="0"/>
              </a:rPr>
              <a:t>Målår</a:t>
            </a:r>
            <a:r>
              <a:rPr kumimoji="0" lang="sv-SE" sz="2100" b="0" i="0" u="none" strike="noStrike" kern="1200" cap="none" spc="0" normalizeH="0" baseline="0" noProof="0" dirty="0">
                <a:ln>
                  <a:noFill/>
                </a:ln>
                <a:solidFill>
                  <a:srgbClr val="F79646"/>
                </a:solidFill>
                <a:effectLst/>
                <a:uLnTx/>
                <a:uFillTx/>
                <a:latin typeface="Calibri" charset="0"/>
                <a:ea typeface="Arial" charset="0"/>
                <a:cs typeface="Arial" charset="0"/>
              </a:rPr>
              <a:t> (2050)</a:t>
            </a:r>
          </a:p>
        </p:txBody>
      </p:sp>
      <p:sp>
        <p:nvSpPr>
          <p:cNvPr id="27" name="Rectangle 1040">
            <a:extLst>
              <a:ext uri="{FF2B5EF4-FFF2-40B4-BE49-F238E27FC236}">
                <a16:creationId xmlns:a16="http://schemas.microsoft.com/office/drawing/2014/main" id="{03D274FF-FD0D-94FE-9ABA-8E071E2A57A6}"/>
              </a:ext>
            </a:extLst>
          </p:cNvPr>
          <p:cNvSpPr>
            <a:spLocks noChangeAspect="1" noChangeArrowheads="1"/>
          </p:cNvSpPr>
          <p:nvPr/>
        </p:nvSpPr>
        <p:spPr bwMode="auto">
          <a:xfrm>
            <a:off x="7042151" y="4541839"/>
            <a:ext cx="6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100" b="0" i="0" u="none" strike="noStrike" kern="1200" cap="none" spc="0" normalizeH="0" baseline="0" noProof="0">
              <a:ln>
                <a:noFill/>
              </a:ln>
              <a:solidFill>
                <a:srgbClr val="B81100"/>
              </a:solidFill>
              <a:effectLst/>
              <a:uLnTx/>
              <a:uFillTx/>
              <a:latin typeface="Calibri" panose="020F0502020204030204" pitchFamily="34" charset="0"/>
              <a:ea typeface="+mn-ea"/>
              <a:cs typeface="Arial" panose="020B0604020202020204" pitchFamily="34" charset="0"/>
            </a:endParaRPr>
          </a:p>
        </p:txBody>
      </p:sp>
      <p:sp>
        <p:nvSpPr>
          <p:cNvPr id="28" name="Oval 1054">
            <a:extLst>
              <a:ext uri="{FF2B5EF4-FFF2-40B4-BE49-F238E27FC236}">
                <a16:creationId xmlns:a16="http://schemas.microsoft.com/office/drawing/2014/main" id="{307DFFF7-FF5C-0E78-8BF0-4B0E2229A17C}"/>
              </a:ext>
            </a:extLst>
          </p:cNvPr>
          <p:cNvSpPr>
            <a:spLocks noChangeAspect="1" noChangeArrowheads="1"/>
          </p:cNvSpPr>
          <p:nvPr/>
        </p:nvSpPr>
        <p:spPr bwMode="auto">
          <a:xfrm>
            <a:off x="3849689" y="4706938"/>
            <a:ext cx="293687" cy="252412"/>
          </a:xfrm>
          <a:prstGeom prst="ellipse">
            <a:avLst/>
          </a:prstGeom>
          <a:solidFill>
            <a:schemeClr val="bg1"/>
          </a:solidFill>
          <a:ln w="12700">
            <a:solidFill>
              <a:srgbClr val="000000"/>
            </a:solidFill>
            <a:round/>
            <a:headEnd/>
            <a:tailEnd/>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nvGrpSpPr>
          <p:cNvPr id="29" name="Group 10">
            <a:extLst>
              <a:ext uri="{FF2B5EF4-FFF2-40B4-BE49-F238E27FC236}">
                <a16:creationId xmlns:a16="http://schemas.microsoft.com/office/drawing/2014/main" id="{D70954B7-CF1A-6A62-8D1D-68BDCFAA0D87}"/>
              </a:ext>
            </a:extLst>
          </p:cNvPr>
          <p:cNvGrpSpPr>
            <a:grpSpLocks/>
          </p:cNvGrpSpPr>
          <p:nvPr/>
        </p:nvGrpSpPr>
        <p:grpSpPr bwMode="auto">
          <a:xfrm>
            <a:off x="4152901" y="3286705"/>
            <a:ext cx="3222625" cy="1540883"/>
            <a:chOff x="3322133" y="2819628"/>
            <a:chExt cx="3222073" cy="1773181"/>
          </a:xfrm>
        </p:grpSpPr>
        <p:sp>
          <p:nvSpPr>
            <p:cNvPr id="30" name="Text Box 1058">
              <a:extLst>
                <a:ext uri="{FF2B5EF4-FFF2-40B4-BE49-F238E27FC236}">
                  <a16:creationId xmlns:a16="http://schemas.microsoft.com/office/drawing/2014/main" id="{7A5840B4-CF6F-02C8-5DDB-5F0DBE1C251B}"/>
                </a:ext>
              </a:extLst>
            </p:cNvPr>
            <p:cNvSpPr txBox="1">
              <a:spLocks noChangeArrowheads="1"/>
            </p:cNvSpPr>
            <p:nvPr/>
          </p:nvSpPr>
          <p:spPr bwMode="auto">
            <a:xfrm>
              <a:off x="4165979" y="2819628"/>
              <a:ext cx="104827" cy="371884"/>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100" b="0" i="0" u="none" strike="noStrike" kern="1200" cap="none" spc="0" normalizeH="0" baseline="0" noProof="0">
                <a:ln>
                  <a:noFill/>
                </a:ln>
                <a:solidFill>
                  <a:srgbClr val="1F497D"/>
                </a:solidFill>
                <a:effectLst/>
                <a:uLnTx/>
                <a:uFillTx/>
                <a:latin typeface="Calibri" panose="020F0502020204030204" pitchFamily="34" charset="0"/>
                <a:ea typeface="+mn-ea"/>
                <a:cs typeface="Arial" panose="020B0604020202020204" pitchFamily="34" charset="0"/>
              </a:endParaRPr>
            </a:p>
          </p:txBody>
        </p:sp>
        <p:cxnSp>
          <p:nvCxnSpPr>
            <p:cNvPr id="31" name="Curved Connector 67">
              <a:extLst>
                <a:ext uri="{FF2B5EF4-FFF2-40B4-BE49-F238E27FC236}">
                  <a16:creationId xmlns:a16="http://schemas.microsoft.com/office/drawing/2014/main" id="{43E94684-FAA3-432A-92FD-FD0BE367B44A}"/>
                </a:ext>
              </a:extLst>
            </p:cNvPr>
            <p:cNvCxnSpPr>
              <a:cxnSpLocks noChangeShapeType="1"/>
              <a:endCxn id="49" idx="3"/>
            </p:cNvCxnSpPr>
            <p:nvPr/>
          </p:nvCxnSpPr>
          <p:spPr bwMode="auto">
            <a:xfrm flipV="1">
              <a:off x="3322133" y="2874514"/>
              <a:ext cx="3222073" cy="1718295"/>
            </a:xfrm>
            <a:prstGeom prst="curvedConnector2">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32" name="Curved Connector 68">
            <a:extLst>
              <a:ext uri="{FF2B5EF4-FFF2-40B4-BE49-F238E27FC236}">
                <a16:creationId xmlns:a16="http://schemas.microsoft.com/office/drawing/2014/main" id="{77A0168F-1D9B-4534-AD4A-A0831F5F7556}"/>
              </a:ext>
            </a:extLst>
          </p:cNvPr>
          <p:cNvCxnSpPr>
            <a:cxnSpLocks noChangeShapeType="1"/>
          </p:cNvCxnSpPr>
          <p:nvPr/>
        </p:nvCxnSpPr>
        <p:spPr bwMode="auto">
          <a:xfrm flipV="1">
            <a:off x="4143376" y="3452814"/>
            <a:ext cx="3509963" cy="1374775"/>
          </a:xfrm>
          <a:prstGeom prst="curvedConnector2">
            <a:avLst/>
          </a:prstGeom>
          <a:noFill/>
          <a:ln w="25400">
            <a:solidFill>
              <a:srgbClr val="9BBB59"/>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Curved Connector 69">
            <a:extLst>
              <a:ext uri="{FF2B5EF4-FFF2-40B4-BE49-F238E27FC236}">
                <a16:creationId xmlns:a16="http://schemas.microsoft.com/office/drawing/2014/main" id="{B5AC6006-01E7-6746-24E0-5B69CE7465F1}"/>
              </a:ext>
            </a:extLst>
          </p:cNvPr>
          <p:cNvCxnSpPr>
            <a:cxnSpLocks noChangeShapeType="1"/>
            <a:endCxn id="49" idx="2"/>
          </p:cNvCxnSpPr>
          <p:nvPr/>
        </p:nvCxnSpPr>
        <p:spPr bwMode="auto">
          <a:xfrm flipV="1">
            <a:off x="4133851" y="3175001"/>
            <a:ext cx="3165475" cy="1693863"/>
          </a:xfrm>
          <a:prstGeom prst="curvedConnector3">
            <a:avLst>
              <a:gd name="adj1" fmla="val 50000"/>
            </a:avLst>
          </a:prstGeom>
          <a:noFill/>
          <a:ln w="25400">
            <a:solidFill>
              <a:srgbClr val="8064A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34" name="Group 1">
            <a:extLst>
              <a:ext uri="{FF2B5EF4-FFF2-40B4-BE49-F238E27FC236}">
                <a16:creationId xmlns:a16="http://schemas.microsoft.com/office/drawing/2014/main" id="{099FDA13-86F2-7C8A-0B97-314C00BFE5D3}"/>
              </a:ext>
            </a:extLst>
          </p:cNvPr>
          <p:cNvGrpSpPr>
            <a:grpSpLocks/>
          </p:cNvGrpSpPr>
          <p:nvPr/>
        </p:nvGrpSpPr>
        <p:grpSpPr bwMode="auto">
          <a:xfrm>
            <a:off x="7573963" y="2805113"/>
            <a:ext cx="527050" cy="720633"/>
            <a:chOff x="6157693" y="2185734"/>
            <a:chExt cx="527668" cy="720080"/>
          </a:xfrm>
        </p:grpSpPr>
        <p:grpSp>
          <p:nvGrpSpPr>
            <p:cNvPr id="35" name="Group 7">
              <a:extLst>
                <a:ext uri="{FF2B5EF4-FFF2-40B4-BE49-F238E27FC236}">
                  <a16:creationId xmlns:a16="http://schemas.microsoft.com/office/drawing/2014/main" id="{5FBC7F35-BAE6-A7C1-86A5-2A7264853E09}"/>
                </a:ext>
              </a:extLst>
            </p:cNvPr>
            <p:cNvGrpSpPr>
              <a:grpSpLocks/>
            </p:cNvGrpSpPr>
            <p:nvPr/>
          </p:nvGrpSpPr>
          <p:grpSpPr bwMode="auto">
            <a:xfrm>
              <a:off x="6157693" y="2185734"/>
              <a:ext cx="527668" cy="720080"/>
              <a:chOff x="6157693" y="2185734"/>
              <a:chExt cx="527668" cy="720080"/>
            </a:xfrm>
          </p:grpSpPr>
          <p:sp>
            <p:nvSpPr>
              <p:cNvPr id="37" name="Oval 1050">
                <a:extLst>
                  <a:ext uri="{FF2B5EF4-FFF2-40B4-BE49-F238E27FC236}">
                    <a16:creationId xmlns:a16="http://schemas.microsoft.com/office/drawing/2014/main" id="{41D94BA8-E9E6-E9EC-1CAB-46190467155D}"/>
                  </a:ext>
                </a:extLst>
              </p:cNvPr>
              <p:cNvSpPr>
                <a:spLocks noChangeAspect="1" noChangeArrowheads="1"/>
              </p:cNvSpPr>
              <p:nvPr/>
            </p:nvSpPr>
            <p:spPr bwMode="auto">
              <a:xfrm>
                <a:off x="6157693" y="2185734"/>
                <a:ext cx="525313" cy="450989"/>
              </a:xfrm>
              <a:prstGeom prst="ellipse">
                <a:avLst/>
              </a:prstGeom>
              <a:solidFill>
                <a:schemeClr val="bg1"/>
              </a:solidFill>
              <a:ln w="12700">
                <a:solidFill>
                  <a:srgbClr val="000000"/>
                </a:solidFill>
                <a:round/>
                <a:headEnd/>
                <a:tailEnd/>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8" name="Text Box 1051">
                <a:extLst>
                  <a:ext uri="{FF2B5EF4-FFF2-40B4-BE49-F238E27FC236}">
                    <a16:creationId xmlns:a16="http://schemas.microsoft.com/office/drawing/2014/main" id="{0246C8EB-5CE8-901F-F9D8-A16EC5C05AD4}"/>
                  </a:ext>
                </a:extLst>
              </p:cNvPr>
              <p:cNvSpPr txBox="1">
                <a:spLocks noChangeArrowheads="1"/>
              </p:cNvSpPr>
              <p:nvPr/>
            </p:nvSpPr>
            <p:spPr bwMode="auto">
              <a:xfrm>
                <a:off x="6380303" y="2564274"/>
                <a:ext cx="104827" cy="32291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en-US" sz="2100" b="0" i="0" u="none" strike="noStrike" kern="1200" cap="none" spc="0" normalizeH="0" baseline="0" noProof="0">
                    <a:ln>
                      <a:noFill/>
                    </a:ln>
                    <a:solidFill>
                      <a:srgbClr val="1F497D"/>
                    </a:solidFill>
                    <a:effectLst/>
                    <a:uLnTx/>
                    <a:uFillTx/>
                    <a:latin typeface="Calibri" panose="020F0502020204030204" pitchFamily="34" charset="0"/>
                    <a:ea typeface="+mn-ea"/>
                    <a:cs typeface="Arial" panose="020B0604020202020204" pitchFamily="34" charset="0"/>
                  </a:rPr>
                  <a:t>3</a:t>
                </a:r>
              </a:p>
            </p:txBody>
          </p:sp>
          <p:sp>
            <p:nvSpPr>
              <p:cNvPr id="39" name="Oval 1052">
                <a:extLst>
                  <a:ext uri="{FF2B5EF4-FFF2-40B4-BE49-F238E27FC236}">
                    <a16:creationId xmlns:a16="http://schemas.microsoft.com/office/drawing/2014/main" id="{F9014935-7501-2EDD-02ED-22FF8D268938}"/>
                  </a:ext>
                </a:extLst>
              </p:cNvPr>
              <p:cNvSpPr>
                <a:spLocks noChangeAspect="1" noChangeArrowheads="1"/>
              </p:cNvSpPr>
              <p:nvPr/>
            </p:nvSpPr>
            <p:spPr bwMode="auto">
              <a:xfrm>
                <a:off x="6160048" y="2454825"/>
                <a:ext cx="525313" cy="450989"/>
              </a:xfrm>
              <a:prstGeom prst="ellipse">
                <a:avLst/>
              </a:prstGeom>
              <a:solidFill>
                <a:schemeClr val="bg1"/>
              </a:solidFill>
              <a:ln w="12700">
                <a:solidFill>
                  <a:srgbClr val="000000"/>
                </a:solidFill>
                <a:round/>
                <a:headEnd/>
                <a:tailEnd/>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36" name="Text Box 1053">
              <a:extLst>
                <a:ext uri="{FF2B5EF4-FFF2-40B4-BE49-F238E27FC236}">
                  <a16:creationId xmlns:a16="http://schemas.microsoft.com/office/drawing/2014/main" id="{871D6711-0B10-0B41-4F19-283E0EC4EAAA}"/>
                </a:ext>
              </a:extLst>
            </p:cNvPr>
            <p:cNvSpPr txBox="1">
              <a:spLocks noChangeArrowheads="1"/>
            </p:cNvSpPr>
            <p:nvPr/>
          </p:nvSpPr>
          <p:spPr bwMode="auto">
            <a:xfrm>
              <a:off x="6370880" y="2377208"/>
              <a:ext cx="104827" cy="323165"/>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100" b="0" i="0" u="none" strike="noStrike" kern="1200" cap="none" spc="0" normalizeH="0" baseline="0" noProof="0">
                <a:ln>
                  <a:noFill/>
                </a:ln>
                <a:solidFill>
                  <a:srgbClr val="1F497D"/>
                </a:solidFill>
                <a:effectLst/>
                <a:uLnTx/>
                <a:uFillTx/>
                <a:latin typeface="Calibri" panose="020F0502020204030204" pitchFamily="34" charset="0"/>
                <a:ea typeface="+mn-ea"/>
                <a:cs typeface="Arial" panose="020B0604020202020204" pitchFamily="34" charset="0"/>
              </a:endParaRPr>
            </a:p>
          </p:txBody>
        </p:sp>
      </p:grpSp>
      <p:grpSp>
        <p:nvGrpSpPr>
          <p:cNvPr id="40" name="Group 14">
            <a:extLst>
              <a:ext uri="{FF2B5EF4-FFF2-40B4-BE49-F238E27FC236}">
                <a16:creationId xmlns:a16="http://schemas.microsoft.com/office/drawing/2014/main" id="{011693DF-76C0-208F-314B-F6B86F7745EE}"/>
              </a:ext>
            </a:extLst>
          </p:cNvPr>
          <p:cNvGrpSpPr>
            <a:grpSpLocks/>
          </p:cNvGrpSpPr>
          <p:nvPr/>
        </p:nvGrpSpPr>
        <p:grpSpPr bwMode="auto">
          <a:xfrm>
            <a:off x="2222500" y="3344863"/>
            <a:ext cx="1271588" cy="1060450"/>
            <a:chOff x="265885" y="2637191"/>
            <a:chExt cx="1270945" cy="1059796"/>
          </a:xfrm>
        </p:grpSpPr>
        <p:sp>
          <p:nvSpPr>
            <p:cNvPr id="41" name="Oval 11">
              <a:extLst>
                <a:ext uri="{FF2B5EF4-FFF2-40B4-BE49-F238E27FC236}">
                  <a16:creationId xmlns:a16="http://schemas.microsoft.com/office/drawing/2014/main" id="{3D9EBEDD-FF38-0ABA-A176-377B7876215B}"/>
                </a:ext>
              </a:extLst>
            </p:cNvPr>
            <p:cNvSpPr/>
            <p:nvPr/>
          </p:nvSpPr>
          <p:spPr>
            <a:xfrm>
              <a:off x="316659" y="2637191"/>
              <a:ext cx="1124969" cy="1059796"/>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2" name="TextBox 13">
              <a:extLst>
                <a:ext uri="{FF2B5EF4-FFF2-40B4-BE49-F238E27FC236}">
                  <a16:creationId xmlns:a16="http://schemas.microsoft.com/office/drawing/2014/main" id="{CFEF339F-2BA7-4674-1276-F2A00E01D666}"/>
                </a:ext>
              </a:extLst>
            </p:cNvPr>
            <p:cNvSpPr txBox="1">
              <a:spLocks noChangeArrowheads="1"/>
            </p:cNvSpPr>
            <p:nvPr/>
          </p:nvSpPr>
          <p:spPr bwMode="auto">
            <a:xfrm>
              <a:off x="265885" y="2663027"/>
              <a:ext cx="12709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Definiera mål</a:t>
              </a:r>
              <a:endPar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grpSp>
        <p:nvGrpSpPr>
          <p:cNvPr id="43" name="Group 15">
            <a:extLst>
              <a:ext uri="{FF2B5EF4-FFF2-40B4-BE49-F238E27FC236}">
                <a16:creationId xmlns:a16="http://schemas.microsoft.com/office/drawing/2014/main" id="{22DDF5C9-6FE0-3106-5986-F4B8E2E384E9}"/>
              </a:ext>
            </a:extLst>
          </p:cNvPr>
          <p:cNvGrpSpPr>
            <a:grpSpLocks/>
          </p:cNvGrpSpPr>
          <p:nvPr/>
        </p:nvGrpSpPr>
        <p:grpSpPr bwMode="auto">
          <a:xfrm>
            <a:off x="7464425" y="3990975"/>
            <a:ext cx="1422400" cy="1335088"/>
            <a:chOff x="6934449" y="3068960"/>
            <a:chExt cx="1422268" cy="1333794"/>
          </a:xfrm>
        </p:grpSpPr>
        <p:sp>
          <p:nvSpPr>
            <p:cNvPr id="44" name="Oval 66">
              <a:extLst>
                <a:ext uri="{FF2B5EF4-FFF2-40B4-BE49-F238E27FC236}">
                  <a16:creationId xmlns:a16="http://schemas.microsoft.com/office/drawing/2014/main" id="{067E5DE9-0E31-0174-3F18-EB73E6F9B228}"/>
                </a:ext>
              </a:extLst>
            </p:cNvPr>
            <p:cNvSpPr/>
            <p:nvPr/>
          </p:nvSpPr>
          <p:spPr>
            <a:xfrm>
              <a:off x="6934449" y="3068960"/>
              <a:ext cx="1422268" cy="133379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5" name="TextBox 72">
              <a:extLst>
                <a:ext uri="{FF2B5EF4-FFF2-40B4-BE49-F238E27FC236}">
                  <a16:creationId xmlns:a16="http://schemas.microsoft.com/office/drawing/2014/main" id="{8253DCD8-96B1-E9BE-5193-3E95DE8EC251}"/>
                </a:ext>
              </a:extLst>
            </p:cNvPr>
            <p:cNvSpPr txBox="1">
              <a:spLocks noChangeArrowheads="1"/>
            </p:cNvSpPr>
            <p:nvPr/>
          </p:nvSpPr>
          <p:spPr bwMode="auto">
            <a:xfrm>
              <a:off x="7014043" y="3172291"/>
              <a:ext cx="12709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tabLst>
                  <a:tab pos="2833688" algn="l"/>
                </a:tabLst>
                <a:defRPr>
                  <a:solidFill>
                    <a:schemeClr val="tx1"/>
                  </a:solidFill>
                  <a:latin typeface="Calibri" panose="020F0502020204030204" pitchFamily="34" charset="0"/>
                  <a:cs typeface="Arial" panose="020B0604020202020204" pitchFamily="34" charset="0"/>
                </a:defRPr>
              </a:lvl1pPr>
              <a:lvl2pPr marL="742950" indent="-285750" defTabSz="801688">
                <a:tabLst>
                  <a:tab pos="2833688" algn="l"/>
                </a:tabLst>
                <a:defRPr>
                  <a:solidFill>
                    <a:schemeClr val="tx1"/>
                  </a:solidFill>
                  <a:latin typeface="Calibri" panose="020F0502020204030204" pitchFamily="34" charset="0"/>
                  <a:cs typeface="Arial" panose="020B0604020202020204" pitchFamily="34" charset="0"/>
                </a:defRPr>
              </a:lvl2pPr>
              <a:lvl3pPr marL="1143000" indent="-228600" defTabSz="801688">
                <a:tabLst>
                  <a:tab pos="2833688" algn="l"/>
                </a:tabLst>
                <a:defRPr>
                  <a:solidFill>
                    <a:schemeClr val="tx1"/>
                  </a:solidFill>
                  <a:latin typeface="Calibri" panose="020F0502020204030204" pitchFamily="34" charset="0"/>
                  <a:cs typeface="Arial" panose="020B0604020202020204" pitchFamily="34" charset="0"/>
                </a:defRPr>
              </a:lvl3pPr>
              <a:lvl4pPr marL="1600200" indent="-228600" defTabSz="801688">
                <a:tabLst>
                  <a:tab pos="2833688" algn="l"/>
                </a:tabLst>
                <a:defRPr>
                  <a:solidFill>
                    <a:schemeClr val="tx1"/>
                  </a:solidFill>
                  <a:latin typeface="Calibri" panose="020F0502020204030204" pitchFamily="34" charset="0"/>
                  <a:cs typeface="Arial" panose="020B0604020202020204" pitchFamily="34" charset="0"/>
                </a:defRPr>
              </a:lvl4pPr>
              <a:lvl5pPr marL="2057400" indent="-228600" defTabSz="801688">
                <a:tabLst>
                  <a:tab pos="2833688" algn="l"/>
                </a:tabLst>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9pPr>
            </a:lstStyle>
            <a:p>
              <a:pPr marL="0" marR="0" lvl="0" indent="0" algn="ctr" defTabSz="801688" rtl="0" eaLnBrk="0" fontAlgn="base" latinLnBrk="0" hangingPunct="0">
                <a:lnSpc>
                  <a:spcPct val="100000"/>
                </a:lnSpc>
                <a:spcBef>
                  <a:spcPct val="0"/>
                </a:spcBef>
                <a:spcAft>
                  <a:spcPct val="0"/>
                </a:spcAft>
                <a:buClrTx/>
                <a:buSzTx/>
                <a:buFontTx/>
                <a:buNone/>
                <a:tabLst>
                  <a:tab pos="2833688" algn="l"/>
                </a:tabLst>
                <a:defRPr/>
              </a:pPr>
              <a:r>
                <a:rPr kumimoji="0" lang="sv-SE"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2. Trender &amp; potential att uppnå mål</a:t>
              </a:r>
            </a:p>
          </p:txBody>
        </p:sp>
      </p:grpSp>
      <p:grpSp>
        <p:nvGrpSpPr>
          <p:cNvPr id="46" name="Group 16">
            <a:extLst>
              <a:ext uri="{FF2B5EF4-FFF2-40B4-BE49-F238E27FC236}">
                <a16:creationId xmlns:a16="http://schemas.microsoft.com/office/drawing/2014/main" id="{08A8272F-EFFA-1B61-A781-EDFD82756709}"/>
              </a:ext>
            </a:extLst>
          </p:cNvPr>
          <p:cNvGrpSpPr>
            <a:grpSpLocks/>
          </p:cNvGrpSpPr>
          <p:nvPr/>
        </p:nvGrpSpPr>
        <p:grpSpPr bwMode="auto">
          <a:xfrm>
            <a:off x="8183564" y="2232026"/>
            <a:ext cx="1328737" cy="1293813"/>
            <a:chOff x="7164288" y="1196752"/>
            <a:chExt cx="1328424" cy="1293433"/>
          </a:xfrm>
        </p:grpSpPr>
        <p:sp>
          <p:nvSpPr>
            <p:cNvPr id="47" name="Oval 73">
              <a:extLst>
                <a:ext uri="{FF2B5EF4-FFF2-40B4-BE49-F238E27FC236}">
                  <a16:creationId xmlns:a16="http://schemas.microsoft.com/office/drawing/2014/main" id="{E086078D-C9AA-4ED7-EB18-2CE070282C0F}"/>
                </a:ext>
              </a:extLst>
            </p:cNvPr>
            <p:cNvSpPr/>
            <p:nvPr/>
          </p:nvSpPr>
          <p:spPr>
            <a:xfrm>
              <a:off x="7164288" y="1196752"/>
              <a:ext cx="1328424" cy="129343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 name="TextBox 75">
              <a:extLst>
                <a:ext uri="{FF2B5EF4-FFF2-40B4-BE49-F238E27FC236}">
                  <a16:creationId xmlns:a16="http://schemas.microsoft.com/office/drawing/2014/main" id="{513A18BE-8B11-CB8B-6D57-D7F2A3FD3DBC}"/>
                </a:ext>
              </a:extLst>
            </p:cNvPr>
            <p:cNvSpPr txBox="1">
              <a:spLocks noChangeArrowheads="1"/>
            </p:cNvSpPr>
            <p:nvPr/>
          </p:nvSpPr>
          <p:spPr bwMode="auto">
            <a:xfrm>
              <a:off x="7197871" y="1444099"/>
              <a:ext cx="12709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tabLst>
                  <a:tab pos="2833688" algn="l"/>
                </a:tabLst>
                <a:defRPr>
                  <a:solidFill>
                    <a:schemeClr val="tx1"/>
                  </a:solidFill>
                  <a:latin typeface="Calibri" panose="020F0502020204030204" pitchFamily="34" charset="0"/>
                  <a:cs typeface="Arial" panose="020B0604020202020204" pitchFamily="34" charset="0"/>
                </a:defRPr>
              </a:lvl1pPr>
              <a:lvl2pPr marL="742950" indent="-285750" defTabSz="801688">
                <a:tabLst>
                  <a:tab pos="2833688" algn="l"/>
                </a:tabLst>
                <a:defRPr>
                  <a:solidFill>
                    <a:schemeClr val="tx1"/>
                  </a:solidFill>
                  <a:latin typeface="Calibri" panose="020F0502020204030204" pitchFamily="34" charset="0"/>
                  <a:cs typeface="Arial" panose="020B0604020202020204" pitchFamily="34" charset="0"/>
                </a:defRPr>
              </a:lvl2pPr>
              <a:lvl3pPr marL="1143000" indent="-228600" defTabSz="801688">
                <a:tabLst>
                  <a:tab pos="2833688" algn="l"/>
                </a:tabLst>
                <a:defRPr>
                  <a:solidFill>
                    <a:schemeClr val="tx1"/>
                  </a:solidFill>
                  <a:latin typeface="Calibri" panose="020F0502020204030204" pitchFamily="34" charset="0"/>
                  <a:cs typeface="Arial" panose="020B0604020202020204" pitchFamily="34" charset="0"/>
                </a:defRPr>
              </a:lvl3pPr>
              <a:lvl4pPr marL="1600200" indent="-228600" defTabSz="801688">
                <a:tabLst>
                  <a:tab pos="2833688" algn="l"/>
                </a:tabLst>
                <a:defRPr>
                  <a:solidFill>
                    <a:schemeClr val="tx1"/>
                  </a:solidFill>
                  <a:latin typeface="Calibri" panose="020F0502020204030204" pitchFamily="34" charset="0"/>
                  <a:cs typeface="Arial" panose="020B0604020202020204" pitchFamily="34" charset="0"/>
                </a:defRPr>
              </a:lvl4pPr>
              <a:lvl5pPr marL="2057400" indent="-228600" defTabSz="801688">
                <a:tabLst>
                  <a:tab pos="2833688" algn="l"/>
                </a:tabLst>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9pPr>
            </a:lstStyle>
            <a:p>
              <a:pPr marL="0" marR="0" lvl="0" indent="0" algn="ctr" defTabSz="801688" rtl="0" eaLnBrk="0" fontAlgn="base" latinLnBrk="0" hangingPunct="0">
                <a:lnSpc>
                  <a:spcPct val="100000"/>
                </a:lnSpc>
                <a:spcBef>
                  <a:spcPct val="0"/>
                </a:spcBef>
                <a:spcAft>
                  <a:spcPct val="0"/>
                </a:spcAft>
                <a:buClrTx/>
                <a:buSzTx/>
                <a:buFontTx/>
                <a:buNone/>
                <a:tabLst>
                  <a:tab pos="2833688" algn="l"/>
                </a:tabLst>
                <a:defRPr/>
              </a:pPr>
              <a:r>
                <a:rPr kumimoji="0" lang="sv-SE"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3. Utveckla framtids-bilder</a:t>
              </a:r>
            </a:p>
          </p:txBody>
        </p:sp>
      </p:grpSp>
      <p:sp>
        <p:nvSpPr>
          <p:cNvPr id="49" name="Oval 1052">
            <a:extLst>
              <a:ext uri="{FF2B5EF4-FFF2-40B4-BE49-F238E27FC236}">
                <a16:creationId xmlns:a16="http://schemas.microsoft.com/office/drawing/2014/main" id="{62E6E5D5-617C-0B1D-7C97-C847AC9AD8DB}"/>
              </a:ext>
            </a:extLst>
          </p:cNvPr>
          <p:cNvSpPr>
            <a:spLocks noChangeAspect="1" noChangeArrowheads="1"/>
          </p:cNvSpPr>
          <p:nvPr/>
        </p:nvSpPr>
        <p:spPr bwMode="auto">
          <a:xfrm>
            <a:off x="7299326" y="2949575"/>
            <a:ext cx="525463" cy="450850"/>
          </a:xfrm>
          <a:prstGeom prst="ellipse">
            <a:avLst/>
          </a:prstGeom>
          <a:solidFill>
            <a:schemeClr val="bg1"/>
          </a:solidFill>
          <a:ln w="12700">
            <a:solidFill>
              <a:srgbClr val="000000"/>
            </a:solidFill>
            <a:round/>
            <a:headEnd/>
            <a:tailEnd/>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nvGrpSpPr>
          <p:cNvPr id="50" name="Group 77">
            <a:extLst>
              <a:ext uri="{FF2B5EF4-FFF2-40B4-BE49-F238E27FC236}">
                <a16:creationId xmlns:a16="http://schemas.microsoft.com/office/drawing/2014/main" id="{740015D8-13FC-25F9-BF9A-AB5EBE3233F6}"/>
              </a:ext>
            </a:extLst>
          </p:cNvPr>
          <p:cNvGrpSpPr>
            <a:grpSpLocks/>
          </p:cNvGrpSpPr>
          <p:nvPr/>
        </p:nvGrpSpPr>
        <p:grpSpPr bwMode="auto">
          <a:xfrm>
            <a:off x="4868863" y="2133600"/>
            <a:ext cx="1422400" cy="1333500"/>
            <a:chOff x="6934449" y="3068960"/>
            <a:chExt cx="1422268" cy="1333794"/>
          </a:xfrm>
        </p:grpSpPr>
        <p:sp>
          <p:nvSpPr>
            <p:cNvPr id="51" name="Oval 78">
              <a:extLst>
                <a:ext uri="{FF2B5EF4-FFF2-40B4-BE49-F238E27FC236}">
                  <a16:creationId xmlns:a16="http://schemas.microsoft.com/office/drawing/2014/main" id="{9633EF5D-07EF-0E98-AE87-779B57A8628B}"/>
                </a:ext>
              </a:extLst>
            </p:cNvPr>
            <p:cNvSpPr/>
            <p:nvPr/>
          </p:nvSpPr>
          <p:spPr>
            <a:xfrm>
              <a:off x="6934449" y="3068960"/>
              <a:ext cx="1422268" cy="133379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2" name="TextBox 79">
              <a:extLst>
                <a:ext uri="{FF2B5EF4-FFF2-40B4-BE49-F238E27FC236}">
                  <a16:creationId xmlns:a16="http://schemas.microsoft.com/office/drawing/2014/main" id="{ACD6C0FA-2F4A-DA6B-E170-040417DFB798}"/>
                </a:ext>
              </a:extLst>
            </p:cNvPr>
            <p:cNvSpPr txBox="1">
              <a:spLocks noChangeArrowheads="1"/>
            </p:cNvSpPr>
            <p:nvPr/>
          </p:nvSpPr>
          <p:spPr bwMode="auto">
            <a:xfrm>
              <a:off x="7045471" y="3106688"/>
              <a:ext cx="12709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tabLst>
                  <a:tab pos="2833688" algn="l"/>
                </a:tabLst>
                <a:defRPr>
                  <a:solidFill>
                    <a:schemeClr val="tx1"/>
                  </a:solidFill>
                  <a:latin typeface="Calibri" panose="020F0502020204030204" pitchFamily="34" charset="0"/>
                  <a:cs typeface="Arial" panose="020B0604020202020204" pitchFamily="34" charset="0"/>
                </a:defRPr>
              </a:lvl1pPr>
              <a:lvl2pPr marL="742950" indent="-285750" defTabSz="801688">
                <a:tabLst>
                  <a:tab pos="2833688" algn="l"/>
                </a:tabLst>
                <a:defRPr>
                  <a:solidFill>
                    <a:schemeClr val="tx1"/>
                  </a:solidFill>
                  <a:latin typeface="Calibri" panose="020F0502020204030204" pitchFamily="34" charset="0"/>
                  <a:cs typeface="Arial" panose="020B0604020202020204" pitchFamily="34" charset="0"/>
                </a:defRPr>
              </a:lvl2pPr>
              <a:lvl3pPr marL="1143000" indent="-228600" defTabSz="801688">
                <a:tabLst>
                  <a:tab pos="2833688" algn="l"/>
                </a:tabLst>
                <a:defRPr>
                  <a:solidFill>
                    <a:schemeClr val="tx1"/>
                  </a:solidFill>
                  <a:latin typeface="Calibri" panose="020F0502020204030204" pitchFamily="34" charset="0"/>
                  <a:cs typeface="Arial" panose="020B0604020202020204" pitchFamily="34" charset="0"/>
                </a:defRPr>
              </a:lvl3pPr>
              <a:lvl4pPr marL="1600200" indent="-228600" defTabSz="801688">
                <a:tabLst>
                  <a:tab pos="2833688" algn="l"/>
                </a:tabLst>
                <a:defRPr>
                  <a:solidFill>
                    <a:schemeClr val="tx1"/>
                  </a:solidFill>
                  <a:latin typeface="Calibri" panose="020F0502020204030204" pitchFamily="34" charset="0"/>
                  <a:cs typeface="Arial" panose="020B0604020202020204" pitchFamily="34" charset="0"/>
                </a:defRPr>
              </a:lvl4pPr>
              <a:lvl5pPr marL="2057400" indent="-228600" defTabSz="801688">
                <a:tabLst>
                  <a:tab pos="2833688" algn="l"/>
                </a:tabLst>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tabLst>
                  <a:tab pos="2833688" algn="l"/>
                </a:tabLst>
                <a:defRPr>
                  <a:solidFill>
                    <a:schemeClr val="tx1"/>
                  </a:solidFill>
                  <a:latin typeface="Calibri" panose="020F0502020204030204" pitchFamily="34" charset="0"/>
                  <a:cs typeface="Arial" panose="020B0604020202020204" pitchFamily="34" charset="0"/>
                </a:defRPr>
              </a:lvl9pPr>
            </a:lstStyle>
            <a:p>
              <a:pPr marL="0" marR="0" lvl="0" indent="0" algn="ctr" defTabSz="801688" rtl="0" eaLnBrk="0" fontAlgn="base" latinLnBrk="0" hangingPunct="0">
                <a:lnSpc>
                  <a:spcPct val="100000"/>
                </a:lnSpc>
                <a:spcBef>
                  <a:spcPct val="0"/>
                </a:spcBef>
                <a:spcAft>
                  <a:spcPct val="0"/>
                </a:spcAft>
                <a:buClrTx/>
                <a:buSzTx/>
                <a:buFontTx/>
                <a:buNone/>
                <a:tabLst>
                  <a:tab pos="2833688" algn="l"/>
                </a:tabLst>
                <a:defRPr/>
              </a:pPr>
              <a:r>
                <a:rPr kumimoji="0" lang="sv-SE"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4. Analysera i relation till nutid</a:t>
              </a:r>
            </a:p>
          </p:txBody>
        </p:sp>
      </p:grpSp>
    </p:spTree>
    <p:extLst>
      <p:ext uri="{BB962C8B-B14F-4D97-AF65-F5344CB8AC3E}">
        <p14:creationId xmlns:p14="http://schemas.microsoft.com/office/powerpoint/2010/main" val="377338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3E697E-D69D-FA22-31A1-C9B76BDEC9A1}"/>
              </a:ext>
            </a:extLst>
          </p:cNvPr>
          <p:cNvSpPr>
            <a:spLocks noGrp="1"/>
          </p:cNvSpPr>
          <p:nvPr>
            <p:ph type="title"/>
          </p:nvPr>
        </p:nvSpPr>
        <p:spPr/>
        <p:txBody>
          <a:bodyPr>
            <a:normAutofit fontScale="90000"/>
          </a:bodyPr>
          <a:lstStyle/>
          <a:p>
            <a:r>
              <a:rPr lang="sv-SE" dirty="0"/>
              <a:t>Inför diskussion: Kan den nuvarande ekonomin skapa hållbar utveckling och ett bra liv för alla?</a:t>
            </a:r>
          </a:p>
        </p:txBody>
      </p:sp>
      <p:sp>
        <p:nvSpPr>
          <p:cNvPr id="3" name="Platshållare för datum 2">
            <a:extLst>
              <a:ext uri="{FF2B5EF4-FFF2-40B4-BE49-F238E27FC236}">
                <a16:creationId xmlns:a16="http://schemas.microsoft.com/office/drawing/2014/main" id="{526F6A7A-18B8-D429-2E65-0B544E9E6AE8}"/>
              </a:ext>
            </a:extLst>
          </p:cNvPr>
          <p:cNvSpPr>
            <a:spLocks noGrp="1"/>
          </p:cNvSpPr>
          <p:nvPr>
            <p:ph type="dt" sz="half" idx="11"/>
          </p:nvPr>
        </p:nvSpPr>
        <p:spPr/>
        <p:txBody>
          <a:bodyPr/>
          <a:lstStyle/>
          <a:p>
            <a:fld id="{FB2CF90B-63BC-6544-9FB4-A72410329261}" type="datetime1">
              <a:rPr lang="sv-SE" smtClean="0"/>
              <a:t>2024-12-10</a:t>
            </a:fld>
            <a:endParaRPr lang="en-GB" dirty="0"/>
          </a:p>
        </p:txBody>
      </p:sp>
      <p:sp>
        <p:nvSpPr>
          <p:cNvPr id="4" name="Platshållare för bildnummer 3">
            <a:extLst>
              <a:ext uri="{FF2B5EF4-FFF2-40B4-BE49-F238E27FC236}">
                <a16:creationId xmlns:a16="http://schemas.microsoft.com/office/drawing/2014/main" id="{CE9057FD-7714-C018-ABCC-41DE267BED26}"/>
              </a:ext>
            </a:extLst>
          </p:cNvPr>
          <p:cNvSpPr>
            <a:spLocks noGrp="1"/>
          </p:cNvSpPr>
          <p:nvPr>
            <p:ph type="sldNum" sz="quarter" idx="12"/>
          </p:nvPr>
        </p:nvSpPr>
        <p:spPr/>
        <p:txBody>
          <a:bodyPr/>
          <a:lstStyle/>
          <a:p>
            <a:fld id="{C338348D-F2D3-AB47-AE2A-1D59B1E58D64}" type="slidenum">
              <a:rPr lang="en-GB" smtClean="0"/>
              <a:pPr/>
              <a:t>19</a:t>
            </a:fld>
            <a:endParaRPr lang="en-GB"/>
          </a:p>
        </p:txBody>
      </p:sp>
      <p:sp>
        <p:nvSpPr>
          <p:cNvPr id="6" name="Title 1">
            <a:extLst>
              <a:ext uri="{FF2B5EF4-FFF2-40B4-BE49-F238E27FC236}">
                <a16:creationId xmlns:a16="http://schemas.microsoft.com/office/drawing/2014/main" id="{A5628ECC-9329-F636-2DEA-10AB4704AEFF}"/>
              </a:ext>
            </a:extLst>
          </p:cNvPr>
          <p:cNvSpPr txBox="1">
            <a:spLocks/>
          </p:cNvSpPr>
          <p:nvPr/>
        </p:nvSpPr>
        <p:spPr>
          <a:xfrm>
            <a:off x="1413951" y="1870282"/>
            <a:ext cx="4369579" cy="2903744"/>
          </a:xfrm>
          <a:prstGeom prst="rect">
            <a:avLst/>
          </a:prstGeom>
        </p:spPr>
        <p:txBody>
          <a:bodyPr vert="horz" lIns="91440" tIns="45720" rIns="91440" bIns="45720" rtlCol="0" anchor="ctr">
            <a:noAutofit/>
          </a:bodyPr>
          <a:lstStyle>
            <a:lvl1pPr algn="l" rtl="0" eaLnBrk="1" fontAlgn="base" hangingPunct="1">
              <a:lnSpc>
                <a:spcPts val="4000"/>
              </a:lnSpc>
              <a:spcBef>
                <a:spcPct val="0"/>
              </a:spcBef>
              <a:spcAft>
                <a:spcPct val="0"/>
              </a:spcAft>
              <a:defRPr sz="3467" b="1" kern="1200">
                <a:solidFill>
                  <a:schemeClr val="tx1"/>
                </a:solidFill>
                <a:latin typeface="+mj-lt"/>
                <a:ea typeface="+mj-ea"/>
                <a:cs typeface="+mj-cs"/>
              </a:defRPr>
            </a:lvl1pPr>
            <a:lvl2pPr algn="l" rtl="0" eaLnBrk="1" fontAlgn="base" hangingPunct="1">
              <a:lnSpc>
                <a:spcPts val="4000"/>
              </a:lnSpc>
              <a:spcBef>
                <a:spcPct val="0"/>
              </a:spcBef>
              <a:spcAft>
                <a:spcPct val="0"/>
              </a:spcAft>
              <a:defRPr sz="3467" b="1">
                <a:solidFill>
                  <a:schemeClr val="tx1"/>
                </a:solidFill>
                <a:latin typeface="Arial" panose="020B0604020202020204" pitchFamily="34" charset="0"/>
              </a:defRPr>
            </a:lvl2pPr>
            <a:lvl3pPr algn="l" rtl="0" eaLnBrk="1" fontAlgn="base" hangingPunct="1">
              <a:lnSpc>
                <a:spcPts val="4000"/>
              </a:lnSpc>
              <a:spcBef>
                <a:spcPct val="0"/>
              </a:spcBef>
              <a:spcAft>
                <a:spcPct val="0"/>
              </a:spcAft>
              <a:defRPr sz="3467" b="1">
                <a:solidFill>
                  <a:schemeClr val="tx1"/>
                </a:solidFill>
                <a:latin typeface="Arial" panose="020B0604020202020204" pitchFamily="34" charset="0"/>
              </a:defRPr>
            </a:lvl3pPr>
            <a:lvl4pPr algn="l" rtl="0" eaLnBrk="1" fontAlgn="base" hangingPunct="1">
              <a:lnSpc>
                <a:spcPts val="4000"/>
              </a:lnSpc>
              <a:spcBef>
                <a:spcPct val="0"/>
              </a:spcBef>
              <a:spcAft>
                <a:spcPct val="0"/>
              </a:spcAft>
              <a:defRPr sz="3467" b="1">
                <a:solidFill>
                  <a:schemeClr val="tx1"/>
                </a:solidFill>
                <a:latin typeface="Arial" panose="020B0604020202020204" pitchFamily="34" charset="0"/>
              </a:defRPr>
            </a:lvl4pPr>
            <a:lvl5pPr algn="l" rtl="0" eaLnBrk="1" fontAlgn="base" hangingPunct="1">
              <a:lnSpc>
                <a:spcPts val="4000"/>
              </a:lnSpc>
              <a:spcBef>
                <a:spcPct val="0"/>
              </a:spcBef>
              <a:spcAft>
                <a:spcPct val="0"/>
              </a:spcAft>
              <a:defRPr sz="3467" b="1">
                <a:solidFill>
                  <a:schemeClr val="tx1"/>
                </a:solidFill>
                <a:latin typeface="Arial" panose="020B0604020202020204" pitchFamily="34" charset="0"/>
              </a:defRPr>
            </a:lvl5pPr>
            <a:lvl6pPr marL="609585" algn="l" rtl="0" eaLnBrk="1" fontAlgn="base" hangingPunct="1">
              <a:lnSpc>
                <a:spcPts val="4000"/>
              </a:lnSpc>
              <a:spcBef>
                <a:spcPct val="0"/>
              </a:spcBef>
              <a:spcAft>
                <a:spcPct val="0"/>
              </a:spcAft>
              <a:defRPr sz="3467" b="1">
                <a:solidFill>
                  <a:schemeClr val="tx1"/>
                </a:solidFill>
                <a:latin typeface="Arial" panose="020B0604020202020204" pitchFamily="34" charset="0"/>
              </a:defRPr>
            </a:lvl6pPr>
            <a:lvl7pPr marL="1219170" algn="l" rtl="0" eaLnBrk="1" fontAlgn="base" hangingPunct="1">
              <a:lnSpc>
                <a:spcPts val="4000"/>
              </a:lnSpc>
              <a:spcBef>
                <a:spcPct val="0"/>
              </a:spcBef>
              <a:spcAft>
                <a:spcPct val="0"/>
              </a:spcAft>
              <a:defRPr sz="3467" b="1">
                <a:solidFill>
                  <a:schemeClr val="tx1"/>
                </a:solidFill>
                <a:latin typeface="Arial" panose="020B0604020202020204" pitchFamily="34" charset="0"/>
              </a:defRPr>
            </a:lvl7pPr>
            <a:lvl8pPr marL="1828754" algn="l" rtl="0" eaLnBrk="1" fontAlgn="base" hangingPunct="1">
              <a:lnSpc>
                <a:spcPts val="4000"/>
              </a:lnSpc>
              <a:spcBef>
                <a:spcPct val="0"/>
              </a:spcBef>
              <a:spcAft>
                <a:spcPct val="0"/>
              </a:spcAft>
              <a:defRPr sz="3467" b="1">
                <a:solidFill>
                  <a:schemeClr val="tx1"/>
                </a:solidFill>
                <a:latin typeface="Arial" panose="020B0604020202020204" pitchFamily="34" charset="0"/>
              </a:defRPr>
            </a:lvl8pPr>
            <a:lvl9pPr marL="2438339" algn="l" rtl="0" eaLnBrk="1" fontAlgn="base" hangingPunct="1">
              <a:lnSpc>
                <a:spcPts val="4000"/>
              </a:lnSpc>
              <a:spcBef>
                <a:spcPct val="0"/>
              </a:spcBef>
              <a:spcAft>
                <a:spcPct val="0"/>
              </a:spcAft>
              <a:defRPr sz="3467" b="1">
                <a:solidFill>
                  <a:schemeClr val="tx1"/>
                </a:solidFill>
                <a:latin typeface="Arial" panose="020B0604020202020204" pitchFamily="34" charset="0"/>
              </a:defRPr>
            </a:lvl9pPr>
          </a:lstStyle>
          <a:p>
            <a:r>
              <a:rPr lang="en-US" sz="2400" dirty="0" err="1"/>
              <a:t>Och</a:t>
            </a:r>
            <a:r>
              <a:rPr lang="en-US" sz="2400" dirty="0"/>
              <a:t> </a:t>
            </a:r>
            <a:r>
              <a:rPr lang="en-US" sz="2400" dirty="0" err="1"/>
              <a:t>i</a:t>
            </a:r>
            <a:r>
              <a:rPr lang="en-US" sz="2400" dirty="0"/>
              <a:t> </a:t>
            </a:r>
            <a:r>
              <a:rPr lang="en-US" sz="2400" dirty="0" err="1"/>
              <a:t>så</a:t>
            </a:r>
            <a:r>
              <a:rPr lang="en-US" sz="2400" dirty="0"/>
              <a:t> fall </a:t>
            </a:r>
            <a:r>
              <a:rPr lang="en-US" sz="2400" i="1" dirty="0" err="1"/>
              <a:t>hur</a:t>
            </a:r>
            <a:r>
              <a:rPr lang="en-US" sz="2400" dirty="0"/>
              <a:t>? </a:t>
            </a:r>
          </a:p>
          <a:p>
            <a:r>
              <a:rPr lang="en-US" sz="2400" dirty="0"/>
              <a:t>Eller </a:t>
            </a:r>
            <a:r>
              <a:rPr lang="en-US" sz="2400" dirty="0" err="1"/>
              <a:t>kan</a:t>
            </a:r>
            <a:r>
              <a:rPr lang="en-US" sz="2400" dirty="0"/>
              <a:t>/</a:t>
            </a:r>
            <a:r>
              <a:rPr lang="en-US" sz="2400" dirty="0" err="1"/>
              <a:t>behöver</a:t>
            </a:r>
            <a:r>
              <a:rPr lang="en-US" sz="2400" dirty="0"/>
              <a:t> vi </a:t>
            </a:r>
            <a:r>
              <a:rPr lang="en-US" sz="2400" dirty="0" err="1"/>
              <a:t>tänka</a:t>
            </a:r>
            <a:r>
              <a:rPr lang="en-US" sz="2400" dirty="0"/>
              <a:t> </a:t>
            </a:r>
            <a:r>
              <a:rPr lang="en-US" sz="2400" dirty="0" err="1"/>
              <a:t>bortom</a:t>
            </a:r>
            <a:r>
              <a:rPr lang="en-US" sz="2400" dirty="0"/>
              <a:t> </a:t>
            </a:r>
            <a:r>
              <a:rPr lang="en-US" sz="2400" dirty="0" err="1"/>
              <a:t>nuvarande</a:t>
            </a:r>
            <a:r>
              <a:rPr lang="en-US" sz="2400" dirty="0"/>
              <a:t> systems </a:t>
            </a:r>
            <a:r>
              <a:rPr lang="en-US" sz="2400" dirty="0" err="1"/>
              <a:t>logik</a:t>
            </a:r>
            <a:r>
              <a:rPr lang="en-US" sz="2400" dirty="0"/>
              <a:t>?</a:t>
            </a:r>
          </a:p>
          <a:p>
            <a:r>
              <a:rPr lang="en-US" sz="2400" dirty="0" err="1"/>
              <a:t>Exempelvis</a:t>
            </a:r>
            <a:r>
              <a:rPr lang="en-US" sz="2400" dirty="0"/>
              <a:t> </a:t>
            </a:r>
            <a:r>
              <a:rPr lang="en-US" sz="2400" dirty="0" err="1"/>
              <a:t>bortom</a:t>
            </a:r>
            <a:r>
              <a:rPr lang="en-US" sz="2400" dirty="0"/>
              <a:t> </a:t>
            </a:r>
            <a:r>
              <a:rPr lang="en-US" sz="2400" dirty="0" err="1"/>
              <a:t>ekonomisk</a:t>
            </a:r>
            <a:r>
              <a:rPr lang="en-US" sz="2400" dirty="0"/>
              <a:t> </a:t>
            </a:r>
            <a:r>
              <a:rPr lang="en-US" sz="2400" dirty="0" err="1"/>
              <a:t>tillväxt</a:t>
            </a:r>
            <a:r>
              <a:rPr lang="en-US" sz="2400" dirty="0"/>
              <a:t>?</a:t>
            </a:r>
          </a:p>
        </p:txBody>
      </p:sp>
      <p:pic>
        <p:nvPicPr>
          <p:cNvPr id="1026" name="Picture 2" descr="Prosperity without Growth">
            <a:extLst>
              <a:ext uri="{FF2B5EF4-FFF2-40B4-BE49-F238E27FC236}">
                <a16:creationId xmlns:a16="http://schemas.microsoft.com/office/drawing/2014/main" id="{E6A18515-282F-CBAE-4222-F1FB47C21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544" y="1619250"/>
            <a:ext cx="25527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nutekonomi : sju principer för en framtida ekonomi">
            <a:extLst>
              <a:ext uri="{FF2B5EF4-FFF2-40B4-BE49-F238E27FC236}">
                <a16:creationId xmlns:a16="http://schemas.microsoft.com/office/drawing/2014/main" id="{7A6705CC-F416-6A0C-F99A-371179D13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130" y="1600420"/>
            <a:ext cx="2465814" cy="379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02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Min bakgrund</a:t>
            </a:r>
          </a:p>
        </p:txBody>
      </p:sp>
      <p:sp>
        <p:nvSpPr>
          <p:cNvPr id="3" name="Content Placeholder 2"/>
          <p:cNvSpPr>
            <a:spLocks noGrp="1"/>
          </p:cNvSpPr>
          <p:nvPr>
            <p:ph idx="1"/>
          </p:nvPr>
        </p:nvSpPr>
        <p:spPr/>
        <p:txBody>
          <a:bodyPr/>
          <a:lstStyle/>
          <a:p>
            <a:pPr marL="0" indent="0">
              <a:buNone/>
            </a:pPr>
            <a:r>
              <a:rPr lang="sv-SE" dirty="0"/>
              <a:t>Naturresurshushållning Stockholms Universitet, Miljöstrategisk analys KTH</a:t>
            </a:r>
          </a:p>
          <a:p>
            <a:pPr marL="0" indent="0">
              <a:buNone/>
            </a:pPr>
            <a:r>
              <a:rPr lang="sv-SE" dirty="0"/>
              <a:t>Docent i Hållbar utveckling med inriktning på framtidsstudier, KTH</a:t>
            </a:r>
          </a:p>
          <a:p>
            <a:pPr marL="0" indent="0">
              <a:buNone/>
            </a:pPr>
            <a:r>
              <a:rPr lang="sv-SE" dirty="0"/>
              <a:t>Lektor i samhällsplanering, CKS (Centrum för kommunstrategisk forskning), Linköpings universitet</a:t>
            </a:r>
          </a:p>
          <a:p>
            <a:pPr marL="342900" indent="-342900">
              <a:buFont typeface="Arial"/>
              <a:buChar char="•"/>
            </a:pPr>
            <a:endParaRPr lang="sv-SE" dirty="0"/>
          </a:p>
          <a:p>
            <a:pPr marL="0" indent="0">
              <a:buNone/>
            </a:pPr>
            <a:r>
              <a:rPr lang="sv-SE" i="1" dirty="0"/>
              <a:t>Osäkerhet, förändring, hållbar, rättvis, omställning, planering, framtid</a:t>
            </a:r>
          </a:p>
        </p:txBody>
      </p:sp>
    </p:spTree>
    <p:extLst>
      <p:ext uri="{BB962C8B-B14F-4D97-AF65-F5344CB8AC3E}">
        <p14:creationId xmlns:p14="http://schemas.microsoft.com/office/powerpoint/2010/main" val="4115698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2C48FE-8736-774D-8990-5C797BA527F2}"/>
              </a:ext>
            </a:extLst>
          </p:cNvPr>
          <p:cNvSpPr>
            <a:spLocks noGrp="1"/>
          </p:cNvSpPr>
          <p:nvPr>
            <p:ph type="title"/>
          </p:nvPr>
        </p:nvSpPr>
        <p:spPr>
          <a:xfrm>
            <a:off x="838200" y="365129"/>
            <a:ext cx="9854184" cy="1325563"/>
          </a:xfrm>
        </p:spPr>
        <p:txBody>
          <a:bodyPr anchor="ctr">
            <a:normAutofit fontScale="90000"/>
          </a:bodyPr>
          <a:lstStyle/>
          <a:p>
            <a:pPr eaLnBrk="0" hangingPunct="0"/>
            <a:r>
              <a:rPr lang="sv-SE" sz="4000" dirty="0"/>
              <a:t>Hållbara framtider utan fokus på ekonomisk tillväxt? </a:t>
            </a:r>
            <a:r>
              <a:rPr lang="en-GB" sz="4000" dirty="0" err="1"/>
              <a:t>Fyra</a:t>
            </a:r>
            <a:r>
              <a:rPr lang="en-GB" sz="4000" dirty="0"/>
              <a:t> </a:t>
            </a:r>
            <a:r>
              <a:rPr lang="en-GB" sz="4000" dirty="0" err="1"/>
              <a:t>beskrivningar</a:t>
            </a:r>
            <a:r>
              <a:rPr lang="en-GB" sz="4000" dirty="0"/>
              <a:t> </a:t>
            </a:r>
            <a:r>
              <a:rPr lang="en-GB" sz="4000" dirty="0" err="1"/>
              <a:t>av</a:t>
            </a:r>
            <a:r>
              <a:rPr lang="en-GB" sz="4000" dirty="0"/>
              <a:t> Sverige </a:t>
            </a:r>
            <a:r>
              <a:rPr lang="en-GB" sz="4000" dirty="0" err="1"/>
              <a:t>år</a:t>
            </a:r>
            <a:r>
              <a:rPr lang="en-GB" sz="4000" dirty="0"/>
              <a:t> 2050.</a:t>
            </a:r>
          </a:p>
        </p:txBody>
      </p:sp>
      <p:sp>
        <p:nvSpPr>
          <p:cNvPr id="5" name="Rubrik 1">
            <a:extLst>
              <a:ext uri="{FF2B5EF4-FFF2-40B4-BE49-F238E27FC236}">
                <a16:creationId xmlns:a16="http://schemas.microsoft.com/office/drawing/2014/main" id="{E0396270-5242-0B44-8CF3-A19D8D52A011}"/>
              </a:ext>
            </a:extLst>
          </p:cNvPr>
          <p:cNvSpPr txBox="1">
            <a:spLocks/>
          </p:cNvSpPr>
          <p:nvPr/>
        </p:nvSpPr>
        <p:spPr bwMode="auto">
          <a:xfrm>
            <a:off x="1499616" y="307975"/>
            <a:ext cx="10351008" cy="1079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defPPr>
              <a:defRPr lang="sv-SE"/>
            </a:defPPr>
            <a:lvl1pPr fontAlgn="base">
              <a:lnSpc>
                <a:spcPts val="4000"/>
              </a:lnSpc>
              <a:spcBef>
                <a:spcPct val="0"/>
              </a:spcBef>
              <a:spcAft>
                <a:spcPct val="0"/>
              </a:spcAft>
              <a:defRPr sz="3467" b="1">
                <a:latin typeface="+mj-lt"/>
                <a:ea typeface="+mj-ea"/>
                <a:cs typeface="+mj-cs"/>
              </a:defRPr>
            </a:lvl1pPr>
            <a:lvl2pPr fontAlgn="base">
              <a:lnSpc>
                <a:spcPts val="4000"/>
              </a:lnSpc>
              <a:spcBef>
                <a:spcPct val="0"/>
              </a:spcBef>
              <a:spcAft>
                <a:spcPct val="0"/>
              </a:spcAft>
              <a:defRPr sz="3467" b="1">
                <a:latin typeface="Arial" panose="020B0604020202020204" pitchFamily="34" charset="0"/>
              </a:defRPr>
            </a:lvl2pPr>
            <a:lvl3pPr fontAlgn="base">
              <a:lnSpc>
                <a:spcPts val="4000"/>
              </a:lnSpc>
              <a:spcBef>
                <a:spcPct val="0"/>
              </a:spcBef>
              <a:spcAft>
                <a:spcPct val="0"/>
              </a:spcAft>
              <a:defRPr sz="3467" b="1">
                <a:latin typeface="Arial" panose="020B0604020202020204" pitchFamily="34" charset="0"/>
              </a:defRPr>
            </a:lvl3pPr>
            <a:lvl4pPr fontAlgn="base">
              <a:lnSpc>
                <a:spcPts val="4000"/>
              </a:lnSpc>
              <a:spcBef>
                <a:spcPct val="0"/>
              </a:spcBef>
              <a:spcAft>
                <a:spcPct val="0"/>
              </a:spcAft>
              <a:defRPr sz="3467" b="1">
                <a:latin typeface="Arial" panose="020B0604020202020204" pitchFamily="34" charset="0"/>
              </a:defRPr>
            </a:lvl4pPr>
            <a:lvl5pPr fontAlgn="base">
              <a:lnSpc>
                <a:spcPts val="4000"/>
              </a:lnSpc>
              <a:spcBef>
                <a:spcPct val="0"/>
              </a:spcBef>
              <a:spcAft>
                <a:spcPct val="0"/>
              </a:spcAft>
              <a:defRPr sz="3467" b="1">
                <a:latin typeface="Arial" panose="020B0604020202020204" pitchFamily="34" charset="0"/>
              </a:defRPr>
            </a:lvl5pPr>
            <a:lvl6pPr marL="609585" fontAlgn="base">
              <a:lnSpc>
                <a:spcPts val="4000"/>
              </a:lnSpc>
              <a:spcBef>
                <a:spcPct val="0"/>
              </a:spcBef>
              <a:spcAft>
                <a:spcPct val="0"/>
              </a:spcAft>
              <a:defRPr sz="3467" b="1">
                <a:latin typeface="Arial" panose="020B0604020202020204" pitchFamily="34" charset="0"/>
              </a:defRPr>
            </a:lvl6pPr>
            <a:lvl7pPr marL="1219170" fontAlgn="base">
              <a:lnSpc>
                <a:spcPts val="4000"/>
              </a:lnSpc>
              <a:spcBef>
                <a:spcPct val="0"/>
              </a:spcBef>
              <a:spcAft>
                <a:spcPct val="0"/>
              </a:spcAft>
              <a:defRPr sz="3467" b="1">
                <a:latin typeface="Arial" panose="020B0604020202020204" pitchFamily="34" charset="0"/>
              </a:defRPr>
            </a:lvl7pPr>
            <a:lvl8pPr marL="1828754" fontAlgn="base">
              <a:lnSpc>
                <a:spcPts val="4000"/>
              </a:lnSpc>
              <a:spcBef>
                <a:spcPct val="0"/>
              </a:spcBef>
              <a:spcAft>
                <a:spcPct val="0"/>
              </a:spcAft>
              <a:defRPr sz="3467" b="1">
                <a:latin typeface="Arial" panose="020B0604020202020204" pitchFamily="34" charset="0"/>
              </a:defRPr>
            </a:lvl8pPr>
            <a:lvl9pPr marL="2438339" fontAlgn="base">
              <a:lnSpc>
                <a:spcPts val="4000"/>
              </a:lnSpc>
              <a:spcBef>
                <a:spcPct val="0"/>
              </a:spcBef>
              <a:spcAft>
                <a:spcPct val="0"/>
              </a:spcAft>
              <a:defRPr sz="3467" b="1">
                <a:latin typeface="Arial" panose="020B0604020202020204" pitchFamily="34" charset="0"/>
              </a:defRPr>
            </a:lvl9pPr>
          </a:lstStyle>
          <a:p>
            <a:endParaRPr lang="en-US" altLang="en-US" sz="2400" dirty="0"/>
          </a:p>
        </p:txBody>
      </p:sp>
      <p:pic>
        <p:nvPicPr>
          <p:cNvPr id="35841" name="Bildobjekt 3">
            <a:extLst>
              <a:ext uri="{FF2B5EF4-FFF2-40B4-BE49-F238E27FC236}">
                <a16:creationId xmlns:a16="http://schemas.microsoft.com/office/drawing/2014/main" id="{C109EBA5-9820-4C49-BBA5-F5C30126F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913" y="1444629"/>
            <a:ext cx="6404163" cy="508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9344381-21A7-7D42-9E1B-0A121E9280C5}"/>
              </a:ext>
            </a:extLst>
          </p:cNvPr>
          <p:cNvPicPr>
            <a:picLocks noChangeAspect="1"/>
          </p:cNvPicPr>
          <p:nvPr/>
        </p:nvPicPr>
        <p:blipFill>
          <a:blip r:embed="rId4"/>
          <a:stretch>
            <a:fillRect/>
          </a:stretch>
        </p:blipFill>
        <p:spPr>
          <a:xfrm>
            <a:off x="9695393" y="5774461"/>
            <a:ext cx="2155231" cy="718410"/>
          </a:xfrm>
          <a:prstGeom prst="rect">
            <a:avLst/>
          </a:prstGeom>
        </p:spPr>
      </p:pic>
    </p:spTree>
    <p:extLst>
      <p:ext uri="{BB962C8B-B14F-4D97-AF65-F5344CB8AC3E}">
        <p14:creationId xmlns:p14="http://schemas.microsoft.com/office/powerpoint/2010/main" val="217903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6C51EE-9379-0240-8B59-697A65B72D21}"/>
              </a:ext>
            </a:extLst>
          </p:cNvPr>
          <p:cNvSpPr>
            <a:spLocks noGrp="1"/>
          </p:cNvSpPr>
          <p:nvPr>
            <p:ph type="title"/>
          </p:nvPr>
        </p:nvSpPr>
        <p:spPr/>
        <p:txBody>
          <a:bodyPr/>
          <a:lstStyle/>
          <a:p>
            <a:r>
              <a:rPr lang="sv-SE" sz="3200" dirty="0">
                <a:solidFill>
                  <a:prstClr val="black"/>
                </a:solidFill>
                <a:latin typeface="Calibri"/>
              </a:rPr>
              <a:t>Automatisering </a:t>
            </a:r>
            <a:endParaRPr lang="sv-SE" dirty="0"/>
          </a:p>
        </p:txBody>
      </p:sp>
      <p:pic>
        <p:nvPicPr>
          <p:cNvPr id="6" name="Platshållare för bild 8">
            <a:extLst>
              <a:ext uri="{FF2B5EF4-FFF2-40B4-BE49-F238E27FC236}">
                <a16:creationId xmlns:a16="http://schemas.microsoft.com/office/drawing/2014/main" id="{0538B4B5-C72A-614D-9589-D8614310654D}"/>
              </a:ext>
            </a:extLst>
          </p:cNvPr>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3057" r="3057"/>
          <a:stretch/>
        </p:blipFill>
        <p:spPr>
          <a:xfrm>
            <a:off x="4768212" y="1482725"/>
            <a:ext cx="3374714" cy="4816475"/>
          </a:xfrm>
        </p:spPr>
      </p:pic>
      <p:sp>
        <p:nvSpPr>
          <p:cNvPr id="9" name="Platshållare för innehåll 4">
            <a:extLst>
              <a:ext uri="{FF2B5EF4-FFF2-40B4-BE49-F238E27FC236}">
                <a16:creationId xmlns:a16="http://schemas.microsoft.com/office/drawing/2014/main" id="{5DD6BDDF-4C2B-4847-A787-28A8C2CD3A70}"/>
              </a:ext>
            </a:extLst>
          </p:cNvPr>
          <p:cNvSpPr txBox="1">
            <a:spLocks/>
          </p:cNvSpPr>
          <p:nvPr/>
        </p:nvSpPr>
        <p:spPr>
          <a:xfrm>
            <a:off x="1416001" y="1483200"/>
            <a:ext cx="3352212" cy="4816000"/>
          </a:xfrm>
          <a:prstGeom prst="rect">
            <a:avLst/>
          </a:prstGeom>
        </p:spPr>
        <p:txBody>
          <a:bodyPr vert="horz" lIns="91440" tIns="45720" rIns="91440" bIns="45720" rtlCol="0">
            <a:noAutofit/>
          </a:bodyPr>
          <a:lstStyle>
            <a:lvl1pPr marL="296326" indent="-296326" algn="l" rtl="0" eaLnBrk="1" fontAlgn="base" hangingPunct="1">
              <a:lnSpc>
                <a:spcPct val="90000"/>
              </a:lnSpc>
              <a:spcBef>
                <a:spcPts val="1333"/>
              </a:spcBef>
              <a:spcAft>
                <a:spcPts val="267"/>
              </a:spcAft>
              <a:buClr>
                <a:schemeClr val="tx1"/>
              </a:buClr>
              <a:buFont typeface="Arial" panose="020B0604020202020204" pitchFamily="34" charset="0"/>
              <a:buChar char="•"/>
              <a:tabLst/>
              <a:defRPr sz="2133" kern="1200">
                <a:solidFill>
                  <a:schemeClr val="tx1"/>
                </a:solidFill>
                <a:latin typeface="+mn-lt"/>
                <a:ea typeface="+mn-ea"/>
                <a:cs typeface="+mn-cs"/>
              </a:defRPr>
            </a:lvl1pPr>
            <a:lvl2pPr marL="594769" indent="-298443" algn="l" rtl="0" eaLnBrk="1" fontAlgn="base" hangingPunct="1">
              <a:lnSpc>
                <a:spcPct val="90000"/>
              </a:lnSpc>
              <a:spcBef>
                <a:spcPts val="800"/>
              </a:spcBef>
              <a:spcAft>
                <a:spcPct val="0"/>
              </a:spcAft>
              <a:buFont typeface="Systemtypsnitt"/>
              <a:buChar char="–"/>
              <a:tabLst/>
              <a:defRPr sz="1867" kern="1200">
                <a:solidFill>
                  <a:schemeClr val="tx1"/>
                </a:solidFill>
                <a:latin typeface="+mn-lt"/>
                <a:ea typeface="+mn-ea"/>
                <a:cs typeface="+mn-cs"/>
              </a:defRPr>
            </a:lvl2pPr>
            <a:lvl3pPr marL="893211" indent="-298443" algn="l" rtl="0" eaLnBrk="1" fontAlgn="base" hangingPunct="1">
              <a:lnSpc>
                <a:spcPct val="90000"/>
              </a:lnSpc>
              <a:spcBef>
                <a:spcPts val="800"/>
              </a:spcBef>
              <a:spcAft>
                <a:spcPct val="0"/>
              </a:spcAft>
              <a:buFont typeface="Systemtypsnitt"/>
              <a:buChar char="&gt;"/>
              <a:tabLst/>
              <a:defRPr sz="1600" i="1" kern="1200">
                <a:solidFill>
                  <a:schemeClr val="tx1"/>
                </a:solidFill>
                <a:latin typeface="+mn-lt"/>
                <a:ea typeface="+mn-ea"/>
                <a:cs typeface="+mn-cs"/>
              </a:defRPr>
            </a:lvl3pPr>
            <a:lvl4pPr marL="1128156" indent="-234945" algn="l" rtl="0" eaLnBrk="1" fontAlgn="base" hangingPunct="1">
              <a:lnSpc>
                <a:spcPct val="90000"/>
              </a:lnSpc>
              <a:spcBef>
                <a:spcPts val="800"/>
              </a:spcBef>
              <a:spcAft>
                <a:spcPct val="0"/>
              </a:spcAft>
              <a:buFont typeface="Arial" panose="020B0604020202020204" pitchFamily="34" charset="0"/>
              <a:buChar char="•"/>
              <a:tabLst/>
              <a:defRPr sz="1600" kern="1200">
                <a:solidFill>
                  <a:schemeClr val="tx1"/>
                </a:solidFill>
                <a:latin typeface="+mn-lt"/>
                <a:ea typeface="+mn-ea"/>
                <a:cs typeface="+mn-cs"/>
              </a:defRPr>
            </a:lvl4pPr>
            <a:lvl5pPr marL="1483747" indent="-355591" algn="l" rtl="0" eaLnBrk="1" fontAlgn="base" hangingPunct="1">
              <a:lnSpc>
                <a:spcPct val="90000"/>
              </a:lnSpc>
              <a:spcBef>
                <a:spcPts val="800"/>
              </a:spcBef>
              <a:spcAft>
                <a:spcPct val="0"/>
              </a:spcAft>
              <a:buFont typeface="Arial" panose="020B0604020202020204" pitchFamily="34" charset="0"/>
              <a:buChar char="–"/>
              <a:tabLst/>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sv-SE" sz="2400" dirty="0">
                <a:solidFill>
                  <a:prstClr val="black"/>
                </a:solidFill>
                <a:latin typeface="Calibri"/>
              </a:rPr>
              <a:t>– Automatisering för livskvalitet. Robotarna gör jobbet och vi har tid för annat</a:t>
            </a:r>
          </a:p>
          <a:p>
            <a:pPr marL="0" indent="0">
              <a:buNone/>
            </a:pPr>
            <a:endParaRPr lang="sv-SE" sz="2400" dirty="0">
              <a:solidFill>
                <a:prstClr val="black"/>
              </a:solidFill>
              <a:latin typeface="Calibri"/>
            </a:endParaRPr>
          </a:p>
          <a:p>
            <a:endParaRPr lang="sv-SE" dirty="0"/>
          </a:p>
        </p:txBody>
      </p:sp>
      <p:sp>
        <p:nvSpPr>
          <p:cNvPr id="10" name="textruta 9">
            <a:extLst>
              <a:ext uri="{FF2B5EF4-FFF2-40B4-BE49-F238E27FC236}">
                <a16:creationId xmlns:a16="http://schemas.microsoft.com/office/drawing/2014/main" id="{AC47E5F4-4139-FD47-AD69-A020621F9FA0}"/>
              </a:ext>
            </a:extLst>
          </p:cNvPr>
          <p:cNvSpPr txBox="1"/>
          <p:nvPr/>
        </p:nvSpPr>
        <p:spPr>
          <a:xfrm>
            <a:off x="5266814" y="6209203"/>
            <a:ext cx="2364750" cy="338554"/>
          </a:xfrm>
          <a:prstGeom prst="rect">
            <a:avLst/>
          </a:prstGeom>
          <a:noFill/>
        </p:spPr>
        <p:txBody>
          <a:bodyPr wrap="none" rtlCol="0">
            <a:spAutoFit/>
          </a:bodyPr>
          <a:lstStyle/>
          <a:p>
            <a:r>
              <a:rPr lang="sv-SE" sz="1600" dirty="0"/>
              <a:t>Illustration: Sara Granér</a:t>
            </a:r>
          </a:p>
        </p:txBody>
      </p:sp>
      <p:grpSp>
        <p:nvGrpSpPr>
          <p:cNvPr id="3" name="Group 4">
            <a:extLst>
              <a:ext uri="{FF2B5EF4-FFF2-40B4-BE49-F238E27FC236}">
                <a16:creationId xmlns:a16="http://schemas.microsoft.com/office/drawing/2014/main" id="{CEE5D64E-5A2F-7FDA-91DD-AAD68B593E98}"/>
              </a:ext>
            </a:extLst>
          </p:cNvPr>
          <p:cNvGrpSpPr/>
          <p:nvPr/>
        </p:nvGrpSpPr>
        <p:grpSpPr>
          <a:xfrm>
            <a:off x="2049884" y="3199011"/>
            <a:ext cx="1993478" cy="1993478"/>
            <a:chOff x="2649" y="1949150"/>
            <a:chExt cx="2657971" cy="2657971"/>
          </a:xfrm>
          <a:solidFill>
            <a:schemeClr val="bg1"/>
          </a:solidFill>
        </p:grpSpPr>
        <p:sp>
          <p:nvSpPr>
            <p:cNvPr id="4" name="Oval 5">
              <a:extLst>
                <a:ext uri="{FF2B5EF4-FFF2-40B4-BE49-F238E27FC236}">
                  <a16:creationId xmlns:a16="http://schemas.microsoft.com/office/drawing/2014/main" id="{915C886D-CC9E-3ECC-5FCB-4EEA322915D8}"/>
                </a:ext>
              </a:extLst>
            </p:cNvPr>
            <p:cNvSpPr/>
            <p:nvPr/>
          </p:nvSpPr>
          <p:spPr>
            <a:xfrm>
              <a:off x="2649" y="1949150"/>
              <a:ext cx="2657971" cy="2657971"/>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5" name="Oval 4">
              <a:extLst>
                <a:ext uri="{FF2B5EF4-FFF2-40B4-BE49-F238E27FC236}">
                  <a16:creationId xmlns:a16="http://schemas.microsoft.com/office/drawing/2014/main" id="{CD740387-509F-A01C-0D5D-A5F1DF789595}"/>
                </a:ext>
              </a:extLst>
            </p:cNvPr>
            <p:cNvSpPr/>
            <p:nvPr/>
          </p:nvSpPr>
          <p:spPr>
            <a:xfrm>
              <a:off x="226735" y="2338401"/>
              <a:ext cx="2171699" cy="1879469"/>
            </a:xfrm>
            <a:prstGeom prst="rect">
              <a:avLst/>
            </a:prstGeom>
            <a:no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err="1">
                  <a:solidFill>
                    <a:prstClr val="black"/>
                  </a:solidFill>
                  <a:latin typeface="Calibri"/>
                </a:rPr>
                <a:t>Minskad</a:t>
              </a:r>
              <a:r>
                <a:rPr lang="en-US" sz="1400" dirty="0">
                  <a:solidFill>
                    <a:prstClr val="black"/>
                  </a:solidFill>
                  <a:latin typeface="Calibri"/>
                </a:rPr>
                <a:t> </a:t>
              </a:r>
              <a:r>
                <a:rPr lang="en-US" sz="1400" dirty="0" err="1">
                  <a:solidFill>
                    <a:prstClr val="black"/>
                  </a:solidFill>
                  <a:latin typeface="Calibri"/>
                </a:rPr>
                <a:t>arbetstid</a:t>
              </a:r>
              <a:r>
                <a:rPr lang="en-US" sz="1400" dirty="0">
                  <a:solidFill>
                    <a:prstClr val="black"/>
                  </a:solidFill>
                  <a:latin typeface="Calibri"/>
                </a:rPr>
                <a:t> </a:t>
              </a:r>
              <a:r>
                <a:rPr lang="en-US" sz="1400" dirty="0" err="1">
                  <a:solidFill>
                    <a:prstClr val="black"/>
                  </a:solidFill>
                  <a:latin typeface="Calibri"/>
                </a:rPr>
                <a:t>och</a:t>
              </a:r>
              <a:r>
                <a:rPr lang="en-US" sz="1400" dirty="0">
                  <a:solidFill>
                    <a:prstClr val="black"/>
                  </a:solidFill>
                  <a:latin typeface="Calibri"/>
                </a:rPr>
                <a:t> </a:t>
              </a:r>
              <a:r>
                <a:rPr lang="en-US" sz="1400" dirty="0" err="1">
                  <a:solidFill>
                    <a:prstClr val="black"/>
                  </a:solidFill>
                  <a:latin typeface="Calibri"/>
                </a:rPr>
                <a:t>mer</a:t>
              </a:r>
              <a:r>
                <a:rPr lang="en-US" sz="1400" dirty="0">
                  <a:solidFill>
                    <a:prstClr val="black"/>
                  </a:solidFill>
                  <a:latin typeface="Calibri"/>
                </a:rPr>
                <a:t> </a:t>
              </a:r>
              <a:r>
                <a:rPr lang="en-US" sz="1400" dirty="0" err="1">
                  <a:solidFill>
                    <a:prstClr val="black"/>
                  </a:solidFill>
                  <a:latin typeface="Calibri"/>
                </a:rPr>
                <a:t>och</a:t>
              </a:r>
              <a:r>
                <a:rPr lang="en-US" sz="1400" dirty="0">
                  <a:solidFill>
                    <a:prstClr val="black"/>
                  </a:solidFill>
                  <a:latin typeface="Calibri"/>
                </a:rPr>
                <a:t> </a:t>
              </a:r>
              <a:r>
                <a:rPr lang="en-US" sz="1400" dirty="0" err="1">
                  <a:solidFill>
                    <a:prstClr val="black"/>
                  </a:solidFill>
                  <a:latin typeface="Calibri"/>
                </a:rPr>
                <a:t>bättre</a:t>
              </a:r>
              <a:r>
                <a:rPr lang="en-US" sz="1400" dirty="0">
                  <a:solidFill>
                    <a:prstClr val="black"/>
                  </a:solidFill>
                  <a:latin typeface="Calibri"/>
                </a:rPr>
                <a:t> </a:t>
              </a:r>
              <a:r>
                <a:rPr lang="en-US" sz="1400" dirty="0" err="1">
                  <a:solidFill>
                    <a:prstClr val="black"/>
                  </a:solidFill>
                  <a:latin typeface="Calibri"/>
                </a:rPr>
                <a:t>fritid</a:t>
              </a:r>
              <a:r>
                <a:rPr lang="en-US" sz="1400" dirty="0">
                  <a:solidFill>
                    <a:prstClr val="black"/>
                  </a:solidFill>
                  <a:latin typeface="Calibri"/>
                </a:rPr>
                <a:t> </a:t>
              </a:r>
            </a:p>
          </p:txBody>
        </p:sp>
      </p:grpSp>
      <p:grpSp>
        <p:nvGrpSpPr>
          <p:cNvPr id="7" name="Group 7">
            <a:extLst>
              <a:ext uri="{FF2B5EF4-FFF2-40B4-BE49-F238E27FC236}">
                <a16:creationId xmlns:a16="http://schemas.microsoft.com/office/drawing/2014/main" id="{C0CA198A-50C5-DF33-E8EC-44129B3DBC6E}"/>
              </a:ext>
            </a:extLst>
          </p:cNvPr>
          <p:cNvGrpSpPr/>
          <p:nvPr/>
        </p:nvGrpSpPr>
        <p:grpSpPr>
          <a:xfrm>
            <a:off x="8495450" y="1730046"/>
            <a:ext cx="1993478" cy="1993478"/>
            <a:chOff x="4314996" y="1610488"/>
            <a:chExt cx="2657971" cy="2657972"/>
          </a:xfrm>
          <a:solidFill>
            <a:schemeClr val="bg1"/>
          </a:solidFill>
        </p:grpSpPr>
        <p:sp>
          <p:nvSpPr>
            <p:cNvPr id="8" name="Oval 8">
              <a:extLst>
                <a:ext uri="{FF2B5EF4-FFF2-40B4-BE49-F238E27FC236}">
                  <a16:creationId xmlns:a16="http://schemas.microsoft.com/office/drawing/2014/main" id="{C65A5489-57D3-1F9E-877C-82EE73877CE8}"/>
                </a:ext>
              </a:extLst>
            </p:cNvPr>
            <p:cNvSpPr/>
            <p:nvPr/>
          </p:nvSpPr>
          <p:spPr>
            <a:xfrm>
              <a:off x="4314996" y="1610488"/>
              <a:ext cx="2657971" cy="2657972"/>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11" name="Oval 4">
              <a:extLst>
                <a:ext uri="{FF2B5EF4-FFF2-40B4-BE49-F238E27FC236}">
                  <a16:creationId xmlns:a16="http://schemas.microsoft.com/office/drawing/2014/main" id="{FBA23E5C-E553-507E-93E1-08A8B8545EE7}"/>
                </a:ext>
              </a:extLst>
            </p:cNvPr>
            <p:cNvSpPr/>
            <p:nvPr/>
          </p:nvSpPr>
          <p:spPr>
            <a:xfrm>
              <a:off x="4564482" y="1999738"/>
              <a:ext cx="2019234" cy="1879469"/>
            </a:xfrm>
            <a:prstGeom prst="rect">
              <a:avLst/>
            </a:prstGeom>
            <a:no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err="1">
                  <a:solidFill>
                    <a:prstClr val="black"/>
                  </a:solidFill>
                  <a:latin typeface="Calibri"/>
                </a:rPr>
                <a:t>Liten</a:t>
              </a:r>
              <a:r>
                <a:rPr lang="en-US" sz="1400" dirty="0">
                  <a:solidFill>
                    <a:prstClr val="black"/>
                  </a:solidFill>
                  <a:latin typeface="Calibri"/>
                </a:rPr>
                <a:t> </a:t>
              </a:r>
              <a:r>
                <a:rPr lang="en-US" sz="1400" dirty="0" err="1">
                  <a:solidFill>
                    <a:prstClr val="black"/>
                  </a:solidFill>
                  <a:latin typeface="Calibri"/>
                </a:rPr>
                <a:t>konsumtion</a:t>
              </a:r>
              <a:r>
                <a:rPr lang="en-US" sz="1400" dirty="0">
                  <a:solidFill>
                    <a:prstClr val="black"/>
                  </a:solidFill>
                  <a:latin typeface="Calibri"/>
                </a:rPr>
                <a:t> av </a:t>
              </a:r>
              <a:r>
                <a:rPr lang="en-US" sz="1400" dirty="0" err="1">
                  <a:solidFill>
                    <a:prstClr val="black"/>
                  </a:solidFill>
                  <a:latin typeface="Calibri"/>
                </a:rPr>
                <a:t>varor</a:t>
              </a:r>
              <a:r>
                <a:rPr lang="en-US" sz="1400" dirty="0">
                  <a:solidFill>
                    <a:prstClr val="black"/>
                  </a:solidFill>
                  <a:latin typeface="Calibri"/>
                </a:rPr>
                <a:t>, </a:t>
              </a:r>
              <a:r>
                <a:rPr lang="en-US" sz="1400" dirty="0" err="1">
                  <a:solidFill>
                    <a:prstClr val="black"/>
                  </a:solidFill>
                  <a:latin typeface="Calibri"/>
                </a:rPr>
                <a:t>istället</a:t>
              </a:r>
              <a:r>
                <a:rPr lang="en-US" sz="1400" dirty="0">
                  <a:solidFill>
                    <a:prstClr val="black"/>
                  </a:solidFill>
                  <a:latin typeface="Calibri"/>
                </a:rPr>
                <a:t> </a:t>
              </a:r>
              <a:r>
                <a:rPr lang="en-US" sz="1400" dirty="0" err="1">
                  <a:solidFill>
                    <a:prstClr val="black"/>
                  </a:solidFill>
                  <a:latin typeface="Calibri"/>
                </a:rPr>
                <a:t>ledig</a:t>
              </a:r>
              <a:r>
                <a:rPr lang="en-US" sz="1400" dirty="0">
                  <a:solidFill>
                    <a:prstClr val="black"/>
                  </a:solidFill>
                  <a:latin typeface="Calibri"/>
                </a:rPr>
                <a:t> </a:t>
              </a:r>
              <a:r>
                <a:rPr lang="en-US" sz="1400" dirty="0" err="1">
                  <a:solidFill>
                    <a:prstClr val="black"/>
                  </a:solidFill>
                  <a:latin typeface="Calibri"/>
                </a:rPr>
                <a:t>tid</a:t>
              </a:r>
              <a:r>
                <a:rPr lang="en-US" sz="1400" dirty="0">
                  <a:solidFill>
                    <a:prstClr val="black"/>
                  </a:solidFill>
                  <a:latin typeface="Calibri"/>
                </a:rPr>
                <a:t>, </a:t>
              </a:r>
              <a:r>
                <a:rPr lang="en-US" sz="1400" dirty="0" err="1">
                  <a:solidFill>
                    <a:prstClr val="black"/>
                  </a:solidFill>
                  <a:latin typeface="Calibri"/>
                </a:rPr>
                <a:t>livskvalitet</a:t>
              </a:r>
              <a:r>
                <a:rPr lang="en-US" sz="1400" dirty="0">
                  <a:solidFill>
                    <a:prstClr val="black"/>
                  </a:solidFill>
                  <a:latin typeface="Calibri"/>
                </a:rPr>
                <a:t> </a:t>
              </a:r>
              <a:r>
                <a:rPr lang="en-US" sz="1400" dirty="0" err="1">
                  <a:solidFill>
                    <a:prstClr val="black"/>
                  </a:solidFill>
                  <a:latin typeface="Calibri"/>
                </a:rPr>
                <a:t>och</a:t>
              </a:r>
              <a:r>
                <a:rPr lang="en-US" sz="1400" dirty="0">
                  <a:solidFill>
                    <a:prstClr val="black"/>
                  </a:solidFill>
                  <a:latin typeface="Calibri"/>
                </a:rPr>
                <a:t> </a:t>
              </a:r>
              <a:r>
                <a:rPr lang="en-US" sz="1400" dirty="0" err="1">
                  <a:solidFill>
                    <a:prstClr val="black"/>
                  </a:solidFill>
                  <a:latin typeface="Calibri"/>
                </a:rPr>
                <a:t>hälsa</a:t>
              </a:r>
              <a:endParaRPr lang="en-US" sz="1400" dirty="0">
                <a:solidFill>
                  <a:prstClr val="black"/>
                </a:solidFill>
                <a:latin typeface="Calibri"/>
              </a:endParaRPr>
            </a:p>
          </p:txBody>
        </p:sp>
      </p:grpSp>
      <p:grpSp>
        <p:nvGrpSpPr>
          <p:cNvPr id="12" name="Group 10">
            <a:extLst>
              <a:ext uri="{FF2B5EF4-FFF2-40B4-BE49-F238E27FC236}">
                <a16:creationId xmlns:a16="http://schemas.microsoft.com/office/drawing/2014/main" id="{2A4666A2-A9C0-2332-F8CF-B589C09AFA9B}"/>
              </a:ext>
            </a:extLst>
          </p:cNvPr>
          <p:cNvGrpSpPr/>
          <p:nvPr/>
        </p:nvGrpSpPr>
        <p:grpSpPr>
          <a:xfrm>
            <a:off x="8443037" y="3903812"/>
            <a:ext cx="1993478" cy="1993478"/>
            <a:chOff x="-254502" y="1971223"/>
            <a:chExt cx="2657971" cy="2657971"/>
          </a:xfrm>
          <a:solidFill>
            <a:schemeClr val="bg1"/>
          </a:solidFill>
        </p:grpSpPr>
        <p:sp>
          <p:nvSpPr>
            <p:cNvPr id="13" name="Oval 11">
              <a:extLst>
                <a:ext uri="{FF2B5EF4-FFF2-40B4-BE49-F238E27FC236}">
                  <a16:creationId xmlns:a16="http://schemas.microsoft.com/office/drawing/2014/main" id="{8D46FD65-74C9-84C3-9249-E79E279415BE}"/>
                </a:ext>
              </a:extLst>
            </p:cNvPr>
            <p:cNvSpPr/>
            <p:nvPr/>
          </p:nvSpPr>
          <p:spPr>
            <a:xfrm>
              <a:off x="-254502" y="1971223"/>
              <a:ext cx="2657971" cy="2657971"/>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14" name="Oval 4">
              <a:extLst>
                <a:ext uri="{FF2B5EF4-FFF2-40B4-BE49-F238E27FC236}">
                  <a16:creationId xmlns:a16="http://schemas.microsoft.com/office/drawing/2014/main" id="{1D5A86C0-8E6A-46E5-3FA0-1101B58D5307}"/>
                </a:ext>
              </a:extLst>
            </p:cNvPr>
            <p:cNvSpPr/>
            <p:nvPr/>
          </p:nvSpPr>
          <p:spPr>
            <a:xfrm>
              <a:off x="-33030" y="2360474"/>
              <a:ext cx="2031935" cy="1879470"/>
            </a:xfrm>
            <a:prstGeom prst="rect">
              <a:avLst/>
            </a:prstGeom>
            <a:no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err="1">
                  <a:solidFill>
                    <a:prstClr val="black"/>
                  </a:solidFill>
                  <a:latin typeface="Calibri"/>
                </a:rPr>
                <a:t>Produktionen</a:t>
              </a:r>
              <a:r>
                <a:rPr lang="en-US" sz="1400" dirty="0">
                  <a:solidFill>
                    <a:prstClr val="black"/>
                  </a:solidFill>
                  <a:latin typeface="Calibri"/>
                </a:rPr>
                <a:t> </a:t>
              </a:r>
              <a:r>
                <a:rPr lang="en-US" sz="1400" dirty="0" err="1">
                  <a:solidFill>
                    <a:prstClr val="black"/>
                  </a:solidFill>
                  <a:latin typeface="Calibri"/>
                </a:rPr>
                <a:t>är</a:t>
              </a:r>
              <a:r>
                <a:rPr lang="en-US" sz="1400" dirty="0">
                  <a:solidFill>
                    <a:prstClr val="black"/>
                  </a:solidFill>
                  <a:latin typeface="Calibri"/>
                </a:rPr>
                <a:t> </a:t>
              </a:r>
              <a:r>
                <a:rPr lang="en-US" sz="1400" dirty="0" err="1">
                  <a:solidFill>
                    <a:prstClr val="black"/>
                  </a:solidFill>
                  <a:latin typeface="Calibri"/>
                </a:rPr>
                <a:t>automatiserad</a:t>
              </a:r>
              <a:r>
                <a:rPr lang="en-US" sz="1400" dirty="0">
                  <a:solidFill>
                    <a:prstClr val="black"/>
                  </a:solidFill>
                  <a:latin typeface="Calibri"/>
                </a:rPr>
                <a:t> </a:t>
              </a:r>
              <a:r>
                <a:rPr lang="en-US" sz="1400" dirty="0" err="1">
                  <a:solidFill>
                    <a:prstClr val="black"/>
                  </a:solidFill>
                  <a:latin typeface="Calibri"/>
                </a:rPr>
                <a:t>och</a:t>
              </a:r>
              <a:r>
                <a:rPr lang="en-US" sz="1400" dirty="0">
                  <a:solidFill>
                    <a:prstClr val="black"/>
                  </a:solidFill>
                  <a:latin typeface="Calibri"/>
                </a:rPr>
                <a:t> </a:t>
              </a:r>
              <a:r>
                <a:rPr lang="en-US" sz="1400" dirty="0" err="1">
                  <a:solidFill>
                    <a:prstClr val="black"/>
                  </a:solidFill>
                  <a:latin typeface="Calibri"/>
                </a:rPr>
                <a:t>robotiserad</a:t>
              </a:r>
              <a:r>
                <a:rPr lang="en-US" sz="1400" dirty="0">
                  <a:solidFill>
                    <a:prstClr val="black"/>
                  </a:solidFill>
                  <a:latin typeface="Calibri"/>
                </a:rPr>
                <a:t>. </a:t>
              </a:r>
            </a:p>
          </p:txBody>
        </p:sp>
      </p:grpSp>
    </p:spTree>
    <p:extLst>
      <p:ext uri="{BB962C8B-B14F-4D97-AF65-F5344CB8AC3E}">
        <p14:creationId xmlns:p14="http://schemas.microsoft.com/office/powerpoint/2010/main" val="373153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6C51EE-9379-0240-8B59-697A65B72D21}"/>
              </a:ext>
            </a:extLst>
          </p:cNvPr>
          <p:cNvSpPr>
            <a:spLocks noGrp="1"/>
          </p:cNvSpPr>
          <p:nvPr>
            <p:ph type="title"/>
          </p:nvPr>
        </p:nvSpPr>
        <p:spPr/>
        <p:txBody>
          <a:bodyPr/>
          <a:lstStyle/>
          <a:p>
            <a:r>
              <a:rPr lang="sv-SE" sz="3200" dirty="0">
                <a:solidFill>
                  <a:prstClr val="black"/>
                </a:solidFill>
                <a:latin typeface="Calibri"/>
              </a:rPr>
              <a:t>Delningsekonomi </a:t>
            </a:r>
            <a:endParaRPr lang="sv-SE" dirty="0"/>
          </a:p>
        </p:txBody>
      </p:sp>
      <p:pic>
        <p:nvPicPr>
          <p:cNvPr id="6" name="Platshållare för bild 8">
            <a:extLst>
              <a:ext uri="{FF2B5EF4-FFF2-40B4-BE49-F238E27FC236}">
                <a16:creationId xmlns:a16="http://schemas.microsoft.com/office/drawing/2014/main" id="{0538B4B5-C72A-614D-9589-D8614310654D}"/>
              </a:ext>
            </a:extLst>
          </p:cNvPr>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t="46" b="-1081"/>
          <a:stretch/>
        </p:blipFill>
        <p:spPr>
          <a:xfrm>
            <a:off x="4768212" y="1482725"/>
            <a:ext cx="3374714" cy="4816475"/>
          </a:xfrm>
        </p:spPr>
      </p:pic>
      <p:sp>
        <p:nvSpPr>
          <p:cNvPr id="9" name="Platshållare för innehåll 4">
            <a:extLst>
              <a:ext uri="{FF2B5EF4-FFF2-40B4-BE49-F238E27FC236}">
                <a16:creationId xmlns:a16="http://schemas.microsoft.com/office/drawing/2014/main" id="{5DD6BDDF-4C2B-4847-A787-28A8C2CD3A70}"/>
              </a:ext>
            </a:extLst>
          </p:cNvPr>
          <p:cNvSpPr txBox="1">
            <a:spLocks/>
          </p:cNvSpPr>
          <p:nvPr/>
        </p:nvSpPr>
        <p:spPr>
          <a:xfrm>
            <a:off x="1416001" y="1483200"/>
            <a:ext cx="3352212" cy="4816000"/>
          </a:xfrm>
          <a:prstGeom prst="rect">
            <a:avLst/>
          </a:prstGeom>
        </p:spPr>
        <p:txBody>
          <a:bodyPr vert="horz" lIns="91440" tIns="45720" rIns="91440" bIns="45720" rtlCol="0">
            <a:noAutofit/>
          </a:bodyPr>
          <a:lstStyle>
            <a:lvl1pPr marL="296326" indent="-296326" algn="l" rtl="0" eaLnBrk="1" fontAlgn="base" hangingPunct="1">
              <a:lnSpc>
                <a:spcPct val="90000"/>
              </a:lnSpc>
              <a:spcBef>
                <a:spcPts val="1333"/>
              </a:spcBef>
              <a:spcAft>
                <a:spcPts val="267"/>
              </a:spcAft>
              <a:buClr>
                <a:schemeClr val="tx1"/>
              </a:buClr>
              <a:buFont typeface="Arial" panose="020B0604020202020204" pitchFamily="34" charset="0"/>
              <a:buChar char="•"/>
              <a:tabLst/>
              <a:defRPr sz="2133" kern="1200">
                <a:solidFill>
                  <a:schemeClr val="tx1"/>
                </a:solidFill>
                <a:latin typeface="+mn-lt"/>
                <a:ea typeface="+mn-ea"/>
                <a:cs typeface="+mn-cs"/>
              </a:defRPr>
            </a:lvl1pPr>
            <a:lvl2pPr marL="594769" indent="-298443" algn="l" rtl="0" eaLnBrk="1" fontAlgn="base" hangingPunct="1">
              <a:lnSpc>
                <a:spcPct val="90000"/>
              </a:lnSpc>
              <a:spcBef>
                <a:spcPts val="800"/>
              </a:spcBef>
              <a:spcAft>
                <a:spcPct val="0"/>
              </a:spcAft>
              <a:buFont typeface="Systemtypsnitt"/>
              <a:buChar char="–"/>
              <a:tabLst/>
              <a:defRPr sz="1867" kern="1200">
                <a:solidFill>
                  <a:schemeClr val="tx1"/>
                </a:solidFill>
                <a:latin typeface="+mn-lt"/>
                <a:ea typeface="+mn-ea"/>
                <a:cs typeface="+mn-cs"/>
              </a:defRPr>
            </a:lvl2pPr>
            <a:lvl3pPr marL="893211" indent="-298443" algn="l" rtl="0" eaLnBrk="1" fontAlgn="base" hangingPunct="1">
              <a:lnSpc>
                <a:spcPct val="90000"/>
              </a:lnSpc>
              <a:spcBef>
                <a:spcPts val="800"/>
              </a:spcBef>
              <a:spcAft>
                <a:spcPct val="0"/>
              </a:spcAft>
              <a:buFont typeface="Systemtypsnitt"/>
              <a:buChar char="&gt;"/>
              <a:tabLst/>
              <a:defRPr sz="1600" i="1" kern="1200">
                <a:solidFill>
                  <a:schemeClr val="tx1"/>
                </a:solidFill>
                <a:latin typeface="+mn-lt"/>
                <a:ea typeface="+mn-ea"/>
                <a:cs typeface="+mn-cs"/>
              </a:defRPr>
            </a:lvl3pPr>
            <a:lvl4pPr marL="1128156" indent="-234945" algn="l" rtl="0" eaLnBrk="1" fontAlgn="base" hangingPunct="1">
              <a:lnSpc>
                <a:spcPct val="90000"/>
              </a:lnSpc>
              <a:spcBef>
                <a:spcPts val="800"/>
              </a:spcBef>
              <a:spcAft>
                <a:spcPct val="0"/>
              </a:spcAft>
              <a:buFont typeface="Arial" panose="020B0604020202020204" pitchFamily="34" charset="0"/>
              <a:buChar char="•"/>
              <a:tabLst/>
              <a:defRPr sz="1600" kern="1200">
                <a:solidFill>
                  <a:schemeClr val="tx1"/>
                </a:solidFill>
                <a:latin typeface="+mn-lt"/>
                <a:ea typeface="+mn-ea"/>
                <a:cs typeface="+mn-cs"/>
              </a:defRPr>
            </a:lvl4pPr>
            <a:lvl5pPr marL="1483747" indent="-355591" algn="l" rtl="0" eaLnBrk="1" fontAlgn="base" hangingPunct="1">
              <a:lnSpc>
                <a:spcPct val="90000"/>
              </a:lnSpc>
              <a:spcBef>
                <a:spcPts val="800"/>
              </a:spcBef>
              <a:spcAft>
                <a:spcPct val="0"/>
              </a:spcAft>
              <a:buFont typeface="Arial" panose="020B0604020202020204" pitchFamily="34" charset="0"/>
              <a:buChar char="–"/>
              <a:tabLst/>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anose="020B0604020202020204" pitchFamily="34" charset="0"/>
              <a:buNone/>
            </a:pPr>
            <a:r>
              <a:rPr lang="sv-SE" sz="2400" dirty="0">
                <a:solidFill>
                  <a:prstClr val="black"/>
                </a:solidFill>
                <a:latin typeface="Calibri"/>
              </a:rPr>
              <a:t>– vi </a:t>
            </a:r>
            <a:r>
              <a:rPr lang="sv-SE" sz="2400" dirty="0" err="1">
                <a:solidFill>
                  <a:prstClr val="black"/>
                </a:solidFill>
                <a:latin typeface="Calibri"/>
              </a:rPr>
              <a:t>nätverkar</a:t>
            </a:r>
            <a:r>
              <a:rPr lang="sv-SE" sz="2400" dirty="0">
                <a:solidFill>
                  <a:prstClr val="black"/>
                </a:solidFill>
                <a:latin typeface="Calibri"/>
              </a:rPr>
              <a:t>, </a:t>
            </a:r>
            <a:r>
              <a:rPr lang="sv-SE" dirty="0"/>
              <a:t> </a:t>
            </a:r>
            <a:r>
              <a:rPr lang="sv-SE" sz="2400" dirty="0">
                <a:solidFill>
                  <a:prstClr val="black"/>
                </a:solidFill>
                <a:latin typeface="Calibri"/>
              </a:rPr>
              <a:t>äger gemensamt och delar på saker och producerar varor och tjänster i kooperativ</a:t>
            </a:r>
          </a:p>
          <a:p>
            <a:endParaRPr lang="sv-SE" dirty="0"/>
          </a:p>
        </p:txBody>
      </p:sp>
      <p:sp>
        <p:nvSpPr>
          <p:cNvPr id="10" name="textruta 9">
            <a:extLst>
              <a:ext uri="{FF2B5EF4-FFF2-40B4-BE49-F238E27FC236}">
                <a16:creationId xmlns:a16="http://schemas.microsoft.com/office/drawing/2014/main" id="{AC47E5F4-4139-FD47-AD69-A020621F9FA0}"/>
              </a:ext>
            </a:extLst>
          </p:cNvPr>
          <p:cNvSpPr txBox="1"/>
          <p:nvPr/>
        </p:nvSpPr>
        <p:spPr>
          <a:xfrm>
            <a:off x="5266814" y="6209203"/>
            <a:ext cx="2364750" cy="338554"/>
          </a:xfrm>
          <a:prstGeom prst="rect">
            <a:avLst/>
          </a:prstGeom>
          <a:noFill/>
        </p:spPr>
        <p:txBody>
          <a:bodyPr wrap="none" rtlCol="0">
            <a:spAutoFit/>
          </a:bodyPr>
          <a:lstStyle/>
          <a:p>
            <a:r>
              <a:rPr lang="sv-SE" sz="1600" dirty="0"/>
              <a:t>Illustration: Sara Granér</a:t>
            </a:r>
          </a:p>
        </p:txBody>
      </p:sp>
      <p:grpSp>
        <p:nvGrpSpPr>
          <p:cNvPr id="3" name="Group 4">
            <a:extLst>
              <a:ext uri="{FF2B5EF4-FFF2-40B4-BE49-F238E27FC236}">
                <a16:creationId xmlns:a16="http://schemas.microsoft.com/office/drawing/2014/main" id="{CD73DF6E-AFD1-0EA6-0491-773035F7FBC0}"/>
              </a:ext>
            </a:extLst>
          </p:cNvPr>
          <p:cNvGrpSpPr/>
          <p:nvPr/>
        </p:nvGrpSpPr>
        <p:grpSpPr>
          <a:xfrm>
            <a:off x="8828032" y="4009390"/>
            <a:ext cx="1993478" cy="1993478"/>
            <a:chOff x="2649" y="1949150"/>
            <a:chExt cx="2657971" cy="2657971"/>
          </a:xfrm>
          <a:solidFill>
            <a:schemeClr val="bg1"/>
          </a:solidFill>
        </p:grpSpPr>
        <p:sp>
          <p:nvSpPr>
            <p:cNvPr id="4" name="Oval 5">
              <a:extLst>
                <a:ext uri="{FF2B5EF4-FFF2-40B4-BE49-F238E27FC236}">
                  <a16:creationId xmlns:a16="http://schemas.microsoft.com/office/drawing/2014/main" id="{86D9D1AF-BBE3-F163-1CF3-06F6F4C58FB8}"/>
                </a:ext>
              </a:extLst>
            </p:cNvPr>
            <p:cNvSpPr/>
            <p:nvPr/>
          </p:nvSpPr>
          <p:spPr>
            <a:xfrm>
              <a:off x="2649" y="1949150"/>
              <a:ext cx="2657971" cy="2657971"/>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5" name="Oval 4">
              <a:extLst>
                <a:ext uri="{FF2B5EF4-FFF2-40B4-BE49-F238E27FC236}">
                  <a16:creationId xmlns:a16="http://schemas.microsoft.com/office/drawing/2014/main" id="{A95B2B10-37B4-8214-BF96-50989B1FCFAB}"/>
                </a:ext>
              </a:extLst>
            </p:cNvPr>
            <p:cNvSpPr/>
            <p:nvPr/>
          </p:nvSpPr>
          <p:spPr>
            <a:xfrm>
              <a:off x="391900" y="2338401"/>
              <a:ext cx="1879469" cy="1879469"/>
            </a:xfrm>
            <a:prstGeom prst="rect">
              <a:avLst/>
            </a:prstGeom>
            <a:no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err="1">
                  <a:solidFill>
                    <a:prstClr val="black"/>
                  </a:solidFill>
                  <a:latin typeface="Calibri"/>
                </a:rPr>
                <a:t>Digitaliseringen</a:t>
              </a:r>
              <a:r>
                <a:rPr lang="en-US" sz="1400" dirty="0">
                  <a:solidFill>
                    <a:prstClr val="black"/>
                  </a:solidFill>
                  <a:latin typeface="Calibri"/>
                </a:rPr>
                <a:t> ger </a:t>
              </a:r>
              <a:r>
                <a:rPr lang="en-US" sz="1400" dirty="0" err="1">
                  <a:solidFill>
                    <a:prstClr val="black"/>
                  </a:solidFill>
                  <a:latin typeface="Calibri"/>
                </a:rPr>
                <a:t>goda</a:t>
              </a:r>
              <a:r>
                <a:rPr lang="en-US" sz="1400" dirty="0">
                  <a:solidFill>
                    <a:prstClr val="black"/>
                  </a:solidFill>
                  <a:latin typeface="Calibri"/>
                </a:rPr>
                <a:t> </a:t>
              </a:r>
              <a:r>
                <a:rPr lang="en-US" sz="1400" dirty="0" err="1">
                  <a:solidFill>
                    <a:prstClr val="black"/>
                  </a:solidFill>
                  <a:latin typeface="Calibri"/>
                </a:rPr>
                <a:t>förutsättningar</a:t>
              </a:r>
              <a:r>
                <a:rPr lang="en-US" sz="1400" dirty="0">
                  <a:solidFill>
                    <a:prstClr val="black"/>
                  </a:solidFill>
                  <a:latin typeface="Calibri"/>
                </a:rPr>
                <a:t> för </a:t>
              </a:r>
              <a:r>
                <a:rPr lang="en-US" sz="1400" dirty="0" err="1">
                  <a:solidFill>
                    <a:prstClr val="black"/>
                  </a:solidFill>
                  <a:latin typeface="Calibri"/>
                </a:rPr>
                <a:t>hållbara</a:t>
              </a:r>
              <a:r>
                <a:rPr lang="en-US" sz="1400" dirty="0">
                  <a:solidFill>
                    <a:prstClr val="black"/>
                  </a:solidFill>
                  <a:latin typeface="Calibri"/>
                </a:rPr>
                <a:t> </a:t>
              </a:r>
              <a:r>
                <a:rPr lang="en-US" sz="1400" dirty="0" err="1">
                  <a:solidFill>
                    <a:prstClr val="black"/>
                  </a:solidFill>
                  <a:latin typeface="Calibri"/>
                </a:rPr>
                <a:t>lösningar</a:t>
              </a:r>
              <a:endParaRPr lang="en-US" sz="1400" dirty="0">
                <a:solidFill>
                  <a:prstClr val="black"/>
                </a:solidFill>
                <a:latin typeface="Calibri"/>
              </a:endParaRPr>
            </a:p>
          </p:txBody>
        </p:sp>
      </p:grpSp>
      <p:grpSp>
        <p:nvGrpSpPr>
          <p:cNvPr id="7" name="Group 8">
            <a:extLst>
              <a:ext uri="{FF2B5EF4-FFF2-40B4-BE49-F238E27FC236}">
                <a16:creationId xmlns:a16="http://schemas.microsoft.com/office/drawing/2014/main" id="{3C1BEB91-49C6-4FC5-EA78-BB5266359808}"/>
              </a:ext>
            </a:extLst>
          </p:cNvPr>
          <p:cNvGrpSpPr/>
          <p:nvPr/>
        </p:nvGrpSpPr>
        <p:grpSpPr>
          <a:xfrm>
            <a:off x="8828032" y="1642936"/>
            <a:ext cx="1993478" cy="1993478"/>
            <a:chOff x="2649" y="1949150"/>
            <a:chExt cx="2657971" cy="2657971"/>
          </a:xfrm>
          <a:solidFill>
            <a:schemeClr val="bg1"/>
          </a:solidFill>
        </p:grpSpPr>
        <p:sp>
          <p:nvSpPr>
            <p:cNvPr id="8" name="Oval 9">
              <a:extLst>
                <a:ext uri="{FF2B5EF4-FFF2-40B4-BE49-F238E27FC236}">
                  <a16:creationId xmlns:a16="http://schemas.microsoft.com/office/drawing/2014/main" id="{3042BFEF-C489-ED0E-C38D-50670B6E114A}"/>
                </a:ext>
              </a:extLst>
            </p:cNvPr>
            <p:cNvSpPr/>
            <p:nvPr/>
          </p:nvSpPr>
          <p:spPr>
            <a:xfrm>
              <a:off x="2649" y="1949150"/>
              <a:ext cx="2657971" cy="2657971"/>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11" name="Oval 4">
              <a:extLst>
                <a:ext uri="{FF2B5EF4-FFF2-40B4-BE49-F238E27FC236}">
                  <a16:creationId xmlns:a16="http://schemas.microsoft.com/office/drawing/2014/main" id="{E26046CE-4D34-46A6-DF80-1EBFF7C38423}"/>
                </a:ext>
              </a:extLst>
            </p:cNvPr>
            <p:cNvSpPr/>
            <p:nvPr/>
          </p:nvSpPr>
          <p:spPr>
            <a:xfrm>
              <a:off x="391900" y="2338401"/>
              <a:ext cx="1879469" cy="1879469"/>
            </a:xfrm>
            <a:prstGeom prst="rect">
              <a:avLst/>
            </a:prstGeom>
            <a:grp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err="1">
                  <a:solidFill>
                    <a:prstClr val="black"/>
                  </a:solidFill>
                  <a:latin typeface="Calibri"/>
                </a:rPr>
                <a:t>Liten</a:t>
              </a:r>
              <a:r>
                <a:rPr lang="en-US" sz="1400" dirty="0">
                  <a:solidFill>
                    <a:prstClr val="black"/>
                  </a:solidFill>
                  <a:latin typeface="Calibri"/>
                </a:rPr>
                <a:t> </a:t>
              </a:r>
              <a:r>
                <a:rPr lang="en-US" sz="1400" dirty="0" err="1">
                  <a:solidFill>
                    <a:prstClr val="black"/>
                  </a:solidFill>
                  <a:latin typeface="Calibri"/>
                </a:rPr>
                <a:t>konsumtion</a:t>
              </a:r>
              <a:r>
                <a:rPr lang="en-US" sz="1400" dirty="0">
                  <a:solidFill>
                    <a:prstClr val="black"/>
                  </a:solidFill>
                  <a:latin typeface="Calibri"/>
                </a:rPr>
                <a:t> </a:t>
              </a:r>
              <a:r>
                <a:rPr lang="en-US" sz="1400" dirty="0" err="1">
                  <a:solidFill>
                    <a:prstClr val="black"/>
                  </a:solidFill>
                  <a:latin typeface="Calibri"/>
                </a:rPr>
                <a:t>av</a:t>
              </a:r>
              <a:r>
                <a:rPr lang="en-US" sz="1400" dirty="0">
                  <a:solidFill>
                    <a:prstClr val="black"/>
                  </a:solidFill>
                  <a:latin typeface="Calibri"/>
                </a:rPr>
                <a:t> </a:t>
              </a:r>
              <a:r>
                <a:rPr lang="en-US" sz="1400" dirty="0" err="1">
                  <a:solidFill>
                    <a:prstClr val="black"/>
                  </a:solidFill>
                  <a:latin typeface="Calibri"/>
                </a:rPr>
                <a:t>varor</a:t>
              </a:r>
              <a:r>
                <a:rPr lang="en-US" sz="1400" dirty="0">
                  <a:solidFill>
                    <a:prstClr val="black"/>
                  </a:solidFill>
                  <a:latin typeface="Calibri"/>
                </a:rPr>
                <a:t>,  </a:t>
              </a:r>
              <a:r>
                <a:rPr lang="en-US" sz="1400" dirty="0" err="1">
                  <a:solidFill>
                    <a:prstClr val="black"/>
                  </a:solidFill>
                  <a:latin typeface="Calibri"/>
                </a:rPr>
                <a:t>människor</a:t>
              </a:r>
              <a:r>
                <a:rPr lang="en-US" sz="1400" dirty="0">
                  <a:solidFill>
                    <a:prstClr val="black"/>
                  </a:solidFill>
                  <a:latin typeface="Calibri"/>
                </a:rPr>
                <a:t> </a:t>
              </a:r>
              <a:r>
                <a:rPr lang="en-US" sz="1400" dirty="0" err="1">
                  <a:solidFill>
                    <a:prstClr val="black"/>
                  </a:solidFill>
                  <a:latin typeface="Calibri"/>
                </a:rPr>
                <a:t>delar</a:t>
              </a:r>
              <a:r>
                <a:rPr lang="en-US" sz="1400" dirty="0">
                  <a:solidFill>
                    <a:prstClr val="black"/>
                  </a:solidFill>
                  <a:latin typeface="Calibri"/>
                </a:rPr>
                <a:t>, </a:t>
              </a:r>
              <a:r>
                <a:rPr lang="en-US" sz="1400" dirty="0" err="1">
                  <a:solidFill>
                    <a:prstClr val="black"/>
                  </a:solidFill>
                  <a:latin typeface="Calibri"/>
                </a:rPr>
                <a:t>lånar</a:t>
              </a:r>
              <a:r>
                <a:rPr lang="en-US" sz="1400" dirty="0">
                  <a:solidFill>
                    <a:prstClr val="black"/>
                  </a:solidFill>
                  <a:latin typeface="Calibri"/>
                </a:rPr>
                <a:t> </a:t>
              </a:r>
              <a:r>
                <a:rPr lang="en-US" sz="1400" dirty="0" err="1">
                  <a:solidFill>
                    <a:prstClr val="black"/>
                  </a:solidFill>
                  <a:latin typeface="Calibri"/>
                </a:rPr>
                <a:t>och</a:t>
              </a:r>
              <a:r>
                <a:rPr lang="en-US" sz="1400" dirty="0">
                  <a:solidFill>
                    <a:prstClr val="black"/>
                  </a:solidFill>
                  <a:latin typeface="Calibri"/>
                </a:rPr>
                <a:t> </a:t>
              </a:r>
              <a:r>
                <a:rPr lang="en-US" sz="1400" dirty="0" err="1">
                  <a:solidFill>
                    <a:prstClr val="black"/>
                  </a:solidFill>
                  <a:latin typeface="Calibri"/>
                </a:rPr>
                <a:t>byter</a:t>
              </a:r>
              <a:r>
                <a:rPr lang="en-US" sz="1400" dirty="0">
                  <a:solidFill>
                    <a:prstClr val="black"/>
                  </a:solidFill>
                  <a:latin typeface="Calibri"/>
                </a:rPr>
                <a:t> via </a:t>
              </a:r>
              <a:r>
                <a:rPr lang="en-US" sz="1400" dirty="0" err="1">
                  <a:solidFill>
                    <a:prstClr val="black"/>
                  </a:solidFill>
                  <a:latin typeface="Calibri"/>
                </a:rPr>
                <a:t>digitala</a:t>
              </a:r>
              <a:r>
                <a:rPr lang="en-US" sz="1400" dirty="0">
                  <a:solidFill>
                    <a:prstClr val="black"/>
                  </a:solidFill>
                  <a:latin typeface="Calibri"/>
                </a:rPr>
                <a:t> </a:t>
              </a:r>
              <a:r>
                <a:rPr lang="en-US" sz="1400" dirty="0" err="1">
                  <a:solidFill>
                    <a:prstClr val="black"/>
                  </a:solidFill>
                  <a:latin typeface="Calibri"/>
                </a:rPr>
                <a:t>plattformar</a:t>
              </a:r>
              <a:endParaRPr lang="en-US" sz="1400" dirty="0">
                <a:solidFill>
                  <a:prstClr val="black"/>
                </a:solidFill>
                <a:latin typeface="Calibri"/>
              </a:endParaRPr>
            </a:p>
          </p:txBody>
        </p:sp>
      </p:grpSp>
      <p:grpSp>
        <p:nvGrpSpPr>
          <p:cNvPr id="12" name="Group 11">
            <a:extLst>
              <a:ext uri="{FF2B5EF4-FFF2-40B4-BE49-F238E27FC236}">
                <a16:creationId xmlns:a16="http://schemas.microsoft.com/office/drawing/2014/main" id="{62938789-DA3D-A509-6676-D02A5B761502}"/>
              </a:ext>
            </a:extLst>
          </p:cNvPr>
          <p:cNvGrpSpPr/>
          <p:nvPr/>
        </p:nvGrpSpPr>
        <p:grpSpPr>
          <a:xfrm>
            <a:off x="1714365" y="3546245"/>
            <a:ext cx="1993478" cy="1993478"/>
            <a:chOff x="2649" y="1949150"/>
            <a:chExt cx="2657971" cy="2657971"/>
          </a:xfrm>
          <a:solidFill>
            <a:schemeClr val="bg1"/>
          </a:solidFill>
        </p:grpSpPr>
        <p:sp>
          <p:nvSpPr>
            <p:cNvPr id="13" name="Oval 12">
              <a:extLst>
                <a:ext uri="{FF2B5EF4-FFF2-40B4-BE49-F238E27FC236}">
                  <a16:creationId xmlns:a16="http://schemas.microsoft.com/office/drawing/2014/main" id="{04D33CAE-5D2A-070D-D343-BE48874A50FC}"/>
                </a:ext>
              </a:extLst>
            </p:cNvPr>
            <p:cNvSpPr/>
            <p:nvPr/>
          </p:nvSpPr>
          <p:spPr>
            <a:xfrm>
              <a:off x="2649" y="1949150"/>
              <a:ext cx="2657971" cy="2657971"/>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14" name="Oval 4">
              <a:extLst>
                <a:ext uri="{FF2B5EF4-FFF2-40B4-BE49-F238E27FC236}">
                  <a16:creationId xmlns:a16="http://schemas.microsoft.com/office/drawing/2014/main" id="{EBABA4FE-FEC3-998A-E58E-F890CDA55CFA}"/>
                </a:ext>
              </a:extLst>
            </p:cNvPr>
            <p:cNvSpPr/>
            <p:nvPr/>
          </p:nvSpPr>
          <p:spPr>
            <a:xfrm>
              <a:off x="277535" y="2351101"/>
              <a:ext cx="2235199" cy="1879469"/>
            </a:xfrm>
            <a:prstGeom prst="rect">
              <a:avLst/>
            </a:prstGeom>
            <a:no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err="1">
                  <a:solidFill>
                    <a:prstClr val="black"/>
                  </a:solidFill>
                  <a:latin typeface="Calibri"/>
                </a:rPr>
                <a:t>Medborgarmakt</a:t>
              </a:r>
              <a:r>
                <a:rPr lang="en-US" sz="1400" dirty="0">
                  <a:solidFill>
                    <a:prstClr val="black"/>
                  </a:solidFill>
                  <a:latin typeface="Calibri"/>
                </a:rPr>
                <a:t>. </a:t>
              </a:r>
              <a:r>
                <a:rPr lang="en-US" sz="1400" dirty="0" err="1">
                  <a:solidFill>
                    <a:prstClr val="black"/>
                  </a:solidFill>
                  <a:latin typeface="Calibri"/>
                </a:rPr>
                <a:t>Produktion</a:t>
              </a:r>
              <a:endParaRPr lang="en-US" sz="1400" dirty="0">
                <a:solidFill>
                  <a:prstClr val="black"/>
                </a:solidFill>
                <a:latin typeface="Calibri"/>
              </a:endParaRPr>
            </a:p>
            <a:p>
              <a:pPr algn="ctr"/>
              <a:r>
                <a:rPr lang="en-US" sz="1400" dirty="0" err="1">
                  <a:solidFill>
                    <a:prstClr val="black"/>
                  </a:solidFill>
                  <a:latin typeface="Calibri"/>
                </a:rPr>
                <a:t>i</a:t>
              </a:r>
              <a:r>
                <a:rPr lang="en-US" sz="1400" dirty="0">
                  <a:solidFill>
                    <a:prstClr val="black"/>
                  </a:solidFill>
                  <a:latin typeface="Calibri"/>
                </a:rPr>
                <a:t> </a:t>
              </a:r>
              <a:r>
                <a:rPr lang="en-US" sz="1400" dirty="0" err="1">
                  <a:solidFill>
                    <a:prstClr val="black"/>
                  </a:solidFill>
                  <a:latin typeface="Calibri"/>
                </a:rPr>
                <a:t>kooperativ</a:t>
              </a:r>
              <a:r>
                <a:rPr lang="en-US" sz="1400" dirty="0">
                  <a:solidFill>
                    <a:prstClr val="black"/>
                  </a:solidFill>
                  <a:latin typeface="Calibri"/>
                </a:rPr>
                <a:t> </a:t>
              </a:r>
              <a:r>
                <a:rPr lang="en-US" sz="1400" dirty="0" err="1">
                  <a:solidFill>
                    <a:prstClr val="black"/>
                  </a:solidFill>
                  <a:latin typeface="Calibri"/>
                </a:rPr>
                <a:t>och</a:t>
              </a:r>
              <a:r>
                <a:rPr lang="en-US" sz="1400" dirty="0">
                  <a:solidFill>
                    <a:prstClr val="black"/>
                  </a:solidFill>
                  <a:latin typeface="Calibri"/>
                </a:rPr>
                <a:t> </a:t>
              </a:r>
              <a:r>
                <a:rPr lang="en-US" sz="1400" dirty="0" err="1">
                  <a:solidFill>
                    <a:prstClr val="black"/>
                  </a:solidFill>
                  <a:latin typeface="Calibri"/>
                </a:rPr>
                <a:t>andra</a:t>
              </a:r>
              <a:r>
                <a:rPr lang="en-US" sz="1400" dirty="0">
                  <a:solidFill>
                    <a:prstClr val="black"/>
                  </a:solidFill>
                  <a:latin typeface="Calibri"/>
                </a:rPr>
                <a:t> </a:t>
              </a:r>
              <a:r>
                <a:rPr lang="en-US" sz="1400" dirty="0" err="1">
                  <a:solidFill>
                    <a:prstClr val="black"/>
                  </a:solidFill>
                  <a:latin typeface="Calibri"/>
                </a:rPr>
                <a:t>sammanslutningar</a:t>
              </a:r>
              <a:endParaRPr lang="en-US" sz="1400" dirty="0">
                <a:solidFill>
                  <a:prstClr val="black"/>
                </a:solidFill>
                <a:latin typeface="Calibri"/>
              </a:endParaRPr>
            </a:p>
          </p:txBody>
        </p:sp>
      </p:grpSp>
    </p:spTree>
    <p:extLst>
      <p:ext uri="{BB962C8B-B14F-4D97-AF65-F5344CB8AC3E}">
        <p14:creationId xmlns:p14="http://schemas.microsoft.com/office/powerpoint/2010/main" val="4546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6C51EE-9379-0240-8B59-697A65B72D21}"/>
              </a:ext>
            </a:extLst>
          </p:cNvPr>
          <p:cNvSpPr>
            <a:spLocks noGrp="1"/>
          </p:cNvSpPr>
          <p:nvPr>
            <p:ph type="title"/>
          </p:nvPr>
        </p:nvSpPr>
        <p:spPr/>
        <p:txBody>
          <a:bodyPr/>
          <a:lstStyle/>
          <a:p>
            <a:r>
              <a:rPr lang="sv-SE" sz="3200" dirty="0">
                <a:solidFill>
                  <a:prstClr val="black"/>
                </a:solidFill>
                <a:latin typeface="Calibri"/>
              </a:rPr>
              <a:t>Cirkulär ekonomi i välfärdsstaten</a:t>
            </a:r>
            <a:endParaRPr lang="sv-SE" dirty="0"/>
          </a:p>
        </p:txBody>
      </p:sp>
      <p:sp>
        <p:nvSpPr>
          <p:cNvPr id="9" name="Platshållare för innehåll 4">
            <a:extLst>
              <a:ext uri="{FF2B5EF4-FFF2-40B4-BE49-F238E27FC236}">
                <a16:creationId xmlns:a16="http://schemas.microsoft.com/office/drawing/2014/main" id="{5DD6BDDF-4C2B-4847-A787-28A8C2CD3A70}"/>
              </a:ext>
            </a:extLst>
          </p:cNvPr>
          <p:cNvSpPr txBox="1">
            <a:spLocks/>
          </p:cNvSpPr>
          <p:nvPr/>
        </p:nvSpPr>
        <p:spPr>
          <a:xfrm>
            <a:off x="1416001" y="1483200"/>
            <a:ext cx="3352212" cy="4816000"/>
          </a:xfrm>
          <a:prstGeom prst="rect">
            <a:avLst/>
          </a:prstGeom>
        </p:spPr>
        <p:txBody>
          <a:bodyPr vert="horz" lIns="91440" tIns="45720" rIns="91440" bIns="45720" rtlCol="0">
            <a:noAutofit/>
          </a:bodyPr>
          <a:lstStyle>
            <a:lvl1pPr marL="296326" indent="-296326" algn="l" rtl="0" eaLnBrk="1" fontAlgn="base" hangingPunct="1">
              <a:lnSpc>
                <a:spcPct val="90000"/>
              </a:lnSpc>
              <a:spcBef>
                <a:spcPts val="1333"/>
              </a:spcBef>
              <a:spcAft>
                <a:spcPts val="267"/>
              </a:spcAft>
              <a:buClr>
                <a:schemeClr val="tx1"/>
              </a:buClr>
              <a:buFont typeface="Arial" panose="020B0604020202020204" pitchFamily="34" charset="0"/>
              <a:buChar char="•"/>
              <a:tabLst/>
              <a:defRPr sz="2133" kern="1200">
                <a:solidFill>
                  <a:schemeClr val="tx1"/>
                </a:solidFill>
                <a:latin typeface="+mn-lt"/>
                <a:ea typeface="+mn-ea"/>
                <a:cs typeface="+mn-cs"/>
              </a:defRPr>
            </a:lvl1pPr>
            <a:lvl2pPr marL="594769" indent="-298443" algn="l" rtl="0" eaLnBrk="1" fontAlgn="base" hangingPunct="1">
              <a:lnSpc>
                <a:spcPct val="90000"/>
              </a:lnSpc>
              <a:spcBef>
                <a:spcPts val="800"/>
              </a:spcBef>
              <a:spcAft>
                <a:spcPct val="0"/>
              </a:spcAft>
              <a:buFont typeface="Systemtypsnitt"/>
              <a:buChar char="–"/>
              <a:tabLst/>
              <a:defRPr sz="1867" kern="1200">
                <a:solidFill>
                  <a:schemeClr val="tx1"/>
                </a:solidFill>
                <a:latin typeface="+mn-lt"/>
                <a:ea typeface="+mn-ea"/>
                <a:cs typeface="+mn-cs"/>
              </a:defRPr>
            </a:lvl2pPr>
            <a:lvl3pPr marL="893211" indent="-298443" algn="l" rtl="0" eaLnBrk="1" fontAlgn="base" hangingPunct="1">
              <a:lnSpc>
                <a:spcPct val="90000"/>
              </a:lnSpc>
              <a:spcBef>
                <a:spcPts val="800"/>
              </a:spcBef>
              <a:spcAft>
                <a:spcPct val="0"/>
              </a:spcAft>
              <a:buFont typeface="Systemtypsnitt"/>
              <a:buChar char="&gt;"/>
              <a:tabLst/>
              <a:defRPr sz="1600" i="1" kern="1200">
                <a:solidFill>
                  <a:schemeClr val="tx1"/>
                </a:solidFill>
                <a:latin typeface="+mn-lt"/>
                <a:ea typeface="+mn-ea"/>
                <a:cs typeface="+mn-cs"/>
              </a:defRPr>
            </a:lvl3pPr>
            <a:lvl4pPr marL="1128156" indent="-234945" algn="l" rtl="0" eaLnBrk="1" fontAlgn="base" hangingPunct="1">
              <a:lnSpc>
                <a:spcPct val="90000"/>
              </a:lnSpc>
              <a:spcBef>
                <a:spcPts val="800"/>
              </a:spcBef>
              <a:spcAft>
                <a:spcPct val="0"/>
              </a:spcAft>
              <a:buFont typeface="Arial" panose="020B0604020202020204" pitchFamily="34" charset="0"/>
              <a:buChar char="•"/>
              <a:tabLst/>
              <a:defRPr sz="1600" kern="1200">
                <a:solidFill>
                  <a:schemeClr val="tx1"/>
                </a:solidFill>
                <a:latin typeface="+mn-lt"/>
                <a:ea typeface="+mn-ea"/>
                <a:cs typeface="+mn-cs"/>
              </a:defRPr>
            </a:lvl4pPr>
            <a:lvl5pPr marL="1483747" indent="-355591" algn="l" rtl="0" eaLnBrk="1" fontAlgn="base" hangingPunct="1">
              <a:lnSpc>
                <a:spcPct val="90000"/>
              </a:lnSpc>
              <a:spcBef>
                <a:spcPts val="800"/>
              </a:spcBef>
              <a:spcAft>
                <a:spcPct val="0"/>
              </a:spcAft>
              <a:buFont typeface="Arial" panose="020B0604020202020204" pitchFamily="34" charset="0"/>
              <a:buChar char="–"/>
              <a:tabLst/>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sv-SE" sz="2400" dirty="0">
                <a:solidFill>
                  <a:prstClr val="black"/>
                </a:solidFill>
                <a:latin typeface="Calibri"/>
              </a:rPr>
              <a:t>–  Stark statlig styrning, med hjälp av näringslivet, mot utbyggd välfärd och cirkulär ekonomi</a:t>
            </a:r>
          </a:p>
        </p:txBody>
      </p:sp>
      <p:sp>
        <p:nvSpPr>
          <p:cNvPr id="10" name="textruta 9">
            <a:extLst>
              <a:ext uri="{FF2B5EF4-FFF2-40B4-BE49-F238E27FC236}">
                <a16:creationId xmlns:a16="http://schemas.microsoft.com/office/drawing/2014/main" id="{AC47E5F4-4139-FD47-AD69-A020621F9FA0}"/>
              </a:ext>
            </a:extLst>
          </p:cNvPr>
          <p:cNvSpPr txBox="1"/>
          <p:nvPr/>
        </p:nvSpPr>
        <p:spPr>
          <a:xfrm>
            <a:off x="5266814" y="6209203"/>
            <a:ext cx="2364750" cy="338554"/>
          </a:xfrm>
          <a:prstGeom prst="rect">
            <a:avLst/>
          </a:prstGeom>
          <a:noFill/>
        </p:spPr>
        <p:txBody>
          <a:bodyPr wrap="none" rtlCol="0">
            <a:spAutoFit/>
          </a:bodyPr>
          <a:lstStyle/>
          <a:p>
            <a:r>
              <a:rPr lang="sv-SE" sz="1600" dirty="0"/>
              <a:t>Illustration: Sara Granér</a:t>
            </a:r>
          </a:p>
        </p:txBody>
      </p:sp>
      <p:pic>
        <p:nvPicPr>
          <p:cNvPr id="4" name="Bildobjekt 3" descr="En bild som visar text&#10;&#10;Automatiskt genererad beskrivning">
            <a:extLst>
              <a:ext uri="{FF2B5EF4-FFF2-40B4-BE49-F238E27FC236}">
                <a16:creationId xmlns:a16="http://schemas.microsoft.com/office/drawing/2014/main" id="{705D38BA-B153-8642-3744-77AD76972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2729" y="1577966"/>
            <a:ext cx="3256768" cy="4600250"/>
          </a:xfrm>
          <a:prstGeom prst="rect">
            <a:avLst/>
          </a:prstGeom>
        </p:spPr>
      </p:pic>
      <p:grpSp>
        <p:nvGrpSpPr>
          <p:cNvPr id="3" name="Group 17">
            <a:extLst>
              <a:ext uri="{FF2B5EF4-FFF2-40B4-BE49-F238E27FC236}">
                <a16:creationId xmlns:a16="http://schemas.microsoft.com/office/drawing/2014/main" id="{BCB58AAA-FFEB-3C4A-207E-1DB132F29943}"/>
              </a:ext>
            </a:extLst>
          </p:cNvPr>
          <p:cNvGrpSpPr/>
          <p:nvPr/>
        </p:nvGrpSpPr>
        <p:grpSpPr>
          <a:xfrm>
            <a:off x="9021084" y="4060453"/>
            <a:ext cx="1993478" cy="1993478"/>
            <a:chOff x="5015845" y="4996372"/>
            <a:chExt cx="2657971" cy="2657971"/>
          </a:xfrm>
          <a:solidFill>
            <a:schemeClr val="bg1"/>
          </a:solidFill>
        </p:grpSpPr>
        <p:sp>
          <p:nvSpPr>
            <p:cNvPr id="5" name="Oval 18">
              <a:extLst>
                <a:ext uri="{FF2B5EF4-FFF2-40B4-BE49-F238E27FC236}">
                  <a16:creationId xmlns:a16="http://schemas.microsoft.com/office/drawing/2014/main" id="{E24913C8-0318-E039-EBE8-A408E21E5727}"/>
                </a:ext>
              </a:extLst>
            </p:cNvPr>
            <p:cNvSpPr/>
            <p:nvPr/>
          </p:nvSpPr>
          <p:spPr>
            <a:xfrm>
              <a:off x="5015845" y="4996372"/>
              <a:ext cx="2657971" cy="2657971"/>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6" name="Oval 4">
              <a:extLst>
                <a:ext uri="{FF2B5EF4-FFF2-40B4-BE49-F238E27FC236}">
                  <a16:creationId xmlns:a16="http://schemas.microsoft.com/office/drawing/2014/main" id="{74CA1F9A-D8DC-808D-696D-8489DF520B0F}"/>
                </a:ext>
              </a:extLst>
            </p:cNvPr>
            <p:cNvSpPr/>
            <p:nvPr/>
          </p:nvSpPr>
          <p:spPr>
            <a:xfrm>
              <a:off x="5265330" y="5385622"/>
              <a:ext cx="2120899" cy="1879470"/>
            </a:xfrm>
            <a:prstGeom prst="rect">
              <a:avLst/>
            </a:prstGeom>
            <a:no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err="1">
                  <a:solidFill>
                    <a:prstClr val="black"/>
                  </a:solidFill>
                  <a:latin typeface="Calibri"/>
                </a:rPr>
                <a:t>Begränsad</a:t>
              </a:r>
              <a:r>
                <a:rPr lang="en-US" sz="1400" dirty="0">
                  <a:solidFill>
                    <a:prstClr val="black"/>
                  </a:solidFill>
                  <a:latin typeface="Calibri"/>
                </a:rPr>
                <a:t> </a:t>
              </a:r>
              <a:r>
                <a:rPr lang="en-US" sz="1400" dirty="0" err="1">
                  <a:solidFill>
                    <a:prstClr val="black"/>
                  </a:solidFill>
                  <a:latin typeface="Calibri"/>
                </a:rPr>
                <a:t>varukonsumtion</a:t>
              </a:r>
              <a:r>
                <a:rPr lang="en-US" sz="1400" dirty="0">
                  <a:solidFill>
                    <a:prstClr val="black"/>
                  </a:solidFill>
                  <a:latin typeface="Calibri"/>
                </a:rPr>
                <a:t>, men </a:t>
              </a:r>
              <a:r>
                <a:rPr lang="en-US" sz="1400" dirty="0" err="1">
                  <a:solidFill>
                    <a:prstClr val="black"/>
                  </a:solidFill>
                  <a:latin typeface="Calibri"/>
                </a:rPr>
                <a:t>konsumtion</a:t>
              </a:r>
              <a:r>
                <a:rPr lang="en-US" sz="1400" dirty="0">
                  <a:solidFill>
                    <a:prstClr val="black"/>
                  </a:solidFill>
                  <a:latin typeface="Calibri"/>
                </a:rPr>
                <a:t> </a:t>
              </a:r>
              <a:r>
                <a:rPr lang="en-US" sz="1400" dirty="0" err="1">
                  <a:solidFill>
                    <a:prstClr val="black"/>
                  </a:solidFill>
                  <a:latin typeface="Calibri"/>
                </a:rPr>
                <a:t>av</a:t>
              </a:r>
              <a:r>
                <a:rPr lang="en-US" sz="1400" dirty="0">
                  <a:solidFill>
                    <a:prstClr val="black"/>
                  </a:solidFill>
                  <a:latin typeface="Calibri"/>
                </a:rPr>
                <a:t> </a:t>
              </a:r>
              <a:r>
                <a:rPr lang="en-US" sz="1400" dirty="0" err="1">
                  <a:solidFill>
                    <a:prstClr val="black"/>
                  </a:solidFill>
                  <a:latin typeface="Calibri"/>
                </a:rPr>
                <a:t>tjänster</a:t>
              </a:r>
              <a:r>
                <a:rPr lang="en-US" sz="1400" dirty="0">
                  <a:solidFill>
                    <a:prstClr val="black"/>
                  </a:solidFill>
                  <a:latin typeface="Calibri"/>
                </a:rPr>
                <a:t>, </a:t>
              </a:r>
              <a:r>
                <a:rPr lang="en-US" sz="1400" dirty="0" err="1">
                  <a:solidFill>
                    <a:prstClr val="black"/>
                  </a:solidFill>
                  <a:latin typeface="Calibri"/>
                </a:rPr>
                <a:t>välfärd</a:t>
              </a:r>
              <a:r>
                <a:rPr lang="en-US" sz="1400" dirty="0">
                  <a:solidFill>
                    <a:prstClr val="black"/>
                  </a:solidFill>
                  <a:latin typeface="Calibri"/>
                </a:rPr>
                <a:t>, </a:t>
              </a:r>
              <a:r>
                <a:rPr lang="en-US" sz="1400" dirty="0" err="1">
                  <a:solidFill>
                    <a:prstClr val="black"/>
                  </a:solidFill>
                  <a:latin typeface="Calibri"/>
                </a:rPr>
                <a:t>kultur</a:t>
              </a:r>
              <a:r>
                <a:rPr lang="en-US" sz="1400" dirty="0">
                  <a:solidFill>
                    <a:prstClr val="black"/>
                  </a:solidFill>
                  <a:latin typeface="Calibri"/>
                </a:rPr>
                <a:t> </a:t>
              </a:r>
              <a:r>
                <a:rPr lang="en-US" sz="1400" dirty="0" err="1">
                  <a:solidFill>
                    <a:prstClr val="black"/>
                  </a:solidFill>
                  <a:latin typeface="Calibri"/>
                </a:rPr>
                <a:t>och</a:t>
              </a:r>
              <a:r>
                <a:rPr lang="en-US" sz="1400" dirty="0">
                  <a:solidFill>
                    <a:prstClr val="black"/>
                  </a:solidFill>
                  <a:latin typeface="Calibri"/>
                </a:rPr>
                <a:t> </a:t>
              </a:r>
              <a:r>
                <a:rPr lang="en-US" sz="1400" dirty="0" err="1">
                  <a:solidFill>
                    <a:prstClr val="black"/>
                  </a:solidFill>
                  <a:latin typeface="Calibri"/>
                </a:rPr>
                <a:t>naturupplevelser</a:t>
              </a:r>
              <a:endParaRPr lang="en-US" sz="1400" dirty="0">
                <a:solidFill>
                  <a:prstClr val="black"/>
                </a:solidFill>
                <a:latin typeface="Calibri"/>
              </a:endParaRPr>
            </a:p>
          </p:txBody>
        </p:sp>
      </p:grpSp>
      <p:grpSp>
        <p:nvGrpSpPr>
          <p:cNvPr id="7" name="Group 20">
            <a:extLst>
              <a:ext uri="{FF2B5EF4-FFF2-40B4-BE49-F238E27FC236}">
                <a16:creationId xmlns:a16="http://schemas.microsoft.com/office/drawing/2014/main" id="{9F70F0D3-A72D-7391-A320-C3D0545C3F0D}"/>
              </a:ext>
            </a:extLst>
          </p:cNvPr>
          <p:cNvGrpSpPr/>
          <p:nvPr/>
        </p:nvGrpSpPr>
        <p:grpSpPr>
          <a:xfrm>
            <a:off x="1763283" y="3381322"/>
            <a:ext cx="1993478" cy="1993478"/>
            <a:chOff x="-7112324" y="3570164"/>
            <a:chExt cx="2657971" cy="2657971"/>
          </a:xfrm>
          <a:solidFill>
            <a:schemeClr val="bg1"/>
          </a:solidFill>
        </p:grpSpPr>
        <p:sp>
          <p:nvSpPr>
            <p:cNvPr id="8" name="Oval 21">
              <a:extLst>
                <a:ext uri="{FF2B5EF4-FFF2-40B4-BE49-F238E27FC236}">
                  <a16:creationId xmlns:a16="http://schemas.microsoft.com/office/drawing/2014/main" id="{AE4FE180-D6E0-B8B6-8D36-7D7B7A35F5CD}"/>
                </a:ext>
              </a:extLst>
            </p:cNvPr>
            <p:cNvSpPr/>
            <p:nvPr/>
          </p:nvSpPr>
          <p:spPr>
            <a:xfrm>
              <a:off x="-7112324" y="3570164"/>
              <a:ext cx="2657971" cy="2657971"/>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11" name="Oval 4">
              <a:extLst>
                <a:ext uri="{FF2B5EF4-FFF2-40B4-BE49-F238E27FC236}">
                  <a16:creationId xmlns:a16="http://schemas.microsoft.com/office/drawing/2014/main" id="{4ED80206-5394-F289-45DC-A028498CC236}"/>
                </a:ext>
              </a:extLst>
            </p:cNvPr>
            <p:cNvSpPr/>
            <p:nvPr/>
          </p:nvSpPr>
          <p:spPr>
            <a:xfrm>
              <a:off x="-6786573" y="3959414"/>
              <a:ext cx="2031935" cy="1879470"/>
            </a:xfrm>
            <a:prstGeom prst="rect">
              <a:avLst/>
            </a:prstGeom>
            <a:no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err="1">
                  <a:solidFill>
                    <a:prstClr val="black"/>
                  </a:solidFill>
                  <a:latin typeface="Calibri"/>
                </a:rPr>
                <a:t>Effektiva</a:t>
              </a:r>
              <a:r>
                <a:rPr lang="en-US" sz="1400" dirty="0">
                  <a:solidFill>
                    <a:prstClr val="black"/>
                  </a:solidFill>
                  <a:latin typeface="Calibri"/>
                </a:rPr>
                <a:t>, </a:t>
              </a:r>
              <a:r>
                <a:rPr lang="en-US" sz="1400" dirty="0" err="1">
                  <a:solidFill>
                    <a:prstClr val="black"/>
                  </a:solidFill>
                  <a:latin typeface="Calibri"/>
                </a:rPr>
                <a:t>storskaliga</a:t>
              </a:r>
              <a:r>
                <a:rPr lang="en-US" sz="1400" dirty="0">
                  <a:solidFill>
                    <a:prstClr val="black"/>
                  </a:solidFill>
                  <a:latin typeface="Calibri"/>
                </a:rPr>
                <a:t> </a:t>
              </a:r>
              <a:r>
                <a:rPr lang="en-US" sz="1400" dirty="0" err="1">
                  <a:solidFill>
                    <a:prstClr val="black"/>
                  </a:solidFill>
                  <a:latin typeface="Calibri"/>
                </a:rPr>
                <a:t>lösningar</a:t>
              </a:r>
              <a:r>
                <a:rPr lang="en-US" sz="1400" dirty="0">
                  <a:solidFill>
                    <a:prstClr val="black"/>
                  </a:solidFill>
                  <a:latin typeface="Calibri"/>
                </a:rPr>
                <a:t>, smart design, </a:t>
              </a:r>
              <a:r>
                <a:rPr lang="en-US" sz="1400" dirty="0" err="1">
                  <a:solidFill>
                    <a:prstClr val="black"/>
                  </a:solidFill>
                  <a:latin typeface="Calibri"/>
                </a:rPr>
                <a:t>återanvändning</a:t>
              </a:r>
              <a:r>
                <a:rPr lang="en-US" sz="1400" dirty="0">
                  <a:solidFill>
                    <a:prstClr val="black"/>
                  </a:solidFill>
                  <a:latin typeface="Calibri"/>
                </a:rPr>
                <a:t> </a:t>
              </a:r>
              <a:r>
                <a:rPr lang="en-US" sz="1400" dirty="0" err="1">
                  <a:solidFill>
                    <a:prstClr val="black"/>
                  </a:solidFill>
                  <a:latin typeface="Calibri"/>
                </a:rPr>
                <a:t>och</a:t>
              </a:r>
              <a:r>
                <a:rPr lang="en-US" sz="1400" dirty="0">
                  <a:solidFill>
                    <a:prstClr val="black"/>
                  </a:solidFill>
                  <a:latin typeface="Calibri"/>
                </a:rPr>
                <a:t> reparation</a:t>
              </a:r>
            </a:p>
          </p:txBody>
        </p:sp>
      </p:grpSp>
      <p:grpSp>
        <p:nvGrpSpPr>
          <p:cNvPr id="12" name="Group 23">
            <a:extLst>
              <a:ext uri="{FF2B5EF4-FFF2-40B4-BE49-F238E27FC236}">
                <a16:creationId xmlns:a16="http://schemas.microsoft.com/office/drawing/2014/main" id="{4B89923A-9970-73AD-1EE6-6E4DFC8C3E8A}"/>
              </a:ext>
            </a:extLst>
          </p:cNvPr>
          <p:cNvGrpSpPr/>
          <p:nvPr/>
        </p:nvGrpSpPr>
        <p:grpSpPr>
          <a:xfrm>
            <a:off x="9021083" y="1775037"/>
            <a:ext cx="1993478" cy="1993478"/>
            <a:chOff x="6146146" y="-785865"/>
            <a:chExt cx="2657971" cy="2657971"/>
          </a:xfrm>
          <a:solidFill>
            <a:schemeClr val="bg1"/>
          </a:solidFill>
        </p:grpSpPr>
        <p:sp>
          <p:nvSpPr>
            <p:cNvPr id="13" name="Oval 24">
              <a:extLst>
                <a:ext uri="{FF2B5EF4-FFF2-40B4-BE49-F238E27FC236}">
                  <a16:creationId xmlns:a16="http://schemas.microsoft.com/office/drawing/2014/main" id="{78494C54-0388-7585-A05A-0F2D9AE17901}"/>
                </a:ext>
              </a:extLst>
            </p:cNvPr>
            <p:cNvSpPr/>
            <p:nvPr/>
          </p:nvSpPr>
          <p:spPr>
            <a:xfrm>
              <a:off x="6146146" y="-785865"/>
              <a:ext cx="2657971" cy="2657971"/>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14" name="Oval 4">
              <a:extLst>
                <a:ext uri="{FF2B5EF4-FFF2-40B4-BE49-F238E27FC236}">
                  <a16:creationId xmlns:a16="http://schemas.microsoft.com/office/drawing/2014/main" id="{6972A962-1ACD-6C42-68C9-38478B146217}"/>
                </a:ext>
              </a:extLst>
            </p:cNvPr>
            <p:cNvSpPr/>
            <p:nvPr/>
          </p:nvSpPr>
          <p:spPr>
            <a:xfrm>
              <a:off x="6535396" y="-396614"/>
              <a:ext cx="1879470" cy="1879470"/>
            </a:xfrm>
            <a:prstGeom prst="rect">
              <a:avLst/>
            </a:prstGeom>
            <a:grp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err="1">
                  <a:solidFill>
                    <a:prstClr val="black"/>
                  </a:solidFill>
                  <a:latin typeface="Calibri"/>
                </a:rPr>
                <a:t>Passiva</a:t>
              </a:r>
              <a:r>
                <a:rPr lang="en-US" sz="1400" dirty="0">
                  <a:solidFill>
                    <a:prstClr val="black"/>
                  </a:solidFill>
                  <a:latin typeface="Calibri"/>
                </a:rPr>
                <a:t> </a:t>
              </a:r>
              <a:r>
                <a:rPr lang="en-US" sz="1400" dirty="0" err="1">
                  <a:solidFill>
                    <a:prstClr val="black"/>
                  </a:solidFill>
                  <a:latin typeface="Calibri"/>
                </a:rPr>
                <a:t>medborgare</a:t>
              </a:r>
              <a:r>
                <a:rPr lang="en-US" sz="1400" dirty="0">
                  <a:solidFill>
                    <a:prstClr val="black"/>
                  </a:solidFill>
                  <a:latin typeface="Calibri"/>
                </a:rPr>
                <a:t>, </a:t>
              </a:r>
              <a:r>
                <a:rPr lang="en-US" sz="1400" dirty="0" err="1">
                  <a:solidFill>
                    <a:prstClr val="black"/>
                  </a:solidFill>
                  <a:latin typeface="Calibri"/>
                </a:rPr>
                <a:t>staten</a:t>
              </a:r>
              <a:r>
                <a:rPr lang="en-US" sz="1400" dirty="0">
                  <a:solidFill>
                    <a:prstClr val="black"/>
                  </a:solidFill>
                  <a:latin typeface="Calibri"/>
                </a:rPr>
                <a:t> </a:t>
              </a:r>
              <a:r>
                <a:rPr lang="en-US" sz="1400" dirty="0" err="1">
                  <a:solidFill>
                    <a:prstClr val="black"/>
                  </a:solidFill>
                  <a:latin typeface="Calibri"/>
                </a:rPr>
                <a:t>och</a:t>
              </a:r>
              <a:r>
                <a:rPr lang="en-US" sz="1400" dirty="0">
                  <a:solidFill>
                    <a:prstClr val="black"/>
                  </a:solidFill>
                  <a:latin typeface="Calibri"/>
                </a:rPr>
                <a:t> </a:t>
              </a:r>
              <a:r>
                <a:rPr lang="en-US" sz="1400" dirty="0" err="1">
                  <a:solidFill>
                    <a:prstClr val="black"/>
                  </a:solidFill>
                  <a:latin typeface="Calibri"/>
                </a:rPr>
                <a:t>företag</a:t>
              </a:r>
              <a:r>
                <a:rPr lang="en-US" sz="1400" dirty="0">
                  <a:solidFill>
                    <a:prstClr val="black"/>
                  </a:solidFill>
                  <a:latin typeface="Calibri"/>
                </a:rPr>
                <a:t> </a:t>
              </a:r>
              <a:r>
                <a:rPr lang="en-US" sz="1400" dirty="0" err="1">
                  <a:solidFill>
                    <a:prstClr val="black"/>
                  </a:solidFill>
                  <a:latin typeface="Calibri"/>
                </a:rPr>
                <a:t>har</a:t>
              </a:r>
              <a:r>
                <a:rPr lang="en-US" sz="1400" dirty="0">
                  <a:solidFill>
                    <a:prstClr val="black"/>
                  </a:solidFill>
                  <a:latin typeface="Calibri"/>
                </a:rPr>
                <a:t> </a:t>
              </a:r>
              <a:r>
                <a:rPr lang="en-US" sz="1400" dirty="0" err="1">
                  <a:solidFill>
                    <a:prstClr val="black"/>
                  </a:solidFill>
                  <a:latin typeface="Calibri"/>
                </a:rPr>
                <a:t>stor</a:t>
              </a:r>
              <a:r>
                <a:rPr lang="en-US" sz="1400" dirty="0">
                  <a:solidFill>
                    <a:prstClr val="black"/>
                  </a:solidFill>
                  <a:latin typeface="Calibri"/>
                </a:rPr>
                <a:t> </a:t>
              </a:r>
              <a:r>
                <a:rPr lang="en-US" sz="1400" dirty="0" err="1">
                  <a:solidFill>
                    <a:prstClr val="black"/>
                  </a:solidFill>
                  <a:latin typeface="Calibri"/>
                </a:rPr>
                <a:t>makt</a:t>
              </a:r>
              <a:endParaRPr lang="en-US" sz="1400" dirty="0">
                <a:solidFill>
                  <a:prstClr val="black"/>
                </a:solidFill>
                <a:latin typeface="Calibri"/>
              </a:endParaRPr>
            </a:p>
          </p:txBody>
        </p:sp>
      </p:grpSp>
    </p:spTree>
    <p:extLst>
      <p:ext uri="{BB962C8B-B14F-4D97-AF65-F5344CB8AC3E}">
        <p14:creationId xmlns:p14="http://schemas.microsoft.com/office/powerpoint/2010/main" val="38700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6C51EE-9379-0240-8B59-697A65B72D21}"/>
              </a:ext>
            </a:extLst>
          </p:cNvPr>
          <p:cNvSpPr>
            <a:spLocks noGrp="1"/>
          </p:cNvSpPr>
          <p:nvPr>
            <p:ph type="title"/>
          </p:nvPr>
        </p:nvSpPr>
        <p:spPr/>
        <p:txBody>
          <a:bodyPr/>
          <a:lstStyle/>
          <a:p>
            <a:r>
              <a:rPr lang="sv-SE" sz="3200" dirty="0">
                <a:solidFill>
                  <a:prstClr val="black"/>
                </a:solidFill>
                <a:latin typeface="Calibri"/>
              </a:rPr>
              <a:t>Ökad lokal självförsörjning</a:t>
            </a:r>
            <a:endParaRPr lang="sv-SE" dirty="0"/>
          </a:p>
        </p:txBody>
      </p:sp>
      <p:sp>
        <p:nvSpPr>
          <p:cNvPr id="9" name="Platshållare för innehåll 4">
            <a:extLst>
              <a:ext uri="{FF2B5EF4-FFF2-40B4-BE49-F238E27FC236}">
                <a16:creationId xmlns:a16="http://schemas.microsoft.com/office/drawing/2014/main" id="{5DD6BDDF-4C2B-4847-A787-28A8C2CD3A70}"/>
              </a:ext>
            </a:extLst>
          </p:cNvPr>
          <p:cNvSpPr txBox="1">
            <a:spLocks/>
          </p:cNvSpPr>
          <p:nvPr/>
        </p:nvSpPr>
        <p:spPr>
          <a:xfrm>
            <a:off x="1416001" y="1483200"/>
            <a:ext cx="3352212" cy="4816000"/>
          </a:xfrm>
          <a:prstGeom prst="rect">
            <a:avLst/>
          </a:prstGeom>
        </p:spPr>
        <p:txBody>
          <a:bodyPr vert="horz" lIns="91440" tIns="45720" rIns="91440" bIns="45720" rtlCol="0">
            <a:noAutofit/>
          </a:bodyPr>
          <a:lstStyle>
            <a:lvl1pPr marL="296326" indent="-296326" algn="l" rtl="0" eaLnBrk="1" fontAlgn="base" hangingPunct="1">
              <a:lnSpc>
                <a:spcPct val="90000"/>
              </a:lnSpc>
              <a:spcBef>
                <a:spcPts val="1333"/>
              </a:spcBef>
              <a:spcAft>
                <a:spcPts val="267"/>
              </a:spcAft>
              <a:buClr>
                <a:schemeClr val="tx1"/>
              </a:buClr>
              <a:buFont typeface="Arial" panose="020B0604020202020204" pitchFamily="34" charset="0"/>
              <a:buChar char="•"/>
              <a:tabLst/>
              <a:defRPr sz="2133" kern="1200">
                <a:solidFill>
                  <a:schemeClr val="tx1"/>
                </a:solidFill>
                <a:latin typeface="+mn-lt"/>
                <a:ea typeface="+mn-ea"/>
                <a:cs typeface="+mn-cs"/>
              </a:defRPr>
            </a:lvl1pPr>
            <a:lvl2pPr marL="594769" indent="-298443" algn="l" rtl="0" eaLnBrk="1" fontAlgn="base" hangingPunct="1">
              <a:lnSpc>
                <a:spcPct val="90000"/>
              </a:lnSpc>
              <a:spcBef>
                <a:spcPts val="800"/>
              </a:spcBef>
              <a:spcAft>
                <a:spcPct val="0"/>
              </a:spcAft>
              <a:buFont typeface="Systemtypsnitt"/>
              <a:buChar char="–"/>
              <a:tabLst/>
              <a:defRPr sz="1867" kern="1200">
                <a:solidFill>
                  <a:schemeClr val="tx1"/>
                </a:solidFill>
                <a:latin typeface="+mn-lt"/>
                <a:ea typeface="+mn-ea"/>
                <a:cs typeface="+mn-cs"/>
              </a:defRPr>
            </a:lvl2pPr>
            <a:lvl3pPr marL="893211" indent="-298443" algn="l" rtl="0" eaLnBrk="1" fontAlgn="base" hangingPunct="1">
              <a:lnSpc>
                <a:spcPct val="90000"/>
              </a:lnSpc>
              <a:spcBef>
                <a:spcPts val="800"/>
              </a:spcBef>
              <a:spcAft>
                <a:spcPct val="0"/>
              </a:spcAft>
              <a:buFont typeface="Systemtypsnitt"/>
              <a:buChar char="&gt;"/>
              <a:tabLst/>
              <a:defRPr sz="1600" i="1" kern="1200">
                <a:solidFill>
                  <a:schemeClr val="tx1"/>
                </a:solidFill>
                <a:latin typeface="+mn-lt"/>
                <a:ea typeface="+mn-ea"/>
                <a:cs typeface="+mn-cs"/>
              </a:defRPr>
            </a:lvl3pPr>
            <a:lvl4pPr marL="1128156" indent="-234945" algn="l" rtl="0" eaLnBrk="1" fontAlgn="base" hangingPunct="1">
              <a:lnSpc>
                <a:spcPct val="90000"/>
              </a:lnSpc>
              <a:spcBef>
                <a:spcPts val="800"/>
              </a:spcBef>
              <a:spcAft>
                <a:spcPct val="0"/>
              </a:spcAft>
              <a:buFont typeface="Arial" panose="020B0604020202020204" pitchFamily="34" charset="0"/>
              <a:buChar char="•"/>
              <a:tabLst/>
              <a:defRPr sz="1600" kern="1200">
                <a:solidFill>
                  <a:schemeClr val="tx1"/>
                </a:solidFill>
                <a:latin typeface="+mn-lt"/>
                <a:ea typeface="+mn-ea"/>
                <a:cs typeface="+mn-cs"/>
              </a:defRPr>
            </a:lvl4pPr>
            <a:lvl5pPr marL="1483747" indent="-355591" algn="l" rtl="0" eaLnBrk="1" fontAlgn="base" hangingPunct="1">
              <a:lnSpc>
                <a:spcPct val="90000"/>
              </a:lnSpc>
              <a:spcBef>
                <a:spcPts val="800"/>
              </a:spcBef>
              <a:spcAft>
                <a:spcPct val="0"/>
              </a:spcAft>
              <a:buFont typeface="Arial" panose="020B0604020202020204" pitchFamily="34" charset="0"/>
              <a:buChar char="–"/>
              <a:tabLst/>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sv-SE" sz="2400" dirty="0">
                <a:solidFill>
                  <a:prstClr val="black"/>
                </a:solidFill>
                <a:latin typeface="Calibri"/>
              </a:rPr>
              <a:t>– hushållen producerar i lokalsamhällen</a:t>
            </a:r>
            <a:endParaRPr lang="sv-SE" dirty="0"/>
          </a:p>
        </p:txBody>
      </p:sp>
      <p:sp>
        <p:nvSpPr>
          <p:cNvPr id="10" name="textruta 9">
            <a:extLst>
              <a:ext uri="{FF2B5EF4-FFF2-40B4-BE49-F238E27FC236}">
                <a16:creationId xmlns:a16="http://schemas.microsoft.com/office/drawing/2014/main" id="{AC47E5F4-4139-FD47-AD69-A020621F9FA0}"/>
              </a:ext>
            </a:extLst>
          </p:cNvPr>
          <p:cNvSpPr txBox="1"/>
          <p:nvPr/>
        </p:nvSpPr>
        <p:spPr>
          <a:xfrm>
            <a:off x="5266814" y="6209203"/>
            <a:ext cx="2364750" cy="338554"/>
          </a:xfrm>
          <a:prstGeom prst="rect">
            <a:avLst/>
          </a:prstGeom>
          <a:noFill/>
        </p:spPr>
        <p:txBody>
          <a:bodyPr wrap="none" rtlCol="0">
            <a:spAutoFit/>
          </a:bodyPr>
          <a:lstStyle/>
          <a:p>
            <a:r>
              <a:rPr lang="sv-SE" sz="1600" dirty="0"/>
              <a:t>Illustration: Sara Granér</a:t>
            </a:r>
          </a:p>
        </p:txBody>
      </p:sp>
      <p:pic>
        <p:nvPicPr>
          <p:cNvPr id="8" name="Bildobjekt 7">
            <a:extLst>
              <a:ext uri="{FF2B5EF4-FFF2-40B4-BE49-F238E27FC236}">
                <a16:creationId xmlns:a16="http://schemas.microsoft.com/office/drawing/2014/main" id="{F89B4563-B4C8-474B-B937-74D6A132C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3235" y="1483201"/>
            <a:ext cx="3393908" cy="4757080"/>
          </a:xfrm>
          <a:prstGeom prst="rect">
            <a:avLst/>
          </a:prstGeom>
        </p:spPr>
      </p:pic>
      <p:grpSp>
        <p:nvGrpSpPr>
          <p:cNvPr id="3" name="Group 4">
            <a:extLst>
              <a:ext uri="{FF2B5EF4-FFF2-40B4-BE49-F238E27FC236}">
                <a16:creationId xmlns:a16="http://schemas.microsoft.com/office/drawing/2014/main" id="{8B465312-9507-4D49-87F4-C4EEA90327A3}"/>
              </a:ext>
            </a:extLst>
          </p:cNvPr>
          <p:cNvGrpSpPr/>
          <p:nvPr/>
        </p:nvGrpSpPr>
        <p:grpSpPr>
          <a:xfrm>
            <a:off x="8663357" y="1682560"/>
            <a:ext cx="1993478" cy="1993478"/>
            <a:chOff x="2649" y="1949150"/>
            <a:chExt cx="2657971" cy="2657971"/>
          </a:xfrm>
          <a:solidFill>
            <a:schemeClr val="bg1"/>
          </a:solidFill>
        </p:grpSpPr>
        <p:sp>
          <p:nvSpPr>
            <p:cNvPr id="4" name="Oval 5">
              <a:extLst>
                <a:ext uri="{FF2B5EF4-FFF2-40B4-BE49-F238E27FC236}">
                  <a16:creationId xmlns:a16="http://schemas.microsoft.com/office/drawing/2014/main" id="{EBF6FF61-3DD0-E770-1527-695EB0524E65}"/>
                </a:ext>
              </a:extLst>
            </p:cNvPr>
            <p:cNvSpPr/>
            <p:nvPr/>
          </p:nvSpPr>
          <p:spPr>
            <a:xfrm>
              <a:off x="2649" y="1949150"/>
              <a:ext cx="2657971" cy="2657971"/>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5" name="Oval 4">
              <a:extLst>
                <a:ext uri="{FF2B5EF4-FFF2-40B4-BE49-F238E27FC236}">
                  <a16:creationId xmlns:a16="http://schemas.microsoft.com/office/drawing/2014/main" id="{BA5D8ADA-BE6C-3CFE-BD08-23A0B3ABEA67}"/>
                </a:ext>
              </a:extLst>
            </p:cNvPr>
            <p:cNvSpPr/>
            <p:nvPr/>
          </p:nvSpPr>
          <p:spPr>
            <a:xfrm>
              <a:off x="252136" y="2338401"/>
              <a:ext cx="2019234" cy="1879469"/>
            </a:xfrm>
            <a:prstGeom prst="rect">
              <a:avLst/>
            </a:prstGeom>
            <a:no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err="1">
                  <a:solidFill>
                    <a:prstClr val="black"/>
                  </a:solidFill>
                  <a:latin typeface="Calibri"/>
                </a:rPr>
                <a:t>Mindre</a:t>
              </a:r>
              <a:r>
                <a:rPr lang="en-US" sz="1400" dirty="0">
                  <a:solidFill>
                    <a:prstClr val="black"/>
                  </a:solidFill>
                  <a:latin typeface="Calibri"/>
                </a:rPr>
                <a:t> </a:t>
              </a:r>
              <a:r>
                <a:rPr lang="en-US" sz="1400" dirty="0" err="1">
                  <a:solidFill>
                    <a:prstClr val="black"/>
                  </a:solidFill>
                  <a:latin typeface="Calibri"/>
                </a:rPr>
                <a:t>konsumtion</a:t>
              </a:r>
              <a:r>
                <a:rPr lang="en-US" sz="1400" dirty="0">
                  <a:solidFill>
                    <a:prstClr val="black"/>
                  </a:solidFill>
                  <a:latin typeface="Calibri"/>
                </a:rPr>
                <a:t> </a:t>
              </a:r>
              <a:r>
                <a:rPr lang="en-US" sz="1400" dirty="0" err="1">
                  <a:solidFill>
                    <a:prstClr val="black"/>
                  </a:solidFill>
                  <a:latin typeface="Calibri"/>
                </a:rPr>
                <a:t>och</a:t>
              </a:r>
              <a:r>
                <a:rPr lang="en-US" sz="1400" dirty="0">
                  <a:solidFill>
                    <a:prstClr val="black"/>
                  </a:solidFill>
                  <a:latin typeface="Calibri"/>
                </a:rPr>
                <a:t> import. </a:t>
              </a:r>
              <a:r>
                <a:rPr lang="en-US" sz="1400" dirty="0" err="1">
                  <a:solidFill>
                    <a:prstClr val="black"/>
                  </a:solidFill>
                  <a:latin typeface="Calibri"/>
                </a:rPr>
                <a:t>Mycket</a:t>
              </a:r>
              <a:r>
                <a:rPr lang="en-US" sz="1400" dirty="0">
                  <a:solidFill>
                    <a:prstClr val="black"/>
                  </a:solidFill>
                  <a:latin typeface="Calibri"/>
                </a:rPr>
                <a:t> (</a:t>
              </a:r>
              <a:r>
                <a:rPr lang="en-US" sz="1400" dirty="0" err="1">
                  <a:solidFill>
                    <a:prstClr val="black"/>
                  </a:solidFill>
                  <a:latin typeface="Calibri"/>
                </a:rPr>
                <a:t>oavlönat</a:t>
              </a:r>
              <a:r>
                <a:rPr lang="en-US" sz="1400" dirty="0">
                  <a:solidFill>
                    <a:prstClr val="black"/>
                  </a:solidFill>
                  <a:latin typeface="Calibri"/>
                </a:rPr>
                <a:t>) </a:t>
              </a:r>
              <a:r>
                <a:rPr lang="en-US" sz="1400" dirty="0" err="1">
                  <a:solidFill>
                    <a:prstClr val="black"/>
                  </a:solidFill>
                  <a:latin typeface="Calibri"/>
                </a:rPr>
                <a:t>arbetet</a:t>
              </a:r>
              <a:r>
                <a:rPr lang="en-US" sz="1400" dirty="0">
                  <a:solidFill>
                    <a:prstClr val="black"/>
                  </a:solidFill>
                  <a:latin typeface="Calibri"/>
                </a:rPr>
                <a:t> med </a:t>
              </a:r>
              <a:r>
                <a:rPr lang="en-US" sz="1400" dirty="0" err="1">
                  <a:solidFill>
                    <a:prstClr val="black"/>
                  </a:solidFill>
                  <a:latin typeface="Calibri"/>
                </a:rPr>
                <a:t>självförsörjning</a:t>
              </a:r>
              <a:endParaRPr lang="en-US" sz="1400" dirty="0">
                <a:solidFill>
                  <a:prstClr val="black"/>
                </a:solidFill>
                <a:latin typeface="Calibri"/>
              </a:endParaRPr>
            </a:p>
          </p:txBody>
        </p:sp>
      </p:grpSp>
      <p:grpSp>
        <p:nvGrpSpPr>
          <p:cNvPr id="6" name="Group 7">
            <a:extLst>
              <a:ext uri="{FF2B5EF4-FFF2-40B4-BE49-F238E27FC236}">
                <a16:creationId xmlns:a16="http://schemas.microsoft.com/office/drawing/2014/main" id="{D00A1840-900B-A449-2DDE-189C5FF22728}"/>
              </a:ext>
            </a:extLst>
          </p:cNvPr>
          <p:cNvGrpSpPr/>
          <p:nvPr/>
        </p:nvGrpSpPr>
        <p:grpSpPr>
          <a:xfrm>
            <a:off x="8663357" y="3967976"/>
            <a:ext cx="1993478" cy="1993478"/>
            <a:chOff x="2649" y="1949150"/>
            <a:chExt cx="2657971" cy="2657971"/>
          </a:xfrm>
          <a:solidFill>
            <a:schemeClr val="bg1"/>
          </a:solidFill>
        </p:grpSpPr>
        <p:sp>
          <p:nvSpPr>
            <p:cNvPr id="7" name="Oval 8">
              <a:extLst>
                <a:ext uri="{FF2B5EF4-FFF2-40B4-BE49-F238E27FC236}">
                  <a16:creationId xmlns:a16="http://schemas.microsoft.com/office/drawing/2014/main" id="{08385C41-CED3-6D62-9888-22BFA79B8497}"/>
                </a:ext>
              </a:extLst>
            </p:cNvPr>
            <p:cNvSpPr/>
            <p:nvPr/>
          </p:nvSpPr>
          <p:spPr>
            <a:xfrm>
              <a:off x="2649" y="1949150"/>
              <a:ext cx="2657971" cy="2657971"/>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11" name="Oval 4">
              <a:extLst>
                <a:ext uri="{FF2B5EF4-FFF2-40B4-BE49-F238E27FC236}">
                  <a16:creationId xmlns:a16="http://schemas.microsoft.com/office/drawing/2014/main" id="{601CED02-53F4-FEFA-AADB-836BA7012D5E}"/>
                </a:ext>
              </a:extLst>
            </p:cNvPr>
            <p:cNvSpPr/>
            <p:nvPr/>
          </p:nvSpPr>
          <p:spPr>
            <a:xfrm>
              <a:off x="328400" y="2338401"/>
              <a:ext cx="2031935" cy="1879469"/>
            </a:xfrm>
            <a:prstGeom prst="rect">
              <a:avLst/>
            </a:prstGeom>
            <a:no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err="1">
                  <a:solidFill>
                    <a:prstClr val="black"/>
                  </a:solidFill>
                  <a:latin typeface="Calibri"/>
                </a:rPr>
                <a:t>Människor</a:t>
              </a:r>
              <a:r>
                <a:rPr lang="en-US" sz="1400" dirty="0">
                  <a:solidFill>
                    <a:prstClr val="black"/>
                  </a:solidFill>
                  <a:latin typeface="Calibri"/>
                </a:rPr>
                <a:t> </a:t>
              </a:r>
              <a:r>
                <a:rPr lang="en-US" sz="1400" dirty="0" err="1">
                  <a:solidFill>
                    <a:prstClr val="black"/>
                  </a:solidFill>
                  <a:latin typeface="Calibri"/>
                </a:rPr>
                <a:t>samarbetar</a:t>
              </a:r>
              <a:r>
                <a:rPr lang="en-US" sz="1400" dirty="0">
                  <a:solidFill>
                    <a:prstClr val="black"/>
                  </a:solidFill>
                  <a:latin typeface="Calibri"/>
                </a:rPr>
                <a:t>  </a:t>
              </a:r>
              <a:r>
                <a:rPr lang="en-US" sz="1400" dirty="0" err="1">
                  <a:solidFill>
                    <a:prstClr val="black"/>
                  </a:solidFill>
                  <a:latin typeface="Calibri"/>
                </a:rPr>
                <a:t>lokalt</a:t>
              </a:r>
              <a:r>
                <a:rPr lang="en-US" sz="1400" dirty="0">
                  <a:solidFill>
                    <a:prstClr val="black"/>
                  </a:solidFill>
                  <a:latin typeface="Calibri"/>
                </a:rPr>
                <a:t> </a:t>
              </a:r>
              <a:r>
                <a:rPr lang="en-US" sz="1400" dirty="0" err="1">
                  <a:solidFill>
                    <a:prstClr val="black"/>
                  </a:solidFill>
                  <a:latin typeface="Calibri"/>
                </a:rPr>
                <a:t>för</a:t>
              </a:r>
              <a:r>
                <a:rPr lang="en-US" sz="1400" dirty="0">
                  <a:solidFill>
                    <a:prstClr val="black"/>
                  </a:solidFill>
                  <a:latin typeface="Calibri"/>
                </a:rPr>
                <a:t> </a:t>
              </a:r>
              <a:r>
                <a:rPr lang="en-US" sz="1400" dirty="0" err="1">
                  <a:solidFill>
                    <a:prstClr val="black"/>
                  </a:solidFill>
                  <a:latin typeface="Calibri"/>
                </a:rPr>
                <a:t>att</a:t>
              </a:r>
              <a:r>
                <a:rPr lang="en-US" sz="1400" dirty="0">
                  <a:solidFill>
                    <a:prstClr val="black"/>
                  </a:solidFill>
                  <a:latin typeface="Calibri"/>
                </a:rPr>
                <a:t> </a:t>
              </a:r>
              <a:r>
                <a:rPr lang="en-US" sz="1400" dirty="0" err="1">
                  <a:solidFill>
                    <a:prstClr val="black"/>
                  </a:solidFill>
                  <a:latin typeface="Calibri"/>
                </a:rPr>
                <a:t>resurseffektivt</a:t>
              </a:r>
              <a:r>
                <a:rPr lang="en-US" sz="1400" dirty="0">
                  <a:solidFill>
                    <a:prstClr val="black"/>
                  </a:solidFill>
                  <a:latin typeface="Calibri"/>
                </a:rPr>
                <a:t> </a:t>
              </a:r>
              <a:r>
                <a:rPr lang="en-US" sz="1400" dirty="0" err="1">
                  <a:solidFill>
                    <a:prstClr val="black"/>
                  </a:solidFill>
                  <a:latin typeface="Calibri"/>
                </a:rPr>
                <a:t>producera</a:t>
              </a:r>
              <a:r>
                <a:rPr lang="en-US" sz="1400" dirty="0">
                  <a:solidFill>
                    <a:prstClr val="black"/>
                  </a:solidFill>
                  <a:latin typeface="Calibri"/>
                </a:rPr>
                <a:t> mat </a:t>
              </a:r>
              <a:r>
                <a:rPr lang="en-US" sz="1400" dirty="0" err="1">
                  <a:solidFill>
                    <a:prstClr val="black"/>
                  </a:solidFill>
                  <a:latin typeface="Calibri"/>
                </a:rPr>
                <a:t>och</a:t>
              </a:r>
              <a:r>
                <a:rPr lang="en-US" sz="1400" dirty="0">
                  <a:solidFill>
                    <a:prstClr val="black"/>
                  </a:solidFill>
                  <a:latin typeface="Calibri"/>
                </a:rPr>
                <a:t> </a:t>
              </a:r>
              <a:r>
                <a:rPr lang="en-US" sz="1400" dirty="0" err="1">
                  <a:solidFill>
                    <a:prstClr val="black"/>
                  </a:solidFill>
                  <a:latin typeface="Calibri"/>
                </a:rPr>
                <a:t>andra</a:t>
              </a:r>
              <a:r>
                <a:rPr lang="en-US" sz="1400" dirty="0">
                  <a:solidFill>
                    <a:prstClr val="black"/>
                  </a:solidFill>
                  <a:latin typeface="Calibri"/>
                </a:rPr>
                <a:t> </a:t>
              </a:r>
              <a:r>
                <a:rPr lang="en-US" sz="1400" dirty="0" err="1">
                  <a:solidFill>
                    <a:prstClr val="black"/>
                  </a:solidFill>
                  <a:latin typeface="Calibri"/>
                </a:rPr>
                <a:t>förnödenheter</a:t>
              </a:r>
              <a:endParaRPr lang="en-US" sz="1400" dirty="0">
                <a:solidFill>
                  <a:prstClr val="black"/>
                </a:solidFill>
                <a:latin typeface="Calibri"/>
              </a:endParaRPr>
            </a:p>
          </p:txBody>
        </p:sp>
      </p:grpSp>
      <p:grpSp>
        <p:nvGrpSpPr>
          <p:cNvPr id="12" name="Group 10">
            <a:extLst>
              <a:ext uri="{FF2B5EF4-FFF2-40B4-BE49-F238E27FC236}">
                <a16:creationId xmlns:a16="http://schemas.microsoft.com/office/drawing/2014/main" id="{0A13FCE1-0C97-8E44-1308-A94C996BAC69}"/>
              </a:ext>
            </a:extLst>
          </p:cNvPr>
          <p:cNvGrpSpPr/>
          <p:nvPr/>
        </p:nvGrpSpPr>
        <p:grpSpPr>
          <a:xfrm>
            <a:off x="1824371" y="2432261"/>
            <a:ext cx="1993478" cy="1993478"/>
            <a:chOff x="2649" y="1949150"/>
            <a:chExt cx="2657971" cy="2657971"/>
          </a:xfrm>
          <a:solidFill>
            <a:schemeClr val="bg1"/>
          </a:solidFill>
        </p:grpSpPr>
        <p:sp>
          <p:nvSpPr>
            <p:cNvPr id="13" name="Oval 11">
              <a:extLst>
                <a:ext uri="{FF2B5EF4-FFF2-40B4-BE49-F238E27FC236}">
                  <a16:creationId xmlns:a16="http://schemas.microsoft.com/office/drawing/2014/main" id="{4249B4A2-461B-6D8A-563D-91D8533B542C}"/>
                </a:ext>
              </a:extLst>
            </p:cNvPr>
            <p:cNvSpPr/>
            <p:nvPr/>
          </p:nvSpPr>
          <p:spPr>
            <a:xfrm>
              <a:off x="2649" y="1949150"/>
              <a:ext cx="2657971" cy="2657971"/>
            </a:xfrm>
            <a:prstGeom prst="ellipse">
              <a:avLst/>
            </a:prstGeom>
            <a:grpFill/>
            <a:ln w="28575" cmpd="sng">
              <a:solidFill>
                <a:schemeClr val="accent6"/>
              </a:solidFill>
            </a:ln>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sv-SE"/>
            </a:p>
          </p:txBody>
        </p:sp>
        <p:sp>
          <p:nvSpPr>
            <p:cNvPr id="14" name="Oval 4">
              <a:extLst>
                <a:ext uri="{FF2B5EF4-FFF2-40B4-BE49-F238E27FC236}">
                  <a16:creationId xmlns:a16="http://schemas.microsoft.com/office/drawing/2014/main" id="{2A5578FB-25F7-4EAD-349F-A9E2891FFD8C}"/>
                </a:ext>
              </a:extLst>
            </p:cNvPr>
            <p:cNvSpPr/>
            <p:nvPr/>
          </p:nvSpPr>
          <p:spPr>
            <a:xfrm>
              <a:off x="391900" y="2338401"/>
              <a:ext cx="1879469" cy="1879469"/>
            </a:xfrm>
            <a:prstGeom prst="rect">
              <a:avLst/>
            </a:prstGeom>
            <a:noFill/>
            <a:ln w="28575" cmpd="sng">
              <a:noFill/>
            </a:ln>
          </p:spPr>
          <p:style>
            <a:lnRef idx="0">
              <a:scrgbClr r="0" g="0" b="0"/>
            </a:lnRef>
            <a:fillRef idx="0">
              <a:scrgbClr r="0" g="0" b="0"/>
            </a:fillRef>
            <a:effectRef idx="0">
              <a:scrgbClr r="0" g="0" b="0"/>
            </a:effectRef>
            <a:fontRef idx="minor">
              <a:schemeClr val="tx1"/>
            </a:fontRef>
          </p:style>
          <p:txBody>
            <a:bodyPr spcFirstLastPara="0" vert="horz" wrap="square" lIns="109708" tIns="17145" rIns="109708" bIns="17145" numCol="1" spcCol="1270" anchor="ctr" anchorCtr="0">
              <a:noAutofit/>
            </a:bodyPr>
            <a:lstStyle/>
            <a:p>
              <a:pPr algn="ctr"/>
              <a:r>
                <a:rPr lang="en-US" sz="1400" dirty="0">
                  <a:solidFill>
                    <a:prstClr val="black"/>
                  </a:solidFill>
                  <a:latin typeface="Calibri"/>
                </a:rPr>
                <a:t> </a:t>
              </a:r>
              <a:r>
                <a:rPr lang="en-US" sz="1400" dirty="0" err="1">
                  <a:solidFill>
                    <a:prstClr val="black"/>
                  </a:solidFill>
                  <a:latin typeface="Calibri"/>
                </a:rPr>
                <a:t>Starka</a:t>
              </a:r>
              <a:r>
                <a:rPr lang="en-US" sz="1400" dirty="0">
                  <a:solidFill>
                    <a:prstClr val="black"/>
                  </a:solidFill>
                  <a:latin typeface="Calibri"/>
                </a:rPr>
                <a:t> </a:t>
              </a:r>
              <a:r>
                <a:rPr lang="en-US" sz="1400" dirty="0" err="1">
                  <a:solidFill>
                    <a:prstClr val="black"/>
                  </a:solidFill>
                  <a:latin typeface="Calibri"/>
                </a:rPr>
                <a:t>lokalsamhällenmed</a:t>
              </a:r>
              <a:r>
                <a:rPr lang="en-US" sz="1400" dirty="0">
                  <a:solidFill>
                    <a:prstClr val="black"/>
                  </a:solidFill>
                  <a:latin typeface="Calibri"/>
                </a:rPr>
                <a:t> </a:t>
              </a:r>
              <a:r>
                <a:rPr lang="en-US" sz="1400" dirty="0" err="1">
                  <a:solidFill>
                    <a:prstClr val="black"/>
                  </a:solidFill>
                  <a:latin typeface="Calibri"/>
                </a:rPr>
                <a:t>aktiva</a:t>
              </a:r>
              <a:r>
                <a:rPr lang="en-US" sz="1400" dirty="0">
                  <a:solidFill>
                    <a:prstClr val="black"/>
                  </a:solidFill>
                  <a:latin typeface="Calibri"/>
                </a:rPr>
                <a:t> </a:t>
              </a:r>
              <a:r>
                <a:rPr lang="en-US" sz="1400" dirty="0" err="1">
                  <a:solidFill>
                    <a:prstClr val="black"/>
                  </a:solidFill>
                  <a:latin typeface="Calibri"/>
                </a:rPr>
                <a:t>medborgar</a:t>
              </a:r>
              <a:r>
                <a:rPr lang="en-US" sz="1400" dirty="0">
                  <a:solidFill>
                    <a:prstClr val="black"/>
                  </a:solidFill>
                  <a:latin typeface="Calibri"/>
                </a:rPr>
                <a:t>. </a:t>
              </a:r>
            </a:p>
          </p:txBody>
        </p:sp>
      </p:grpSp>
    </p:spTree>
    <p:extLst>
      <p:ext uri="{BB962C8B-B14F-4D97-AF65-F5344CB8AC3E}">
        <p14:creationId xmlns:p14="http://schemas.microsoft.com/office/powerpoint/2010/main" val="13644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6F72AAA9-40C8-39D8-39F9-3ECAB9B5D38A}"/>
              </a:ext>
            </a:extLst>
          </p:cNvPr>
          <p:cNvSpPr>
            <a:spLocks noGrp="1"/>
          </p:cNvSpPr>
          <p:nvPr>
            <p:ph type="title"/>
          </p:nvPr>
        </p:nvSpPr>
        <p:spPr/>
        <p:txBody>
          <a:bodyPr/>
          <a:lstStyle/>
          <a:p>
            <a:r>
              <a:rPr lang="sv-SE" altLang="en-US" dirty="0"/>
              <a:t>Alla framtidsbilder innebär omställning och förflyttning av makt och inflytande</a:t>
            </a:r>
            <a:endParaRPr lang="sv-SE" dirty="0"/>
          </a:p>
        </p:txBody>
      </p:sp>
      <p:pic>
        <p:nvPicPr>
          <p:cNvPr id="13" name="Bildobjekt 9">
            <a:extLst>
              <a:ext uri="{FF2B5EF4-FFF2-40B4-BE49-F238E27FC236}">
                <a16:creationId xmlns:a16="http://schemas.microsoft.com/office/drawing/2014/main" id="{BD2463E8-A859-8468-C112-C0B8DF240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2180432"/>
            <a:ext cx="18542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8">
            <a:extLst>
              <a:ext uri="{FF2B5EF4-FFF2-40B4-BE49-F238E27FC236}">
                <a16:creationId xmlns:a16="http://schemas.microsoft.com/office/drawing/2014/main" id="{21288590-12E7-3A81-40EC-FA33EC73F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180" y="2093911"/>
            <a:ext cx="18034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12">
            <a:extLst>
              <a:ext uri="{FF2B5EF4-FFF2-40B4-BE49-F238E27FC236}">
                <a16:creationId xmlns:a16="http://schemas.microsoft.com/office/drawing/2014/main" id="{DACC94A1-14A7-70FC-628F-D451871CA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2225" y="4199732"/>
            <a:ext cx="17399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ruta 26">
            <a:extLst>
              <a:ext uri="{FF2B5EF4-FFF2-40B4-BE49-F238E27FC236}">
                <a16:creationId xmlns:a16="http://schemas.microsoft.com/office/drawing/2014/main" id="{AECD9B01-0919-4C11-96A9-C59DA77B3C19}"/>
              </a:ext>
            </a:extLst>
          </p:cNvPr>
          <p:cNvSpPr txBox="1">
            <a:spLocks noChangeArrowheads="1"/>
          </p:cNvSpPr>
          <p:nvPr/>
        </p:nvSpPr>
        <p:spPr bwMode="auto">
          <a:xfrm>
            <a:off x="2940813" y="2351782"/>
            <a:ext cx="14192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defRPr/>
            </a:pP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Minskad</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konsumtion</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kött</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flygresor</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a:t>
            </a:r>
            <a:endParaRPr lang="en-US" altLang="sv-SE" sz="1600" b="1" dirty="0">
              <a:solidFill>
                <a:prstClr val="black"/>
              </a:solidFill>
              <a:latin typeface="Avenir Book" panose="02000503020000020003" pitchFamily="2" charset="0"/>
              <a:ea typeface="Avenir Book" panose="02000503020000020003" pitchFamily="2" charset="0"/>
              <a:cs typeface="Avenir Book" panose="02000503020000020003" pitchFamily="2" charset="0"/>
            </a:endParaRPr>
          </a:p>
        </p:txBody>
      </p:sp>
      <p:sp>
        <p:nvSpPr>
          <p:cNvPr id="17" name="textruta 26">
            <a:extLst>
              <a:ext uri="{FF2B5EF4-FFF2-40B4-BE49-F238E27FC236}">
                <a16:creationId xmlns:a16="http://schemas.microsoft.com/office/drawing/2014/main" id="{A76C636D-2F6F-8B7D-E8F1-B608127BB510}"/>
              </a:ext>
            </a:extLst>
          </p:cNvPr>
          <p:cNvSpPr txBox="1">
            <a:spLocks noChangeArrowheads="1"/>
          </p:cNvSpPr>
          <p:nvPr/>
        </p:nvSpPr>
        <p:spPr bwMode="auto">
          <a:xfrm>
            <a:off x="4302125" y="4764088"/>
            <a:ext cx="1778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defRPr/>
            </a:pP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Förändrade</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värderingar</a:t>
            </a:r>
            <a:endParaRPr lang="en-US" altLang="sv-SE" sz="1600" b="1" dirty="0">
              <a:solidFill>
                <a:prstClr val="black"/>
              </a:solidFill>
              <a:latin typeface="Avenir Book" panose="02000503020000020003" pitchFamily="2" charset="0"/>
              <a:ea typeface="Avenir Book" panose="02000503020000020003" pitchFamily="2" charset="0"/>
              <a:cs typeface="Avenir Book" panose="02000503020000020003" pitchFamily="2" charset="0"/>
            </a:endParaRPr>
          </a:p>
        </p:txBody>
      </p:sp>
      <p:sp>
        <p:nvSpPr>
          <p:cNvPr id="18" name="textruta 26">
            <a:extLst>
              <a:ext uri="{FF2B5EF4-FFF2-40B4-BE49-F238E27FC236}">
                <a16:creationId xmlns:a16="http://schemas.microsoft.com/office/drawing/2014/main" id="{0A7253B2-7DFC-EC51-0123-BC0F03F8B5B0}"/>
              </a:ext>
            </a:extLst>
          </p:cNvPr>
          <p:cNvSpPr txBox="1">
            <a:spLocks noChangeArrowheads="1"/>
          </p:cNvSpPr>
          <p:nvPr/>
        </p:nvSpPr>
        <p:spPr bwMode="auto">
          <a:xfrm>
            <a:off x="7007225" y="2696367"/>
            <a:ext cx="1778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defRPr/>
            </a:pP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Minskat</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byggande</a:t>
            </a:r>
            <a:endParaRPr lang="en-US" altLang="sv-SE" sz="1600" b="1" dirty="0">
              <a:solidFill>
                <a:prstClr val="black"/>
              </a:solidFill>
              <a:latin typeface="Avenir Book" panose="02000503020000020003" pitchFamily="2" charset="0"/>
              <a:ea typeface="Avenir Book" panose="02000503020000020003" pitchFamily="2" charset="0"/>
              <a:cs typeface="Avenir Book" panose="02000503020000020003" pitchFamily="2" charset="0"/>
            </a:endParaRPr>
          </a:p>
        </p:txBody>
      </p:sp>
      <p:pic>
        <p:nvPicPr>
          <p:cNvPr id="19" name="Bildobjekt 18">
            <a:extLst>
              <a:ext uri="{FF2B5EF4-FFF2-40B4-BE49-F238E27FC236}">
                <a16:creationId xmlns:a16="http://schemas.microsoft.com/office/drawing/2014/main" id="{9ADFF57D-EC9E-63A5-4FF9-7F1C51B5F881}"/>
              </a:ext>
            </a:extLst>
          </p:cNvPr>
          <p:cNvPicPr>
            <a:picLocks noChangeAspect="1"/>
          </p:cNvPicPr>
          <p:nvPr/>
        </p:nvPicPr>
        <p:blipFill>
          <a:blip r:embed="rId6"/>
          <a:stretch>
            <a:fillRect/>
          </a:stretch>
        </p:blipFill>
        <p:spPr>
          <a:xfrm>
            <a:off x="7386037" y="3818899"/>
            <a:ext cx="1550991" cy="2016288"/>
          </a:xfrm>
          <a:prstGeom prst="rect">
            <a:avLst/>
          </a:prstGeom>
        </p:spPr>
      </p:pic>
      <mc:AlternateContent xmlns:mc="http://schemas.openxmlformats.org/markup-compatibility/2006" xmlns:p14="http://schemas.microsoft.com/office/powerpoint/2010/main">
        <mc:Choice Requires="p14">
          <p:contentPart p14:bwMode="auto" r:id="rId7">
            <p14:nvContentPartPr>
              <p14:cNvPr id="20" name="Pennanteckning 19">
                <a:extLst>
                  <a:ext uri="{FF2B5EF4-FFF2-40B4-BE49-F238E27FC236}">
                    <a16:creationId xmlns:a16="http://schemas.microsoft.com/office/drawing/2014/main" id="{93344C19-FD20-F3F7-DAB6-102781E3E09A}"/>
                  </a:ext>
                </a:extLst>
              </p14:cNvPr>
              <p14:cNvContentPartPr/>
              <p14:nvPr/>
            </p14:nvContentPartPr>
            <p14:xfrm>
              <a:off x="8847313" y="3798454"/>
              <a:ext cx="105120" cy="291240"/>
            </p14:xfrm>
          </p:contentPart>
        </mc:Choice>
        <mc:Fallback xmlns="">
          <p:pic>
            <p:nvPicPr>
              <p:cNvPr id="20" name="Pennanteckning 19">
                <a:extLst>
                  <a:ext uri="{FF2B5EF4-FFF2-40B4-BE49-F238E27FC236}">
                    <a16:creationId xmlns:a16="http://schemas.microsoft.com/office/drawing/2014/main" id="{93344C19-FD20-F3F7-DAB6-102781E3E09A}"/>
                  </a:ext>
                </a:extLst>
              </p:cNvPr>
              <p:cNvPicPr/>
              <p:nvPr/>
            </p:nvPicPr>
            <p:blipFill>
              <a:blip r:embed="rId8"/>
              <a:stretch>
                <a:fillRect/>
              </a:stretch>
            </p:blipFill>
            <p:spPr>
              <a:xfrm>
                <a:off x="8829673" y="3780454"/>
                <a:ext cx="14076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Pennanteckning 20">
                <a:extLst>
                  <a:ext uri="{FF2B5EF4-FFF2-40B4-BE49-F238E27FC236}">
                    <a16:creationId xmlns:a16="http://schemas.microsoft.com/office/drawing/2014/main" id="{AD609913-480F-C01B-F61F-93BC08FE450F}"/>
                  </a:ext>
                </a:extLst>
              </p14:cNvPr>
              <p14:cNvContentPartPr/>
              <p14:nvPr/>
            </p14:nvContentPartPr>
            <p14:xfrm>
              <a:off x="8905861" y="4072032"/>
              <a:ext cx="48600" cy="29520"/>
            </p14:xfrm>
          </p:contentPart>
        </mc:Choice>
        <mc:Fallback xmlns="">
          <p:pic>
            <p:nvPicPr>
              <p:cNvPr id="21" name="Pennanteckning 20">
                <a:extLst>
                  <a:ext uri="{FF2B5EF4-FFF2-40B4-BE49-F238E27FC236}">
                    <a16:creationId xmlns:a16="http://schemas.microsoft.com/office/drawing/2014/main" id="{AD609913-480F-C01B-F61F-93BC08FE450F}"/>
                  </a:ext>
                </a:extLst>
              </p:cNvPr>
              <p:cNvPicPr/>
              <p:nvPr/>
            </p:nvPicPr>
            <p:blipFill>
              <a:blip r:embed="rId10"/>
              <a:stretch>
                <a:fillRect/>
              </a:stretch>
            </p:blipFill>
            <p:spPr>
              <a:xfrm>
                <a:off x="8887861" y="4054032"/>
                <a:ext cx="8424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Pennanteckning 21">
                <a:extLst>
                  <a:ext uri="{FF2B5EF4-FFF2-40B4-BE49-F238E27FC236}">
                    <a16:creationId xmlns:a16="http://schemas.microsoft.com/office/drawing/2014/main" id="{9ADC9209-8E33-8367-9580-8244EB3723D6}"/>
                  </a:ext>
                </a:extLst>
              </p14:cNvPr>
              <p14:cNvContentPartPr/>
              <p14:nvPr/>
            </p14:nvContentPartPr>
            <p14:xfrm>
              <a:off x="8551621" y="5698872"/>
              <a:ext cx="390960" cy="164160"/>
            </p14:xfrm>
          </p:contentPart>
        </mc:Choice>
        <mc:Fallback xmlns="">
          <p:pic>
            <p:nvPicPr>
              <p:cNvPr id="22" name="Pennanteckning 21">
                <a:extLst>
                  <a:ext uri="{FF2B5EF4-FFF2-40B4-BE49-F238E27FC236}">
                    <a16:creationId xmlns:a16="http://schemas.microsoft.com/office/drawing/2014/main" id="{9ADC9209-8E33-8367-9580-8244EB3723D6}"/>
                  </a:ext>
                </a:extLst>
              </p:cNvPr>
              <p:cNvPicPr/>
              <p:nvPr/>
            </p:nvPicPr>
            <p:blipFill>
              <a:blip r:embed="rId12"/>
              <a:stretch>
                <a:fillRect/>
              </a:stretch>
            </p:blipFill>
            <p:spPr>
              <a:xfrm>
                <a:off x="8533621" y="5680872"/>
                <a:ext cx="42660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Pennanteckning 22">
                <a:extLst>
                  <a:ext uri="{FF2B5EF4-FFF2-40B4-BE49-F238E27FC236}">
                    <a16:creationId xmlns:a16="http://schemas.microsoft.com/office/drawing/2014/main" id="{8E6831B0-6C8E-C652-72E6-7330286F1D2A}"/>
                  </a:ext>
                </a:extLst>
              </p14:cNvPr>
              <p14:cNvContentPartPr/>
              <p14:nvPr/>
            </p14:nvContentPartPr>
            <p14:xfrm>
              <a:off x="7313941" y="5294232"/>
              <a:ext cx="337320" cy="575280"/>
            </p14:xfrm>
          </p:contentPart>
        </mc:Choice>
        <mc:Fallback xmlns="">
          <p:pic>
            <p:nvPicPr>
              <p:cNvPr id="23" name="Pennanteckning 22">
                <a:extLst>
                  <a:ext uri="{FF2B5EF4-FFF2-40B4-BE49-F238E27FC236}">
                    <a16:creationId xmlns:a16="http://schemas.microsoft.com/office/drawing/2014/main" id="{8E6831B0-6C8E-C652-72E6-7330286F1D2A}"/>
                  </a:ext>
                </a:extLst>
              </p:cNvPr>
              <p:cNvPicPr/>
              <p:nvPr/>
            </p:nvPicPr>
            <p:blipFill>
              <a:blip r:embed="rId14"/>
              <a:stretch>
                <a:fillRect/>
              </a:stretch>
            </p:blipFill>
            <p:spPr>
              <a:xfrm>
                <a:off x="7295941" y="5276592"/>
                <a:ext cx="372960" cy="610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Pennanteckning 23">
                <a:extLst>
                  <a:ext uri="{FF2B5EF4-FFF2-40B4-BE49-F238E27FC236}">
                    <a16:creationId xmlns:a16="http://schemas.microsoft.com/office/drawing/2014/main" id="{A4E70A03-7635-C1A9-1FA5-B314CB464E28}"/>
                  </a:ext>
                </a:extLst>
              </p14:cNvPr>
              <p14:cNvContentPartPr/>
              <p14:nvPr/>
            </p14:nvContentPartPr>
            <p14:xfrm>
              <a:off x="8023861" y="5887512"/>
              <a:ext cx="133200" cy="15840"/>
            </p14:xfrm>
          </p:contentPart>
        </mc:Choice>
        <mc:Fallback xmlns="">
          <p:pic>
            <p:nvPicPr>
              <p:cNvPr id="24" name="Pennanteckning 23">
                <a:extLst>
                  <a:ext uri="{FF2B5EF4-FFF2-40B4-BE49-F238E27FC236}">
                    <a16:creationId xmlns:a16="http://schemas.microsoft.com/office/drawing/2014/main" id="{A4E70A03-7635-C1A9-1FA5-B314CB464E28}"/>
                  </a:ext>
                </a:extLst>
              </p:cNvPr>
              <p:cNvPicPr/>
              <p:nvPr/>
            </p:nvPicPr>
            <p:blipFill>
              <a:blip r:embed="rId16"/>
              <a:stretch>
                <a:fillRect/>
              </a:stretch>
            </p:blipFill>
            <p:spPr>
              <a:xfrm>
                <a:off x="7987861" y="5851872"/>
                <a:ext cx="2048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Pennanteckning 24">
                <a:extLst>
                  <a:ext uri="{FF2B5EF4-FFF2-40B4-BE49-F238E27FC236}">
                    <a16:creationId xmlns:a16="http://schemas.microsoft.com/office/drawing/2014/main" id="{5A5BDB28-9B2B-1258-66D4-45BB6EBFA7A1}"/>
                  </a:ext>
                </a:extLst>
              </p14:cNvPr>
              <p14:cNvContentPartPr/>
              <p14:nvPr/>
            </p14:nvContentPartPr>
            <p14:xfrm>
              <a:off x="7891381" y="5801832"/>
              <a:ext cx="253800" cy="86400"/>
            </p14:xfrm>
          </p:contentPart>
        </mc:Choice>
        <mc:Fallback xmlns="">
          <p:pic>
            <p:nvPicPr>
              <p:cNvPr id="25" name="Pennanteckning 24">
                <a:extLst>
                  <a:ext uri="{FF2B5EF4-FFF2-40B4-BE49-F238E27FC236}">
                    <a16:creationId xmlns:a16="http://schemas.microsoft.com/office/drawing/2014/main" id="{5A5BDB28-9B2B-1258-66D4-45BB6EBFA7A1}"/>
                  </a:ext>
                </a:extLst>
              </p:cNvPr>
              <p:cNvPicPr/>
              <p:nvPr/>
            </p:nvPicPr>
            <p:blipFill>
              <a:blip r:embed="rId18"/>
              <a:stretch>
                <a:fillRect/>
              </a:stretch>
            </p:blipFill>
            <p:spPr>
              <a:xfrm>
                <a:off x="7855741" y="5765832"/>
                <a:ext cx="32544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Pennanteckning 25">
                <a:extLst>
                  <a:ext uri="{FF2B5EF4-FFF2-40B4-BE49-F238E27FC236}">
                    <a16:creationId xmlns:a16="http://schemas.microsoft.com/office/drawing/2014/main" id="{91D325A6-F285-F1DA-24D1-22A3CD3026CC}"/>
                  </a:ext>
                </a:extLst>
              </p14:cNvPr>
              <p14:cNvContentPartPr/>
              <p14:nvPr/>
            </p14:nvContentPartPr>
            <p14:xfrm>
              <a:off x="7299541" y="5479632"/>
              <a:ext cx="567000" cy="342000"/>
            </p14:xfrm>
          </p:contentPart>
        </mc:Choice>
        <mc:Fallback xmlns="">
          <p:pic>
            <p:nvPicPr>
              <p:cNvPr id="26" name="Pennanteckning 25">
                <a:extLst>
                  <a:ext uri="{FF2B5EF4-FFF2-40B4-BE49-F238E27FC236}">
                    <a16:creationId xmlns:a16="http://schemas.microsoft.com/office/drawing/2014/main" id="{91D325A6-F285-F1DA-24D1-22A3CD3026CC}"/>
                  </a:ext>
                </a:extLst>
              </p:cNvPr>
              <p:cNvPicPr/>
              <p:nvPr/>
            </p:nvPicPr>
            <p:blipFill>
              <a:blip r:embed="rId20"/>
              <a:stretch>
                <a:fillRect/>
              </a:stretch>
            </p:blipFill>
            <p:spPr>
              <a:xfrm>
                <a:off x="7263901" y="5443992"/>
                <a:ext cx="638640" cy="413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7" name="Pennanteckning 26">
                <a:extLst>
                  <a:ext uri="{FF2B5EF4-FFF2-40B4-BE49-F238E27FC236}">
                    <a16:creationId xmlns:a16="http://schemas.microsoft.com/office/drawing/2014/main" id="{C571C20C-CB75-8875-D8B6-6F6E4E66A071}"/>
                  </a:ext>
                </a:extLst>
              </p14:cNvPr>
              <p14:cNvContentPartPr/>
              <p14:nvPr/>
            </p14:nvContentPartPr>
            <p14:xfrm>
              <a:off x="7380901" y="5224752"/>
              <a:ext cx="219960" cy="353880"/>
            </p14:xfrm>
          </p:contentPart>
        </mc:Choice>
        <mc:Fallback xmlns="">
          <p:pic>
            <p:nvPicPr>
              <p:cNvPr id="27" name="Pennanteckning 26">
                <a:extLst>
                  <a:ext uri="{FF2B5EF4-FFF2-40B4-BE49-F238E27FC236}">
                    <a16:creationId xmlns:a16="http://schemas.microsoft.com/office/drawing/2014/main" id="{C571C20C-CB75-8875-D8B6-6F6E4E66A071}"/>
                  </a:ext>
                </a:extLst>
              </p:cNvPr>
              <p:cNvPicPr/>
              <p:nvPr/>
            </p:nvPicPr>
            <p:blipFill>
              <a:blip r:embed="rId22"/>
              <a:stretch>
                <a:fillRect/>
              </a:stretch>
            </p:blipFill>
            <p:spPr>
              <a:xfrm>
                <a:off x="7345261" y="5188752"/>
                <a:ext cx="29160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Pennanteckning 27">
                <a:extLst>
                  <a:ext uri="{FF2B5EF4-FFF2-40B4-BE49-F238E27FC236}">
                    <a16:creationId xmlns:a16="http://schemas.microsoft.com/office/drawing/2014/main" id="{B9AE3E40-AAD3-1276-3FE8-F13BE33BA59F}"/>
                  </a:ext>
                </a:extLst>
              </p14:cNvPr>
              <p14:cNvContentPartPr/>
              <p14:nvPr/>
            </p14:nvContentPartPr>
            <p14:xfrm>
              <a:off x="7764661" y="5722272"/>
              <a:ext cx="586080" cy="193320"/>
            </p14:xfrm>
          </p:contentPart>
        </mc:Choice>
        <mc:Fallback xmlns="">
          <p:pic>
            <p:nvPicPr>
              <p:cNvPr id="28" name="Pennanteckning 27">
                <a:extLst>
                  <a:ext uri="{FF2B5EF4-FFF2-40B4-BE49-F238E27FC236}">
                    <a16:creationId xmlns:a16="http://schemas.microsoft.com/office/drawing/2014/main" id="{B9AE3E40-AAD3-1276-3FE8-F13BE33BA59F}"/>
                  </a:ext>
                </a:extLst>
              </p:cNvPr>
              <p:cNvPicPr/>
              <p:nvPr/>
            </p:nvPicPr>
            <p:blipFill>
              <a:blip r:embed="rId24"/>
              <a:stretch>
                <a:fillRect/>
              </a:stretch>
            </p:blipFill>
            <p:spPr>
              <a:xfrm>
                <a:off x="7728661" y="5686632"/>
                <a:ext cx="65772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9" name="Pennanteckning 28">
                <a:extLst>
                  <a:ext uri="{FF2B5EF4-FFF2-40B4-BE49-F238E27FC236}">
                    <a16:creationId xmlns:a16="http://schemas.microsoft.com/office/drawing/2014/main" id="{447D74CD-62D1-4A43-1970-BD0B5CB46EA7}"/>
                  </a:ext>
                </a:extLst>
              </p14:cNvPr>
              <p14:cNvContentPartPr/>
              <p14:nvPr/>
            </p14:nvContentPartPr>
            <p14:xfrm>
              <a:off x="8091181" y="5712192"/>
              <a:ext cx="871560" cy="187920"/>
            </p14:xfrm>
          </p:contentPart>
        </mc:Choice>
        <mc:Fallback xmlns="">
          <p:pic>
            <p:nvPicPr>
              <p:cNvPr id="29" name="Pennanteckning 28">
                <a:extLst>
                  <a:ext uri="{FF2B5EF4-FFF2-40B4-BE49-F238E27FC236}">
                    <a16:creationId xmlns:a16="http://schemas.microsoft.com/office/drawing/2014/main" id="{447D74CD-62D1-4A43-1970-BD0B5CB46EA7}"/>
                  </a:ext>
                </a:extLst>
              </p:cNvPr>
              <p:cNvPicPr/>
              <p:nvPr/>
            </p:nvPicPr>
            <p:blipFill>
              <a:blip r:embed="rId26"/>
              <a:stretch>
                <a:fillRect/>
              </a:stretch>
            </p:blipFill>
            <p:spPr>
              <a:xfrm>
                <a:off x="8055181" y="5676552"/>
                <a:ext cx="94320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Pennanteckning 29">
                <a:extLst>
                  <a:ext uri="{FF2B5EF4-FFF2-40B4-BE49-F238E27FC236}">
                    <a16:creationId xmlns:a16="http://schemas.microsoft.com/office/drawing/2014/main" id="{A0ADFDE8-A751-6524-2DED-67C0C1047715}"/>
                  </a:ext>
                </a:extLst>
              </p14:cNvPr>
              <p14:cNvContentPartPr/>
              <p14:nvPr/>
            </p14:nvContentPartPr>
            <p14:xfrm>
              <a:off x="7378381" y="4207032"/>
              <a:ext cx="151560" cy="343800"/>
            </p14:xfrm>
          </p:contentPart>
        </mc:Choice>
        <mc:Fallback xmlns="">
          <p:pic>
            <p:nvPicPr>
              <p:cNvPr id="30" name="Pennanteckning 29">
                <a:extLst>
                  <a:ext uri="{FF2B5EF4-FFF2-40B4-BE49-F238E27FC236}">
                    <a16:creationId xmlns:a16="http://schemas.microsoft.com/office/drawing/2014/main" id="{A0ADFDE8-A751-6524-2DED-67C0C1047715}"/>
                  </a:ext>
                </a:extLst>
              </p:cNvPr>
              <p:cNvPicPr/>
              <p:nvPr/>
            </p:nvPicPr>
            <p:blipFill>
              <a:blip r:embed="rId28"/>
              <a:stretch>
                <a:fillRect/>
              </a:stretch>
            </p:blipFill>
            <p:spPr>
              <a:xfrm>
                <a:off x="7342741" y="4171032"/>
                <a:ext cx="22320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Pennanteckning 30">
                <a:extLst>
                  <a:ext uri="{FF2B5EF4-FFF2-40B4-BE49-F238E27FC236}">
                    <a16:creationId xmlns:a16="http://schemas.microsoft.com/office/drawing/2014/main" id="{67B6AE6B-ADD4-8049-E61B-0F8BDF3ED631}"/>
                  </a:ext>
                </a:extLst>
              </p14:cNvPr>
              <p14:cNvContentPartPr/>
              <p14:nvPr/>
            </p14:nvContentPartPr>
            <p14:xfrm>
              <a:off x="8954461" y="4098312"/>
              <a:ext cx="360" cy="360"/>
            </p14:xfrm>
          </p:contentPart>
        </mc:Choice>
        <mc:Fallback xmlns="">
          <p:pic>
            <p:nvPicPr>
              <p:cNvPr id="31" name="Pennanteckning 30">
                <a:extLst>
                  <a:ext uri="{FF2B5EF4-FFF2-40B4-BE49-F238E27FC236}">
                    <a16:creationId xmlns:a16="http://schemas.microsoft.com/office/drawing/2014/main" id="{67B6AE6B-ADD4-8049-E61B-0F8BDF3ED631}"/>
                  </a:ext>
                </a:extLst>
              </p:cNvPr>
              <p:cNvPicPr/>
              <p:nvPr/>
            </p:nvPicPr>
            <p:blipFill>
              <a:blip r:embed="rId30"/>
              <a:stretch>
                <a:fillRect/>
              </a:stretch>
            </p:blipFill>
            <p:spPr>
              <a:xfrm>
                <a:off x="8918821" y="4062672"/>
                <a:ext cx="72000" cy="72000"/>
              </a:xfrm>
              <a:prstGeom prst="rect">
                <a:avLst/>
              </a:prstGeom>
            </p:spPr>
          </p:pic>
        </mc:Fallback>
      </mc:AlternateContent>
      <p:grpSp>
        <p:nvGrpSpPr>
          <p:cNvPr id="32" name="Grupp 31">
            <a:extLst>
              <a:ext uri="{FF2B5EF4-FFF2-40B4-BE49-F238E27FC236}">
                <a16:creationId xmlns:a16="http://schemas.microsoft.com/office/drawing/2014/main" id="{AAA6C106-576E-CD2A-9A08-7D121ADCB845}"/>
              </a:ext>
            </a:extLst>
          </p:cNvPr>
          <p:cNvGrpSpPr/>
          <p:nvPr/>
        </p:nvGrpSpPr>
        <p:grpSpPr>
          <a:xfrm>
            <a:off x="8084341" y="5825592"/>
            <a:ext cx="676080" cy="70200"/>
            <a:chOff x="8084341" y="5825592"/>
            <a:chExt cx="676080" cy="70200"/>
          </a:xfrm>
        </p:grpSpPr>
        <mc:AlternateContent xmlns:mc="http://schemas.openxmlformats.org/markup-compatibility/2006" xmlns:p14="http://schemas.microsoft.com/office/powerpoint/2010/main">
          <mc:Choice Requires="p14">
            <p:contentPart p14:bwMode="auto" r:id="rId31">
              <p14:nvContentPartPr>
                <p14:cNvPr id="33" name="Pennanteckning 32">
                  <a:extLst>
                    <a:ext uri="{FF2B5EF4-FFF2-40B4-BE49-F238E27FC236}">
                      <a16:creationId xmlns:a16="http://schemas.microsoft.com/office/drawing/2014/main" id="{AEA2C784-69F3-0638-FEF1-EE060D6B2B72}"/>
                    </a:ext>
                  </a:extLst>
                </p14:cNvPr>
                <p14:cNvContentPartPr/>
                <p14:nvPr/>
              </p14:nvContentPartPr>
              <p14:xfrm>
                <a:off x="8386741" y="5825592"/>
                <a:ext cx="373680" cy="70200"/>
              </p14:xfrm>
            </p:contentPart>
          </mc:Choice>
          <mc:Fallback xmlns="">
            <p:pic>
              <p:nvPicPr>
                <p:cNvPr id="33" name="Pennanteckning 32">
                  <a:extLst>
                    <a:ext uri="{FF2B5EF4-FFF2-40B4-BE49-F238E27FC236}">
                      <a16:creationId xmlns:a16="http://schemas.microsoft.com/office/drawing/2014/main" id="{AEA2C784-69F3-0638-FEF1-EE060D6B2B72}"/>
                    </a:ext>
                  </a:extLst>
                </p:cNvPr>
                <p:cNvPicPr/>
                <p:nvPr/>
              </p:nvPicPr>
              <p:blipFill>
                <a:blip r:embed="rId32"/>
                <a:stretch>
                  <a:fillRect/>
                </a:stretch>
              </p:blipFill>
              <p:spPr>
                <a:xfrm>
                  <a:off x="8350741" y="5789592"/>
                  <a:ext cx="44532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 name="Pennanteckning 33">
                  <a:extLst>
                    <a:ext uri="{FF2B5EF4-FFF2-40B4-BE49-F238E27FC236}">
                      <a16:creationId xmlns:a16="http://schemas.microsoft.com/office/drawing/2014/main" id="{72300276-064D-725D-5BC1-A594C4E2E1B4}"/>
                    </a:ext>
                  </a:extLst>
                </p14:cNvPr>
                <p14:cNvContentPartPr/>
                <p14:nvPr/>
              </p14:nvContentPartPr>
              <p14:xfrm>
                <a:off x="8084341" y="5874912"/>
                <a:ext cx="63360" cy="15480"/>
              </p14:xfrm>
            </p:contentPart>
          </mc:Choice>
          <mc:Fallback xmlns="">
            <p:pic>
              <p:nvPicPr>
                <p:cNvPr id="34" name="Pennanteckning 33">
                  <a:extLst>
                    <a:ext uri="{FF2B5EF4-FFF2-40B4-BE49-F238E27FC236}">
                      <a16:creationId xmlns:a16="http://schemas.microsoft.com/office/drawing/2014/main" id="{72300276-064D-725D-5BC1-A594C4E2E1B4}"/>
                    </a:ext>
                  </a:extLst>
                </p:cNvPr>
                <p:cNvPicPr/>
                <p:nvPr/>
              </p:nvPicPr>
              <p:blipFill>
                <a:blip r:embed="rId34"/>
                <a:stretch>
                  <a:fillRect/>
                </a:stretch>
              </p:blipFill>
              <p:spPr>
                <a:xfrm>
                  <a:off x="8048341" y="5839272"/>
                  <a:ext cx="135000" cy="87120"/>
                </a:xfrm>
                <a:prstGeom prst="rect">
                  <a:avLst/>
                </a:prstGeom>
              </p:spPr>
            </p:pic>
          </mc:Fallback>
        </mc:AlternateContent>
      </p:grpSp>
      <p:sp>
        <p:nvSpPr>
          <p:cNvPr id="35" name="Ellips 34">
            <a:extLst>
              <a:ext uri="{FF2B5EF4-FFF2-40B4-BE49-F238E27FC236}">
                <a16:creationId xmlns:a16="http://schemas.microsoft.com/office/drawing/2014/main" id="{08DEF9C6-1E7D-E27C-9122-FC9505116C63}"/>
              </a:ext>
            </a:extLst>
          </p:cNvPr>
          <p:cNvSpPr/>
          <p:nvPr/>
        </p:nvSpPr>
        <p:spPr>
          <a:xfrm>
            <a:off x="7386831" y="3955587"/>
            <a:ext cx="1929009" cy="18796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textruta 26">
            <a:extLst>
              <a:ext uri="{FF2B5EF4-FFF2-40B4-BE49-F238E27FC236}">
                <a16:creationId xmlns:a16="http://schemas.microsoft.com/office/drawing/2014/main" id="{1FE50245-84D0-8F17-EE65-E89260D64847}"/>
              </a:ext>
            </a:extLst>
          </p:cNvPr>
          <p:cNvSpPr txBox="1">
            <a:spLocks noChangeArrowheads="1"/>
          </p:cNvSpPr>
          <p:nvPr/>
        </p:nvSpPr>
        <p:spPr bwMode="auto">
          <a:xfrm>
            <a:off x="9353940" y="4551288"/>
            <a:ext cx="177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defRPr/>
            </a:pP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Makt</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och</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resurser</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på</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olika</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nivåer</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och</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hos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olika</a:t>
            </a:r>
            <a:r>
              <a:rPr lang="en-US" altLang="sv-SE" sz="1600" dirty="0">
                <a:solidFill>
                  <a:prstClr val="black"/>
                </a:solidFill>
                <a:latin typeface="Avenir Book" panose="02000503020000020003" pitchFamily="2" charset="0"/>
                <a:ea typeface="Avenir Book" panose="02000503020000020003" pitchFamily="2" charset="0"/>
                <a:cs typeface="Avenir Book" panose="02000503020000020003" pitchFamily="2" charset="0"/>
              </a:rPr>
              <a:t> </a:t>
            </a:r>
            <a:r>
              <a:rPr lang="en-US" altLang="sv-SE" sz="1600" dirty="0" err="1">
                <a:solidFill>
                  <a:prstClr val="black"/>
                </a:solidFill>
                <a:latin typeface="Avenir Book" panose="02000503020000020003" pitchFamily="2" charset="0"/>
                <a:ea typeface="Avenir Book" panose="02000503020000020003" pitchFamily="2" charset="0"/>
                <a:cs typeface="Avenir Book" panose="02000503020000020003" pitchFamily="2" charset="0"/>
              </a:rPr>
              <a:t>aktörer</a:t>
            </a:r>
            <a:endParaRPr lang="en-US" altLang="sv-SE" sz="1600" b="1" dirty="0">
              <a:solidFill>
                <a:prstClr val="black"/>
              </a:solidFill>
              <a:latin typeface="Avenir Book" panose="02000503020000020003" pitchFamily="2" charset="0"/>
              <a:ea typeface="Avenir Book" panose="02000503020000020003" pitchFamily="2" charset="0"/>
              <a:cs typeface="Avenir Book" panose="02000503020000020003" pitchFamily="2" charset="0"/>
            </a:endParaRPr>
          </a:p>
        </p:txBody>
      </p:sp>
      <p:grpSp>
        <p:nvGrpSpPr>
          <p:cNvPr id="3" name="Grupp 2">
            <a:extLst>
              <a:ext uri="{FF2B5EF4-FFF2-40B4-BE49-F238E27FC236}">
                <a16:creationId xmlns:a16="http://schemas.microsoft.com/office/drawing/2014/main" id="{4CDF60BA-5C3D-AD2B-3D1C-D53093907911}"/>
              </a:ext>
            </a:extLst>
          </p:cNvPr>
          <p:cNvGrpSpPr/>
          <p:nvPr/>
        </p:nvGrpSpPr>
        <p:grpSpPr>
          <a:xfrm>
            <a:off x="3260964" y="1562824"/>
            <a:ext cx="4762500" cy="5383427"/>
            <a:chOff x="3260964" y="1562824"/>
            <a:chExt cx="4762500" cy="5383427"/>
          </a:xfrm>
        </p:grpSpPr>
        <p:pic>
          <p:nvPicPr>
            <p:cNvPr id="2050" name="Picture 2">
              <a:extLst>
                <a:ext uri="{FF2B5EF4-FFF2-40B4-BE49-F238E27FC236}">
                  <a16:creationId xmlns:a16="http://schemas.microsoft.com/office/drawing/2014/main" id="{AA87DA44-123E-3DEB-6D0E-975BAD98B87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260964" y="1562824"/>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47CBF4A5-4559-2799-D4CA-D03EBCFD1E97}"/>
                </a:ext>
              </a:extLst>
            </p:cNvPr>
            <p:cNvSpPr txBox="1"/>
            <p:nvPr/>
          </p:nvSpPr>
          <p:spPr>
            <a:xfrm>
              <a:off x="3902089" y="6022921"/>
              <a:ext cx="3862572" cy="923330"/>
            </a:xfrm>
            <a:prstGeom prst="rect">
              <a:avLst/>
            </a:prstGeom>
            <a:noFill/>
          </p:spPr>
          <p:txBody>
            <a:bodyPr wrap="square" rtlCol="0">
              <a:spAutoFit/>
            </a:bodyPr>
            <a:lstStyle/>
            <a:p>
              <a:r>
                <a:rPr lang="sv-SE" dirty="0"/>
                <a:t>Rösta: vilken är din favorit?</a:t>
              </a:r>
            </a:p>
            <a:p>
              <a:r>
                <a:rPr lang="sv-SE" dirty="0"/>
                <a:t> </a:t>
              </a:r>
            </a:p>
            <a:p>
              <a:endParaRPr lang="sv-SE" dirty="0"/>
            </a:p>
          </p:txBody>
        </p:sp>
      </p:grpSp>
    </p:spTree>
    <p:extLst>
      <p:ext uri="{BB962C8B-B14F-4D97-AF65-F5344CB8AC3E}">
        <p14:creationId xmlns:p14="http://schemas.microsoft.com/office/powerpoint/2010/main" val="214417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A17404-89DC-953A-91E1-E79C1C8B5BE0}"/>
              </a:ext>
            </a:extLst>
          </p:cNvPr>
          <p:cNvSpPr>
            <a:spLocks noGrp="1"/>
          </p:cNvSpPr>
          <p:nvPr>
            <p:ph type="title"/>
          </p:nvPr>
        </p:nvSpPr>
        <p:spPr>
          <a:xfrm>
            <a:off x="5202622" y="365129"/>
            <a:ext cx="6151178" cy="1325563"/>
          </a:xfrm>
        </p:spPr>
        <p:txBody>
          <a:bodyPr>
            <a:normAutofit fontScale="90000"/>
          </a:bodyPr>
          <a:lstStyle/>
          <a:p>
            <a:r>
              <a:rPr lang="sv-SE" dirty="0">
                <a:solidFill>
                  <a:srgbClr val="000000"/>
                </a:solidFill>
                <a:latin typeface="Georgia"/>
                <a:ea typeface="+mn-ea"/>
                <a:cs typeface="+mn-cs"/>
              </a:rPr>
              <a:t>Diskussion i par utifrån era respektive kommuner</a:t>
            </a:r>
            <a:endParaRPr lang="sv-SE" dirty="0"/>
          </a:p>
        </p:txBody>
      </p:sp>
      <p:sp>
        <p:nvSpPr>
          <p:cNvPr id="3" name="Platshållare för innehåll 2">
            <a:extLst>
              <a:ext uri="{FF2B5EF4-FFF2-40B4-BE49-F238E27FC236}">
                <a16:creationId xmlns:a16="http://schemas.microsoft.com/office/drawing/2014/main" id="{26344E6C-3816-8689-6E32-9EA7C814CF0D}"/>
              </a:ext>
            </a:extLst>
          </p:cNvPr>
          <p:cNvSpPr>
            <a:spLocks noGrp="1"/>
          </p:cNvSpPr>
          <p:nvPr>
            <p:ph idx="1"/>
          </p:nvPr>
        </p:nvSpPr>
        <p:spPr>
          <a:xfrm>
            <a:off x="5465378" y="1825626"/>
            <a:ext cx="5888422" cy="4254337"/>
          </a:xfrm>
        </p:spPr>
        <p:txBody>
          <a:bodyPr>
            <a:normAutofit/>
          </a:bodyPr>
          <a:lstStyle/>
          <a:p>
            <a:pPr marL="457200" indent="-457200">
              <a:buFont typeface="+mj-lt"/>
              <a:buAutoNum type="arabicPeriod"/>
            </a:pPr>
            <a:r>
              <a:rPr lang="sv-SE" dirty="0"/>
              <a:t>Välj en framtidsbild</a:t>
            </a:r>
          </a:p>
          <a:p>
            <a:pPr marL="457200" indent="-457200">
              <a:buFont typeface="+mj-lt"/>
              <a:buAutoNum type="arabicPeriod"/>
            </a:pPr>
            <a:r>
              <a:rPr lang="sv-SE" dirty="0"/>
              <a:t>Finns det målsättningar lokalt som skulle bli svårare att uppnå i den här framtiden? Varför?</a:t>
            </a:r>
          </a:p>
          <a:p>
            <a:pPr marL="457200" indent="-457200">
              <a:buFont typeface="+mj-lt"/>
              <a:buAutoNum type="arabicPeriod"/>
            </a:pPr>
            <a:r>
              <a:rPr lang="sv-SE" dirty="0"/>
              <a:t>Finns det målsättningar som skulle bli lättare att uppnå? Varför?</a:t>
            </a:r>
          </a:p>
          <a:p>
            <a:pPr marL="457200" indent="-457200">
              <a:buFont typeface="+mj-lt"/>
              <a:buAutoNum type="arabicPeriod"/>
            </a:pPr>
            <a:r>
              <a:rPr lang="sv-SE" dirty="0"/>
              <a:t>Ta nästa framtidsbild</a:t>
            </a:r>
          </a:p>
          <a:p>
            <a:pPr marL="457200" indent="-457200">
              <a:buFont typeface="+mj-lt"/>
              <a:buAutoNum type="arabicPeriod"/>
            </a:pPr>
            <a:r>
              <a:rPr lang="sv-SE" dirty="0"/>
              <a:t>Återsamling efter 20 minuter</a:t>
            </a:r>
          </a:p>
        </p:txBody>
      </p:sp>
      <p:pic>
        <p:nvPicPr>
          <p:cNvPr id="4" name="Bildobjekt 3">
            <a:extLst>
              <a:ext uri="{FF2B5EF4-FFF2-40B4-BE49-F238E27FC236}">
                <a16:creationId xmlns:a16="http://schemas.microsoft.com/office/drawing/2014/main" id="{3E8E4CD6-8628-F851-DE90-11BC61181C0E}"/>
              </a:ext>
            </a:extLst>
          </p:cNvPr>
          <p:cNvPicPr>
            <a:picLocks noChangeAspect="1"/>
          </p:cNvPicPr>
          <p:nvPr/>
        </p:nvPicPr>
        <p:blipFill>
          <a:blip r:embed="rId2"/>
          <a:stretch>
            <a:fillRect/>
          </a:stretch>
        </p:blipFill>
        <p:spPr>
          <a:xfrm>
            <a:off x="333608" y="365129"/>
            <a:ext cx="4608975" cy="5614903"/>
          </a:xfrm>
          <a:prstGeom prst="rect">
            <a:avLst/>
          </a:prstGeom>
        </p:spPr>
      </p:pic>
      <p:sp>
        <p:nvSpPr>
          <p:cNvPr id="5" name="Ellips 4">
            <a:extLst>
              <a:ext uri="{FF2B5EF4-FFF2-40B4-BE49-F238E27FC236}">
                <a16:creationId xmlns:a16="http://schemas.microsoft.com/office/drawing/2014/main" id="{B62E23F6-A394-800B-54F1-69563D9B63F9}"/>
              </a:ext>
            </a:extLst>
          </p:cNvPr>
          <p:cNvSpPr/>
          <p:nvPr/>
        </p:nvSpPr>
        <p:spPr>
          <a:xfrm>
            <a:off x="333608" y="334300"/>
            <a:ext cx="4690337" cy="1325563"/>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sv-SE" sz="1800" dirty="0">
                <a:solidFill>
                  <a:prstClr val="black"/>
                </a:solidFill>
                <a:latin typeface="Calibri"/>
              </a:rPr>
              <a:t>Automatisering för livskvalitet. Robotarna gör jobbet och vi har tid för annat</a:t>
            </a:r>
          </a:p>
        </p:txBody>
      </p:sp>
      <p:sp>
        <p:nvSpPr>
          <p:cNvPr id="6" name="Ellips 5">
            <a:extLst>
              <a:ext uri="{FF2B5EF4-FFF2-40B4-BE49-F238E27FC236}">
                <a16:creationId xmlns:a16="http://schemas.microsoft.com/office/drawing/2014/main" id="{3092C316-C1E1-3633-A05D-2DFA26EE0D5A}"/>
              </a:ext>
            </a:extLst>
          </p:cNvPr>
          <p:cNvSpPr/>
          <p:nvPr/>
        </p:nvSpPr>
        <p:spPr>
          <a:xfrm>
            <a:off x="333608" y="1695284"/>
            <a:ext cx="4690337" cy="142193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800" dirty="0">
                <a:solidFill>
                  <a:prstClr val="black"/>
                </a:solidFill>
                <a:latin typeface="Calibri"/>
              </a:rPr>
              <a:t>Delningsekonomi. Vi </a:t>
            </a:r>
            <a:r>
              <a:rPr lang="sv-SE" sz="1800" dirty="0" err="1">
                <a:solidFill>
                  <a:prstClr val="black"/>
                </a:solidFill>
                <a:latin typeface="Calibri"/>
              </a:rPr>
              <a:t>nätverkar</a:t>
            </a:r>
            <a:r>
              <a:rPr lang="sv-SE" sz="1800" dirty="0">
                <a:solidFill>
                  <a:prstClr val="black"/>
                </a:solidFill>
                <a:latin typeface="Calibri"/>
              </a:rPr>
              <a:t>, </a:t>
            </a:r>
            <a:r>
              <a:rPr lang="sv-SE" dirty="0"/>
              <a:t> </a:t>
            </a:r>
            <a:r>
              <a:rPr lang="sv-SE" sz="1800" dirty="0">
                <a:solidFill>
                  <a:prstClr val="black"/>
                </a:solidFill>
                <a:latin typeface="Calibri"/>
              </a:rPr>
              <a:t>äger gemensamt och delar på saker och producerar varor och tjänster i kooperativ</a:t>
            </a:r>
          </a:p>
        </p:txBody>
      </p:sp>
      <p:sp>
        <p:nvSpPr>
          <p:cNvPr id="7" name="Ellips 6">
            <a:extLst>
              <a:ext uri="{FF2B5EF4-FFF2-40B4-BE49-F238E27FC236}">
                <a16:creationId xmlns:a16="http://schemas.microsoft.com/office/drawing/2014/main" id="{D810B668-DE97-24F9-EAC3-EF2ACA47855A}"/>
              </a:ext>
            </a:extLst>
          </p:cNvPr>
          <p:cNvSpPr/>
          <p:nvPr/>
        </p:nvSpPr>
        <p:spPr>
          <a:xfrm>
            <a:off x="333608" y="3158559"/>
            <a:ext cx="4690337" cy="1495909"/>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sv-SE" sz="1800" dirty="0">
                <a:solidFill>
                  <a:prstClr val="black"/>
                </a:solidFill>
                <a:latin typeface="Calibri"/>
              </a:rPr>
              <a:t>Cirkulär ekonomi i välfärdsstaten. Stark statlig styrning, med hjälp av näringslivet, mot utbyggd välfärd och cirkulär ekonomi </a:t>
            </a:r>
          </a:p>
        </p:txBody>
      </p:sp>
      <p:sp>
        <p:nvSpPr>
          <p:cNvPr id="8" name="Ellips 7">
            <a:extLst>
              <a:ext uri="{FF2B5EF4-FFF2-40B4-BE49-F238E27FC236}">
                <a16:creationId xmlns:a16="http://schemas.microsoft.com/office/drawing/2014/main" id="{2758DEA3-8D58-B50F-D81C-7070053F9343}"/>
              </a:ext>
            </a:extLst>
          </p:cNvPr>
          <p:cNvSpPr/>
          <p:nvPr/>
        </p:nvSpPr>
        <p:spPr>
          <a:xfrm>
            <a:off x="333608" y="4711153"/>
            <a:ext cx="4690337" cy="1325563"/>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sv-SE" sz="1800" dirty="0">
                <a:solidFill>
                  <a:prstClr val="black"/>
                </a:solidFill>
                <a:latin typeface="Calibri"/>
              </a:rPr>
              <a:t>Ökad lokal självförsörjning.  Hushållen producerar i lokalsamhällen</a:t>
            </a:r>
          </a:p>
        </p:txBody>
      </p:sp>
    </p:spTree>
    <p:extLst>
      <p:ext uri="{BB962C8B-B14F-4D97-AF65-F5344CB8AC3E}">
        <p14:creationId xmlns:p14="http://schemas.microsoft.com/office/powerpoint/2010/main" val="425920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484235-B1D2-65F7-F988-C743DDB696C2}"/>
              </a:ext>
            </a:extLst>
          </p:cNvPr>
          <p:cNvSpPr>
            <a:spLocks noGrp="1"/>
          </p:cNvSpPr>
          <p:nvPr>
            <p:ph type="title"/>
          </p:nvPr>
        </p:nvSpPr>
        <p:spPr/>
        <p:txBody>
          <a:bodyPr/>
          <a:lstStyle/>
          <a:p>
            <a:r>
              <a:rPr lang="sv-SE" altLang="en-US" dirty="0"/>
              <a:t>Dystopi, utopi eller mittemellan? </a:t>
            </a:r>
            <a:endParaRPr lang="sv-SE" dirty="0"/>
          </a:p>
        </p:txBody>
      </p:sp>
      <p:sp>
        <p:nvSpPr>
          <p:cNvPr id="10" name="textruta 9">
            <a:extLst>
              <a:ext uri="{FF2B5EF4-FFF2-40B4-BE49-F238E27FC236}">
                <a16:creationId xmlns:a16="http://schemas.microsoft.com/office/drawing/2014/main" id="{74BE8628-61DD-BE6F-66ED-6299E184E0B9}"/>
              </a:ext>
            </a:extLst>
          </p:cNvPr>
          <p:cNvSpPr txBox="1"/>
          <p:nvPr/>
        </p:nvSpPr>
        <p:spPr>
          <a:xfrm>
            <a:off x="1276787" y="1988403"/>
            <a:ext cx="41148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000000"/>
                </a:solidFill>
                <a:effectLst/>
                <a:uLnTx/>
                <a:uFillTx/>
                <a:latin typeface="Georgia"/>
                <a:ea typeface="+mn-ea"/>
                <a:cs typeface="+mn-cs"/>
              </a:rPr>
              <a:t>Uppoffring, arbetslöshet, minskad konsumtion, stenåldern, diktatur, teknikfientligt, ekonomisk kris…</a:t>
            </a:r>
          </a:p>
        </p:txBody>
      </p:sp>
      <p:sp>
        <p:nvSpPr>
          <p:cNvPr id="11" name="textruta 10">
            <a:extLst>
              <a:ext uri="{FF2B5EF4-FFF2-40B4-BE49-F238E27FC236}">
                <a16:creationId xmlns:a16="http://schemas.microsoft.com/office/drawing/2014/main" id="{C81BED76-83D6-800C-4A85-38F44274F91C}"/>
              </a:ext>
            </a:extLst>
          </p:cNvPr>
          <p:cNvSpPr txBox="1"/>
          <p:nvPr/>
        </p:nvSpPr>
        <p:spPr>
          <a:xfrm>
            <a:off x="5609303" y="1988402"/>
            <a:ext cx="41148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000000"/>
                </a:solidFill>
                <a:effectLst/>
                <a:uLnTx/>
                <a:uFillTx/>
                <a:latin typeface="Georgia"/>
                <a:ea typeface="+mn-ea"/>
                <a:cs typeface="+mn-cs"/>
              </a:rPr>
              <a:t>Livskvalitet, ledig tid, tillräcklighet, planering, digitalisering, delning, nya affärsmodeller….</a:t>
            </a:r>
          </a:p>
        </p:txBody>
      </p:sp>
      <p:pic>
        <p:nvPicPr>
          <p:cNvPr id="3" name="Bildobjekt 2">
            <a:extLst>
              <a:ext uri="{FF2B5EF4-FFF2-40B4-BE49-F238E27FC236}">
                <a16:creationId xmlns:a16="http://schemas.microsoft.com/office/drawing/2014/main" id="{3D45E1EC-1D19-0FA9-511A-7565DE7572D9}"/>
              </a:ext>
            </a:extLst>
          </p:cNvPr>
          <p:cNvPicPr>
            <a:picLocks noChangeAspect="1"/>
          </p:cNvPicPr>
          <p:nvPr/>
        </p:nvPicPr>
        <p:blipFill>
          <a:blip r:embed="rId2"/>
          <a:stretch>
            <a:fillRect/>
          </a:stretch>
        </p:blipFill>
        <p:spPr>
          <a:xfrm>
            <a:off x="1462374" y="4225106"/>
            <a:ext cx="7858425" cy="1536325"/>
          </a:xfrm>
          <a:prstGeom prst="rect">
            <a:avLst/>
          </a:prstGeom>
        </p:spPr>
      </p:pic>
    </p:spTree>
    <p:extLst>
      <p:ext uri="{BB962C8B-B14F-4D97-AF65-F5344CB8AC3E}">
        <p14:creationId xmlns:p14="http://schemas.microsoft.com/office/powerpoint/2010/main" val="2643214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0EB3C-1C43-6340-B960-CB4B27C40CF1}"/>
              </a:ext>
            </a:extLst>
          </p:cNvPr>
          <p:cNvSpPr>
            <a:spLocks noGrp="1"/>
          </p:cNvSpPr>
          <p:nvPr>
            <p:ph type="title"/>
          </p:nvPr>
        </p:nvSpPr>
        <p:spPr>
          <a:xfrm>
            <a:off x="838200" y="365129"/>
            <a:ext cx="3791672" cy="5503236"/>
          </a:xfrm>
        </p:spPr>
        <p:txBody>
          <a:bodyPr>
            <a:normAutofit/>
          </a:bodyPr>
          <a:lstStyle/>
          <a:p>
            <a:r>
              <a:rPr lang="en-US" sz="3600" dirty="0">
                <a:latin typeface="Calibri" panose="020F0502020204030204" pitchFamily="34" charset="0"/>
                <a:cs typeface="Calibri" panose="020F0502020204030204" pitchFamily="34" charset="0"/>
              </a:rPr>
              <a:t>Hur </a:t>
            </a:r>
            <a:r>
              <a:rPr lang="en-US" sz="3600" dirty="0" err="1">
                <a:latin typeface="Calibri" panose="020F0502020204030204" pitchFamily="34" charset="0"/>
                <a:cs typeface="Calibri" panose="020F0502020204030204" pitchFamily="34" charset="0"/>
              </a:rPr>
              <a:t>uppnås</a:t>
            </a:r>
            <a:r>
              <a:rPr lang="en-US" sz="3600" dirty="0">
                <a:latin typeface="Calibri" panose="020F0502020204030204" pitchFamily="34" charset="0"/>
                <a:cs typeface="Calibri" panose="020F0502020204030204" pitchFamily="34" charset="0"/>
              </a:rPr>
              <a:t> visioner </a:t>
            </a:r>
            <a:r>
              <a:rPr lang="en-US" sz="3600" dirty="0" err="1">
                <a:latin typeface="Calibri" panose="020F0502020204030204" pitchFamily="34" charset="0"/>
                <a:cs typeface="Calibri" panose="020F0502020204030204" pitchFamily="34" charset="0"/>
              </a:rPr>
              <a:t>och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mål</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även</a:t>
            </a:r>
            <a:r>
              <a:rPr lang="en-US" sz="3600" dirty="0">
                <a:latin typeface="Calibri" panose="020F0502020204030204" pitchFamily="34" charset="0"/>
                <a:cs typeface="Calibri" panose="020F0502020204030204" pitchFamily="34" charset="0"/>
              </a:rPr>
              <a:t> om </a:t>
            </a:r>
            <a:r>
              <a:rPr lang="en-US" sz="3600" dirty="0" err="1">
                <a:latin typeface="Calibri" panose="020F0502020204030204" pitchFamily="34" charset="0"/>
                <a:cs typeface="Calibri" panose="020F0502020204030204" pitchFamily="34" charset="0"/>
              </a:rPr>
              <a:t>omvärlden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förändras</a:t>
            </a:r>
            <a:r>
              <a:rPr lang="en-US" sz="3600" dirty="0">
                <a:latin typeface="Calibri" panose="020F0502020204030204" pitchFamily="34" charset="0"/>
                <a:cs typeface="Calibri" panose="020F0502020204030204" pitchFamily="34" charset="0"/>
              </a:rPr>
              <a:t>?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
            </a:r>
            <a:br>
              <a:rPr lang="en-US" sz="3600" dirty="0">
                <a:latin typeface="Calibri" panose="020F0502020204030204" pitchFamily="34" charset="0"/>
                <a:cs typeface="Calibri" panose="020F0502020204030204" pitchFamily="34" charset="0"/>
              </a:rPr>
            </a:br>
            <a:r>
              <a:rPr lang="en-US" sz="3100" dirty="0" err="1">
                <a:latin typeface="Calibri" panose="020F0502020204030204" pitchFamily="34" charset="0"/>
                <a:cs typeface="Calibri" panose="020F0502020204030204" pitchFamily="34" charset="0"/>
              </a:rPr>
              <a:t>Scenarier</a:t>
            </a:r>
            <a:r>
              <a:rPr lang="en-US" sz="3100" dirty="0">
                <a:latin typeface="Calibri" panose="020F0502020204030204" pitchFamily="34" charset="0"/>
                <a:cs typeface="Calibri" panose="020F0502020204030204" pitchFamily="34" charset="0"/>
              </a:rPr>
              <a:t> för </a:t>
            </a:r>
            <a:r>
              <a:rPr lang="en-US" sz="3100" dirty="0" err="1">
                <a:latin typeface="Calibri" panose="020F0502020204030204" pitchFamily="34" charset="0"/>
                <a:cs typeface="Calibri" panose="020F0502020204030204" pitchFamily="34" charset="0"/>
              </a:rPr>
              <a:t>att</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skapa</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flexibla</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färdplaner</a:t>
            </a:r>
            <a:r>
              <a:rPr lang="en-US" sz="3100" dirty="0">
                <a:latin typeface="Calibri" panose="020F0502020204030204" pitchFamily="34" charset="0"/>
                <a:cs typeface="Calibri" panose="020F0502020204030204" pitchFamily="34" charset="0"/>
              </a:rPr>
              <a:t>. </a:t>
            </a:r>
            <a:br>
              <a:rPr lang="en-US" sz="3100"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DAPP (</a:t>
            </a:r>
            <a:r>
              <a:rPr lang="sv-SE" sz="3100" dirty="0" err="1">
                <a:latin typeface="Calibri" panose="020F0502020204030204" pitchFamily="34" charset="0"/>
                <a:ea typeface="Ebrima"/>
                <a:cs typeface="Calibri" panose="020F0502020204030204" pitchFamily="34" charset="0"/>
              </a:rPr>
              <a:t>Haasnoot</a:t>
            </a:r>
            <a:r>
              <a:rPr lang="sv-SE" sz="3100" dirty="0">
                <a:latin typeface="Calibri" panose="020F0502020204030204" pitchFamily="34" charset="0"/>
                <a:ea typeface="Ebrima"/>
                <a:cs typeface="Calibri" panose="020F0502020204030204" pitchFamily="34" charset="0"/>
              </a:rPr>
              <a:t> m </a:t>
            </a:r>
            <a:r>
              <a:rPr lang="sv-SE" sz="3100" dirty="0" err="1">
                <a:latin typeface="Calibri" panose="020F0502020204030204" pitchFamily="34" charset="0"/>
                <a:ea typeface="Ebrima"/>
                <a:cs typeface="Calibri" panose="020F0502020204030204" pitchFamily="34" charset="0"/>
              </a:rPr>
              <a:t>fl</a:t>
            </a:r>
            <a:r>
              <a:rPr lang="sv-SE" sz="3100" dirty="0">
                <a:latin typeface="Calibri" panose="020F0502020204030204" pitchFamily="34" charset="0"/>
                <a:ea typeface="Ebrima"/>
                <a:cs typeface="Calibri" panose="020F0502020204030204" pitchFamily="34" charset="0"/>
              </a:rPr>
              <a:t> 2013)</a:t>
            </a:r>
            <a:br>
              <a:rPr lang="sv-SE" sz="3100" dirty="0">
                <a:latin typeface="Calibri" panose="020F0502020204030204" pitchFamily="34" charset="0"/>
                <a:ea typeface="Ebrima"/>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1025" name="Bildobjekt 1024">
            <a:extLst>
              <a:ext uri="{FF2B5EF4-FFF2-40B4-BE49-F238E27FC236}">
                <a16:creationId xmlns:a16="http://schemas.microsoft.com/office/drawing/2014/main" id="{501EA171-3FFE-512C-7248-DB4D4FDED9A4}"/>
              </a:ext>
            </a:extLst>
          </p:cNvPr>
          <p:cNvPicPr>
            <a:picLocks noChangeAspect="1"/>
          </p:cNvPicPr>
          <p:nvPr/>
        </p:nvPicPr>
        <p:blipFill>
          <a:blip r:embed="rId3"/>
          <a:stretch>
            <a:fillRect/>
          </a:stretch>
        </p:blipFill>
        <p:spPr>
          <a:xfrm>
            <a:off x="4629872" y="264265"/>
            <a:ext cx="7089618" cy="5852958"/>
          </a:xfrm>
          <a:prstGeom prst="rect">
            <a:avLst/>
          </a:prstGeom>
        </p:spPr>
      </p:pic>
    </p:spTree>
    <p:extLst>
      <p:ext uri="{BB962C8B-B14F-4D97-AF65-F5344CB8AC3E}">
        <p14:creationId xmlns:p14="http://schemas.microsoft.com/office/powerpoint/2010/main" val="1825963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5CB03F-4880-2B21-5B7D-59EC0EF68679}"/>
              </a:ext>
            </a:extLst>
          </p:cNvPr>
          <p:cNvSpPr>
            <a:spLocks noGrp="1"/>
          </p:cNvSpPr>
          <p:nvPr>
            <p:ph type="title"/>
          </p:nvPr>
        </p:nvSpPr>
        <p:spPr/>
        <p:txBody>
          <a:bodyPr/>
          <a:lstStyle/>
          <a:p>
            <a:r>
              <a:rPr lang="sv-SE" dirty="0"/>
              <a:t>Vem/vilka får bestämma över framtiden? </a:t>
            </a:r>
          </a:p>
        </p:txBody>
      </p:sp>
      <p:sp>
        <p:nvSpPr>
          <p:cNvPr id="3" name="Platshållare för innehåll 2">
            <a:extLst>
              <a:ext uri="{FF2B5EF4-FFF2-40B4-BE49-F238E27FC236}">
                <a16:creationId xmlns:a16="http://schemas.microsoft.com/office/drawing/2014/main" id="{63AE94E7-8604-F37A-9EE4-4740F94708D0}"/>
              </a:ext>
            </a:extLst>
          </p:cNvPr>
          <p:cNvSpPr>
            <a:spLocks noGrp="1"/>
          </p:cNvSpPr>
          <p:nvPr>
            <p:ph idx="1"/>
          </p:nvPr>
        </p:nvSpPr>
        <p:spPr/>
        <p:txBody>
          <a:bodyPr/>
          <a:lstStyle/>
          <a:p>
            <a:pPr marL="0" indent="0">
              <a:buNone/>
            </a:pPr>
            <a:r>
              <a:rPr lang="sv-SE" dirty="0"/>
              <a:t>Fråga dem som inte vanligtvis kommer till tals -&gt; alternativa berättelserna om framtiden</a:t>
            </a:r>
          </a:p>
          <a:p>
            <a:pPr marL="457200" indent="-457200">
              <a:buAutoNum type="arabicPeriod"/>
            </a:pPr>
            <a:r>
              <a:rPr lang="sv-SE" dirty="0"/>
              <a:t>Belysa ”kolonisering” av framtiden</a:t>
            </a:r>
          </a:p>
          <a:p>
            <a:pPr marL="457200" indent="-457200">
              <a:buAutoNum type="arabicPeriod"/>
            </a:pPr>
            <a:r>
              <a:rPr lang="sv-SE" dirty="0"/>
              <a:t>Utmana dominerande antaganden och öppna upp för alternativ</a:t>
            </a:r>
          </a:p>
          <a:p>
            <a:pPr marL="457200" indent="-457200">
              <a:buAutoNum type="arabicPeriod"/>
            </a:pPr>
            <a:r>
              <a:rPr lang="sv-SE" dirty="0"/>
              <a:t>Inkludera fler perspektiv</a:t>
            </a:r>
          </a:p>
          <a:p>
            <a:endParaRPr lang="sv-SE" dirty="0"/>
          </a:p>
        </p:txBody>
      </p:sp>
    </p:spTree>
    <p:extLst>
      <p:ext uri="{BB962C8B-B14F-4D97-AF65-F5344CB8AC3E}">
        <p14:creationId xmlns:p14="http://schemas.microsoft.com/office/powerpoint/2010/main" val="4290432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4E4D46-8090-99C3-6B1B-A8E0FF80E670}"/>
              </a:ext>
            </a:extLst>
          </p:cNvPr>
          <p:cNvSpPr>
            <a:spLocks noGrp="1"/>
          </p:cNvSpPr>
          <p:nvPr>
            <p:ph type="title"/>
          </p:nvPr>
        </p:nvSpPr>
        <p:spPr/>
        <p:txBody>
          <a:bodyPr/>
          <a:lstStyle/>
          <a:p>
            <a:r>
              <a:rPr lang="sv-SE" dirty="0"/>
              <a:t>Kan de samhällen vi lever i skapa hållbar utveckling och ett bra liv för alla? </a:t>
            </a:r>
          </a:p>
        </p:txBody>
      </p:sp>
      <p:sp>
        <p:nvSpPr>
          <p:cNvPr id="3" name="Platshållare för innehåll 2">
            <a:extLst>
              <a:ext uri="{FF2B5EF4-FFF2-40B4-BE49-F238E27FC236}">
                <a16:creationId xmlns:a16="http://schemas.microsoft.com/office/drawing/2014/main" id="{F3CE6A32-96E7-3D43-5F25-338F838E8F51}"/>
              </a:ext>
            </a:extLst>
          </p:cNvPr>
          <p:cNvSpPr>
            <a:spLocks noGrp="1"/>
          </p:cNvSpPr>
          <p:nvPr>
            <p:ph idx="1"/>
          </p:nvPr>
        </p:nvSpPr>
        <p:spPr>
          <a:xfrm>
            <a:off x="838200" y="1825626"/>
            <a:ext cx="3870434" cy="4254337"/>
          </a:xfrm>
        </p:spPr>
        <p:txBody>
          <a:bodyPr/>
          <a:lstStyle/>
          <a:p>
            <a:pPr marL="0" indent="0">
              <a:buNone/>
            </a:pPr>
            <a:r>
              <a:rPr lang="sv-SE" sz="2800" dirty="0"/>
              <a:t>Både nu och i framtiden?</a:t>
            </a:r>
          </a:p>
          <a:p>
            <a:pPr marL="0" indent="0">
              <a:buNone/>
            </a:pPr>
            <a:endParaRPr lang="sv-SE" sz="2800" dirty="0"/>
          </a:p>
          <a:p>
            <a:pPr marL="0" indent="0">
              <a:buNone/>
            </a:pPr>
            <a:r>
              <a:rPr lang="sv-SE" sz="2800" dirty="0"/>
              <a:t>I så fall hur?</a:t>
            </a:r>
          </a:p>
          <a:p>
            <a:pPr marL="0" indent="0">
              <a:buNone/>
            </a:pPr>
            <a:endParaRPr lang="sv-SE" sz="2800" dirty="0"/>
          </a:p>
          <a:p>
            <a:pPr marL="0" indent="0">
              <a:buNone/>
            </a:pPr>
            <a:r>
              <a:rPr lang="sv-SE" sz="2800" dirty="0"/>
              <a:t>Kan vi tänka om, och förbi kris och problem?</a:t>
            </a:r>
          </a:p>
        </p:txBody>
      </p:sp>
      <p:pic>
        <p:nvPicPr>
          <p:cNvPr id="5" name="Bildobjekt 3">
            <a:extLst>
              <a:ext uri="{FF2B5EF4-FFF2-40B4-BE49-F238E27FC236}">
                <a16:creationId xmlns:a16="http://schemas.microsoft.com/office/drawing/2014/main" id="{7D04C68B-2D13-B6BF-F583-A0CB9FD81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300" r="20920"/>
          <a:stretch>
            <a:fillRect/>
          </a:stretch>
        </p:blipFill>
        <p:spPr bwMode="auto">
          <a:xfrm>
            <a:off x="4569276" y="1301415"/>
            <a:ext cx="5399003" cy="516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074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3BABEC-8D96-E24E-A3E4-836CB9D9CAD9}"/>
              </a:ext>
            </a:extLst>
          </p:cNvPr>
          <p:cNvSpPr>
            <a:spLocks noGrp="1"/>
          </p:cNvSpPr>
          <p:nvPr>
            <p:ph type="title"/>
          </p:nvPr>
        </p:nvSpPr>
        <p:spPr/>
        <p:txBody>
          <a:bodyPr/>
          <a:lstStyle/>
          <a:p>
            <a:r>
              <a:rPr lang="sv-SE" dirty="0"/>
              <a:t>Dåtid              nutid          framtid</a:t>
            </a:r>
          </a:p>
        </p:txBody>
      </p:sp>
      <p:sp>
        <p:nvSpPr>
          <p:cNvPr id="32" name="Tankebubbla: moln 31">
            <a:extLst>
              <a:ext uri="{FF2B5EF4-FFF2-40B4-BE49-F238E27FC236}">
                <a16:creationId xmlns:a16="http://schemas.microsoft.com/office/drawing/2014/main" id="{1A35496F-0B3D-F2DF-699E-27407D9045F4}"/>
              </a:ext>
            </a:extLst>
          </p:cNvPr>
          <p:cNvSpPr/>
          <p:nvPr/>
        </p:nvSpPr>
        <p:spPr>
          <a:xfrm>
            <a:off x="9183039" y="1119466"/>
            <a:ext cx="2764319" cy="3825513"/>
          </a:xfrm>
          <a:prstGeom prst="cloudCallout">
            <a:avLst>
              <a:gd name="adj1" fmla="val -66662"/>
              <a:gd name="adj2" fmla="val 48331"/>
            </a:avLst>
          </a:prstGeom>
          <a:solidFill>
            <a:schemeClr val="bg1"/>
          </a:solidFill>
          <a:ln>
            <a:solidFill>
              <a:srgbClr val="8981D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Georgia"/>
                <a:ea typeface="+mn-ea"/>
                <a:cs typeface="+mn-cs"/>
              </a:rPr>
              <a:t>Både framtiden och det förflutna kan tolkas. Bilder av båda kan konstrueras och vissa kan föredras framför andra</a:t>
            </a:r>
          </a:p>
        </p:txBody>
      </p:sp>
      <p:pic>
        <p:nvPicPr>
          <p:cNvPr id="3" name="Picture 4">
            <a:extLst>
              <a:ext uri="{FF2B5EF4-FFF2-40B4-BE49-F238E27FC236}">
                <a16:creationId xmlns:a16="http://schemas.microsoft.com/office/drawing/2014/main" id="{BFCEFBEA-0F68-9FC6-EC86-2524DE888E8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23528" y="1311436"/>
            <a:ext cx="8265953" cy="4744307"/>
          </a:xfrm>
          <a:prstGeom prst="rect">
            <a:avLst/>
          </a:prstGeom>
        </p:spPr>
      </p:pic>
      <p:sp>
        <p:nvSpPr>
          <p:cNvPr id="5" name="TextBox 1">
            <a:extLst>
              <a:ext uri="{FF2B5EF4-FFF2-40B4-BE49-F238E27FC236}">
                <a16:creationId xmlns:a16="http://schemas.microsoft.com/office/drawing/2014/main" id="{5441231C-E853-F810-C19B-B2FEA1145D26}"/>
              </a:ext>
            </a:extLst>
          </p:cNvPr>
          <p:cNvSpPr txBox="1"/>
          <p:nvPr/>
        </p:nvSpPr>
        <p:spPr>
          <a:xfrm>
            <a:off x="7156926" y="5706620"/>
            <a:ext cx="4711546" cy="369332"/>
          </a:xfrm>
          <a:prstGeom prst="rect">
            <a:avLst/>
          </a:prstGeom>
          <a:noFill/>
          <a:ln>
            <a:solidFill>
              <a:srgbClr val="1954A6"/>
            </a:solidFill>
          </a:ln>
        </p:spPr>
        <p:txBody>
          <a:bodyPr wrap="none" rtlCol="0">
            <a:spAutoFit/>
          </a:bodyPr>
          <a:lstStyle/>
          <a:p>
            <a:r>
              <a:rPr lang="en-GB" dirty="0" err="1"/>
              <a:t>Holtorf</a:t>
            </a:r>
            <a:r>
              <a:rPr lang="en-GB" dirty="0"/>
              <a:t> and </a:t>
            </a:r>
            <a:r>
              <a:rPr lang="en-GB" dirty="0" err="1"/>
              <a:t>Högberg</a:t>
            </a:r>
            <a:r>
              <a:rPr lang="en-GB" dirty="0"/>
              <a:t> (2014), </a:t>
            </a:r>
            <a:r>
              <a:rPr lang="en-US" dirty="0"/>
              <a:t>Borges (2016)</a:t>
            </a:r>
          </a:p>
        </p:txBody>
      </p:sp>
      <p:sp>
        <p:nvSpPr>
          <p:cNvPr id="7" name="Ellips 6">
            <a:extLst>
              <a:ext uri="{FF2B5EF4-FFF2-40B4-BE49-F238E27FC236}">
                <a16:creationId xmlns:a16="http://schemas.microsoft.com/office/drawing/2014/main" id="{59CE18C3-1586-F8CB-6CD3-A796B9412848}"/>
              </a:ext>
            </a:extLst>
          </p:cNvPr>
          <p:cNvSpPr/>
          <p:nvPr/>
        </p:nvSpPr>
        <p:spPr>
          <a:xfrm>
            <a:off x="4054640" y="2562723"/>
            <a:ext cx="697831" cy="1768643"/>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75050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D3DB4-0BB6-8240-341B-F246E5524DE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2BF7864-ABFB-EEAD-18B3-2B0A2EA6CC81}"/>
              </a:ext>
            </a:extLst>
          </p:cNvPr>
          <p:cNvSpPr>
            <a:spLocks noGrp="1"/>
          </p:cNvSpPr>
          <p:nvPr>
            <p:ph type="title"/>
          </p:nvPr>
        </p:nvSpPr>
        <p:spPr/>
        <p:txBody>
          <a:bodyPr/>
          <a:lstStyle/>
          <a:p>
            <a:r>
              <a:rPr lang="sv-SE" dirty="0"/>
              <a:t>Framtidens konsumtion? </a:t>
            </a:r>
          </a:p>
        </p:txBody>
      </p:sp>
      <p:sp>
        <p:nvSpPr>
          <p:cNvPr id="3" name="Platshållare för innehåll 2">
            <a:extLst>
              <a:ext uri="{FF2B5EF4-FFF2-40B4-BE49-F238E27FC236}">
                <a16:creationId xmlns:a16="http://schemas.microsoft.com/office/drawing/2014/main" id="{F85A8DFE-BEA3-861B-FB5F-B7837FEB689B}"/>
              </a:ext>
            </a:extLst>
          </p:cNvPr>
          <p:cNvSpPr>
            <a:spLocks noGrp="1"/>
          </p:cNvSpPr>
          <p:nvPr>
            <p:ph idx="1"/>
          </p:nvPr>
        </p:nvSpPr>
        <p:spPr>
          <a:xfrm>
            <a:off x="1279634" y="1690692"/>
            <a:ext cx="4490545" cy="4254337"/>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Exempel: T</a:t>
            </a:r>
            <a:r>
              <a:rPr lang="en-US" dirty="0"/>
              <a:t>he Network for Consumer Protection, i Pakistan. </a:t>
            </a:r>
            <a:r>
              <a:rPr lang="en-US" dirty="0" err="1"/>
              <a:t>Konstnär</a:t>
            </a:r>
            <a:r>
              <a:rPr lang="en-US" dirty="0"/>
              <a:t>: Muzammil Hussain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Visionen är en framtid där ett levande samhälle byggs på hållbarhet och att agera gemensamt, kollektivt</a:t>
            </a:r>
            <a:endParaRPr lang="en-SE" dirty="0"/>
          </a:p>
        </p:txBody>
      </p:sp>
      <p:pic>
        <p:nvPicPr>
          <p:cNvPr id="5" name="Bildobjekt 4">
            <a:extLst>
              <a:ext uri="{FF2B5EF4-FFF2-40B4-BE49-F238E27FC236}">
                <a16:creationId xmlns:a16="http://schemas.microsoft.com/office/drawing/2014/main" id="{62643576-D8AD-101D-9BC4-F72FBDDA6150}"/>
              </a:ext>
            </a:extLst>
          </p:cNvPr>
          <p:cNvPicPr>
            <a:picLocks noChangeAspect="1"/>
          </p:cNvPicPr>
          <p:nvPr/>
        </p:nvPicPr>
        <p:blipFill>
          <a:blip r:embed="rId2"/>
          <a:stretch>
            <a:fillRect/>
          </a:stretch>
        </p:blipFill>
        <p:spPr>
          <a:xfrm>
            <a:off x="6863257" y="0"/>
            <a:ext cx="4855427" cy="6858000"/>
          </a:xfrm>
          <a:prstGeom prst="rect">
            <a:avLst/>
          </a:prstGeom>
        </p:spPr>
      </p:pic>
    </p:spTree>
    <p:extLst>
      <p:ext uri="{BB962C8B-B14F-4D97-AF65-F5344CB8AC3E}">
        <p14:creationId xmlns:p14="http://schemas.microsoft.com/office/powerpoint/2010/main" val="2862043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D3A0F7-7B8F-027E-F7D3-31DF6A1307DD}"/>
              </a:ext>
            </a:extLst>
          </p:cNvPr>
          <p:cNvSpPr>
            <a:spLocks noGrp="1"/>
          </p:cNvSpPr>
          <p:nvPr>
            <p:ph type="title"/>
          </p:nvPr>
        </p:nvSpPr>
        <p:spPr/>
        <p:txBody>
          <a:bodyPr/>
          <a:lstStyle/>
          <a:p>
            <a:r>
              <a:rPr lang="sv-SE" dirty="0"/>
              <a:t>Framtidsstudier – utforskande, förberedande och normkritiska</a:t>
            </a:r>
          </a:p>
        </p:txBody>
      </p:sp>
      <p:sp>
        <p:nvSpPr>
          <p:cNvPr id="3" name="Platshållare för innehåll 2">
            <a:extLst>
              <a:ext uri="{FF2B5EF4-FFF2-40B4-BE49-F238E27FC236}">
                <a16:creationId xmlns:a16="http://schemas.microsoft.com/office/drawing/2014/main" id="{29FAF22C-C516-4388-8A7D-EC78DD2CC1CE}"/>
              </a:ext>
            </a:extLst>
          </p:cNvPr>
          <p:cNvSpPr>
            <a:spLocks noGrp="1"/>
          </p:cNvSpPr>
          <p:nvPr>
            <p:ph idx="1"/>
          </p:nvPr>
        </p:nvSpPr>
        <p:spPr/>
        <p:txBody>
          <a:bodyPr/>
          <a:lstStyle/>
          <a:p>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Scenarioplaneringsverktyg</a:t>
            </a:r>
            <a:r>
              <a:rPr lang="en-US" sz="2400" dirty="0">
                <a:latin typeface="Calibri" panose="020F0502020204030204" pitchFamily="34" charset="0"/>
                <a:cs typeface="Calibri" panose="020F0502020204030204" pitchFamily="34" charset="0"/>
              </a:rPr>
              <a:t> för </a:t>
            </a:r>
            <a:r>
              <a:rPr lang="en-US" sz="2400" dirty="0" err="1">
                <a:latin typeface="Calibri" panose="020F0502020204030204" pitchFamily="34" charset="0"/>
                <a:cs typeface="Calibri" panose="020F0502020204030204" pitchFamily="34" charset="0"/>
              </a:rPr>
              <a:t>att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undersöka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vad</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som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skulle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kunna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hända</a:t>
            </a:r>
            <a:r>
              <a:rPr lang="en-US" sz="2400" dirty="0">
                <a:latin typeface="Calibri" panose="020F0502020204030204" pitchFamily="34" charset="0"/>
                <a:cs typeface="Calibri" panose="020F0502020204030204" pitchFamily="34" charset="0"/>
              </a:rPr>
              <a:t> för </a:t>
            </a:r>
            <a:r>
              <a:rPr lang="en-US" sz="2400" dirty="0" err="1">
                <a:latin typeface="Calibri" panose="020F0502020204030204" pitchFamily="34" charset="0"/>
                <a:cs typeface="Calibri" panose="020F0502020204030204" pitchFamily="34" charset="0"/>
              </a:rPr>
              <a:t>att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förbereda</a:t>
            </a:r>
            <a:r>
              <a:rPr lang="en-US" sz="2400" dirty="0">
                <a:latin typeface="Calibri" panose="020F0502020204030204" pitchFamily="34" charset="0"/>
                <a:cs typeface="Calibri" panose="020F0502020204030204" pitchFamily="34" charset="0"/>
              </a:rPr>
              <a:t> för det </a:t>
            </a:r>
            <a:r>
              <a:rPr lang="en-US" sz="2400" dirty="0" err="1">
                <a:latin typeface="Calibri" panose="020F0502020204030204" pitchFamily="34" charset="0"/>
                <a:cs typeface="Calibri" panose="020F0502020204030204" pitchFamily="34" charset="0"/>
              </a:rPr>
              <a:t>osäkra</a:t>
            </a:r>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Flexibla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färdplaner</a:t>
            </a:r>
            <a:r>
              <a:rPr lang="en-US" sz="2400" dirty="0">
                <a:latin typeface="Calibri" panose="020F0502020204030204" pitchFamily="34" charset="0"/>
                <a:cs typeface="Calibri" panose="020F0502020204030204" pitchFamily="34" charset="0"/>
              </a:rPr>
              <a:t> för </a:t>
            </a:r>
            <a:r>
              <a:rPr lang="en-US" sz="2400" dirty="0" err="1">
                <a:latin typeface="Calibri" panose="020F0502020204030204" pitchFamily="34" charset="0"/>
                <a:cs typeface="Calibri" panose="020F0502020204030204" pitchFamily="34" charset="0"/>
              </a:rPr>
              <a:t>att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undersöka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hur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mål</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uppnås</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även</a:t>
            </a:r>
            <a:r>
              <a:rPr lang="en-US" sz="2400" dirty="0">
                <a:latin typeface="Calibri" panose="020F0502020204030204" pitchFamily="34" charset="0"/>
                <a:cs typeface="Calibri" panose="020F0502020204030204" pitchFamily="34" charset="0"/>
              </a:rPr>
              <a:t> om </a:t>
            </a:r>
            <a:r>
              <a:rPr lang="en-US" sz="2400" dirty="0" err="1">
                <a:latin typeface="Calibri" panose="020F0502020204030204" pitchFamily="34" charset="0"/>
                <a:cs typeface="Calibri" panose="020F0502020204030204" pitchFamily="34" charset="0"/>
              </a:rPr>
              <a:t>omvärlden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förändras</a:t>
            </a:r>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Backcasting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och</a:t>
            </a:r>
            <a:r>
              <a:rPr lang="en-US" sz="2400" dirty="0">
                <a:latin typeface="Calibri" panose="020F0502020204030204" pitchFamily="34" charset="0"/>
                <a:cs typeface="Calibri" panose="020F0502020204030204" pitchFamily="34" charset="0"/>
              </a:rPr>
              <a:t> visioner för </a:t>
            </a:r>
            <a:r>
              <a:rPr lang="en-US" sz="2400" dirty="0" err="1">
                <a:latin typeface="Calibri" panose="020F0502020204030204" pitchFamily="34" charset="0"/>
                <a:cs typeface="Calibri" panose="020F0502020204030204" pitchFamily="34" charset="0"/>
              </a:rPr>
              <a:t>att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skapa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nya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berättelser</a:t>
            </a:r>
            <a:r>
              <a:rPr lang="en-US" sz="2400" dirty="0">
                <a:latin typeface="Calibri" panose="020F0502020204030204" pitchFamily="34" charset="0"/>
                <a:cs typeface="Calibri" panose="020F0502020204030204" pitchFamily="34" charset="0"/>
              </a:rPr>
              <a:t> om </a:t>
            </a:r>
            <a:r>
              <a:rPr lang="en-US" sz="2400" dirty="0" err="1">
                <a:latin typeface="Calibri" panose="020F0502020204030204" pitchFamily="34" charset="0"/>
                <a:cs typeface="Calibri" panose="020F0502020204030204" pitchFamily="34" charset="0"/>
              </a:rPr>
              <a:t>framtiden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och</a:t>
            </a:r>
            <a:r>
              <a:rPr lang="en-US" sz="2400" dirty="0">
                <a:latin typeface="Calibri" panose="020F0502020204030204" pitchFamily="34" charset="0"/>
                <a:cs typeface="Calibri" panose="020F0502020204030204" pitchFamily="34" charset="0"/>
              </a:rPr>
              <a:t> visa </a:t>
            </a:r>
            <a:r>
              <a:rPr lang="en-US" sz="2400" dirty="0" err="1">
                <a:latin typeface="Calibri" panose="020F0502020204030204" pitchFamily="34" charset="0"/>
                <a:cs typeface="Calibri" panose="020F0502020204030204" pitchFamily="34" charset="0"/>
              </a:rPr>
              <a:t>på</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vad</a:t>
            </a:r>
            <a:r>
              <a:rPr lang="en-US" sz="2400" dirty="0">
                <a:latin typeface="Calibri" panose="020F0502020204030204" pitchFamily="34" charset="0"/>
                <a:cs typeface="Calibri" panose="020F0502020204030204" pitchFamily="34" charset="0"/>
              </a:rPr>
              <a:t> </a:t>
            </a:r>
            <a:r>
              <a:rPr lang="en-US" sz="2400" i="1" dirty="0" err="1">
                <a:latin typeface="Calibri" panose="020F0502020204030204" pitchFamily="34" charset="0"/>
                <a:cs typeface="Calibri" panose="020F0502020204030204" pitchFamily="34" charset="0"/>
              </a:rPr>
              <a:t>hållbar</a:t>
            </a:r>
            <a:r>
              <a:rPr lang="en-US" sz="2400" i="1" dirty="0">
                <a:latin typeface="Calibri" panose="020F0502020204030204" pitchFamily="34" charset="0"/>
                <a:cs typeface="Calibri" panose="020F0502020204030204" pitchFamily="34" charset="0"/>
              </a:rPr>
              <a:t> </a:t>
            </a:r>
            <a:r>
              <a:rPr lang="en-US" sz="2400" i="1" dirty="0" err="1">
                <a:latin typeface="Calibri" panose="020F0502020204030204" pitchFamily="34" charset="0"/>
                <a:cs typeface="Calibri" panose="020F0502020204030204" pitchFamily="34" charset="0"/>
              </a:rPr>
              <a:t>och</a:t>
            </a:r>
            <a:r>
              <a:rPr lang="en-US" sz="2400" i="1" dirty="0">
                <a:latin typeface="Calibri" panose="020F0502020204030204" pitchFamily="34" charset="0"/>
                <a:cs typeface="Calibri" panose="020F0502020204030204" pitchFamily="34" charset="0"/>
              </a:rPr>
              <a:t> </a:t>
            </a:r>
            <a:r>
              <a:rPr lang="en-US" sz="2400" i="1" dirty="0" err="1">
                <a:latin typeface="Calibri" panose="020F0502020204030204" pitchFamily="34" charset="0"/>
                <a:cs typeface="Calibri" panose="020F0502020204030204" pitchFamily="34" charset="0"/>
              </a:rPr>
              <a:t>rättvis</a:t>
            </a:r>
            <a:r>
              <a:rPr lang="en-US" sz="2400" i="1" dirty="0">
                <a:latin typeface="Calibri" panose="020F0502020204030204" pitchFamily="34" charset="0"/>
                <a:cs typeface="Calibri" panose="020F0502020204030204" pitchFamily="34" charset="0"/>
              </a:rPr>
              <a:t> </a:t>
            </a:r>
            <a:r>
              <a:rPr lang="en-US" sz="2400" i="1" dirty="0" err="1">
                <a:latin typeface="Calibri" panose="020F0502020204030204" pitchFamily="34" charset="0"/>
                <a:cs typeface="Calibri" panose="020F0502020204030204" pitchFamily="34" charset="0"/>
              </a:rPr>
              <a:t>omställning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skulle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kunna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innebära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vilka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förändringar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rådande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strukturer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som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behövs</a:t>
            </a:r>
            <a:endParaRPr lang="en-US" sz="2400" dirty="0">
              <a:latin typeface="Calibri" panose="020F0502020204030204" pitchFamily="34" charset="0"/>
              <a:cs typeface="Calibri" panose="020F0502020204030204" pitchFamily="34" charset="0"/>
            </a:endParaRPr>
          </a:p>
          <a:p>
            <a:endParaRPr lang="sv-SE" dirty="0"/>
          </a:p>
        </p:txBody>
      </p:sp>
    </p:spTree>
    <p:extLst>
      <p:ext uri="{BB962C8B-B14F-4D97-AF65-F5344CB8AC3E}">
        <p14:creationId xmlns:p14="http://schemas.microsoft.com/office/powerpoint/2010/main" val="1527596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92F587A-E345-B42A-0DCD-23C712CDF00A}"/>
              </a:ext>
            </a:extLst>
          </p:cNvPr>
          <p:cNvSpPr>
            <a:spLocks noGrp="1"/>
          </p:cNvSpPr>
          <p:nvPr>
            <p:ph type="title"/>
          </p:nvPr>
        </p:nvSpPr>
        <p:spPr>
          <a:xfrm>
            <a:off x="838200" y="365129"/>
            <a:ext cx="10515600" cy="1325563"/>
          </a:xfrm>
        </p:spPr>
        <p:txBody>
          <a:bodyPr/>
          <a:lstStyle/>
          <a:p>
            <a:endParaRPr lang="en-US"/>
          </a:p>
        </p:txBody>
      </p:sp>
      <p:sp>
        <p:nvSpPr>
          <p:cNvPr id="9" name="Platshållare för innehåll 8">
            <a:extLst>
              <a:ext uri="{FF2B5EF4-FFF2-40B4-BE49-F238E27FC236}">
                <a16:creationId xmlns:a16="http://schemas.microsoft.com/office/drawing/2014/main" id="{1ACA8915-11D9-104B-B56A-314C1C6FBAB6}"/>
              </a:ext>
            </a:extLst>
          </p:cNvPr>
          <p:cNvSpPr>
            <a:spLocks noGrp="1"/>
          </p:cNvSpPr>
          <p:nvPr>
            <p:ph idx="1"/>
          </p:nvPr>
        </p:nvSpPr>
        <p:spPr>
          <a:xfrm>
            <a:off x="838200" y="1825626"/>
            <a:ext cx="10515600" cy="4254337"/>
          </a:xfrm>
        </p:spPr>
        <p:txBody>
          <a:bodyPr>
            <a:normAutofit/>
          </a:bodyPr>
          <a:lstStyle/>
          <a:p>
            <a:r>
              <a:rPr lang="en-GB" dirty="0"/>
              <a:t>liu.se/</a:t>
            </a:r>
            <a:r>
              <a:rPr lang="en-GB" dirty="0" err="1"/>
              <a:t>cks</a:t>
            </a:r>
            <a:endParaRPr lang="en-GB" dirty="0"/>
          </a:p>
          <a:p>
            <a:r>
              <a:rPr lang="en-GB" dirty="0"/>
              <a:t>bortombnptillvaxt.se</a:t>
            </a:r>
          </a:p>
          <a:p>
            <a:r>
              <a:rPr lang="en-GB" dirty="0" err="1"/>
              <a:t>sustainableconsumption.se</a:t>
            </a:r>
            <a:endParaRPr lang="en-GB" dirty="0"/>
          </a:p>
          <a:p>
            <a:endParaRPr lang="en-GB" dirty="0"/>
          </a:p>
          <a:p>
            <a:r>
              <a:rPr lang="en-GB"/>
              <a:t>asa.svenfelt@liu.se</a:t>
            </a:r>
            <a:endParaRPr lang="en-GB" dirty="0"/>
          </a:p>
        </p:txBody>
      </p:sp>
      <p:sp>
        <p:nvSpPr>
          <p:cNvPr id="3" name="Platshållare för datum 2" hidden="1">
            <a:extLst>
              <a:ext uri="{FF2B5EF4-FFF2-40B4-BE49-F238E27FC236}">
                <a16:creationId xmlns:a16="http://schemas.microsoft.com/office/drawing/2014/main" id="{B5DC37C1-D8A0-DA41-9721-23DD355AF2E9}"/>
              </a:ext>
            </a:extLst>
          </p:cNvPr>
          <p:cNvSpPr>
            <a:spLocks noGrp="1"/>
          </p:cNvSpPr>
          <p:nvPr>
            <p:ph type="dt" sz="half" idx="4294967295"/>
          </p:nvPr>
        </p:nvSpPr>
        <p:spPr>
          <a:xfrm>
            <a:off x="8292263" y="-5129"/>
            <a:ext cx="2520000" cy="36000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B2CF90B-63BC-6544-9FB4-A72410329261}" type="datetime1">
              <a:rPr kumimoji="0" lang="sv-SE" sz="933" b="0" i="0" u="none" strike="noStrike" kern="1200" cap="none" spc="0" normalizeH="0" baseline="0" noProof="0" smtClean="0">
                <a:ln>
                  <a:noFill/>
                </a:ln>
                <a:solidFill>
                  <a:srgbClr val="84848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2024-12-10</a:t>
            </a:fld>
            <a:endParaRPr kumimoji="0" lang="en-GB" sz="933" b="0" i="0" u="none" strike="noStrike" kern="1200" cap="none" spc="0" normalizeH="0" baseline="0" noProof="0">
              <a:ln>
                <a:noFill/>
              </a:ln>
              <a:solidFill>
                <a:srgbClr val="848489"/>
              </a:solidFill>
              <a:effectLst/>
              <a:uLnTx/>
              <a:uFillTx/>
              <a:latin typeface="Arial"/>
              <a:ea typeface="+mn-ea"/>
              <a:cs typeface="+mn-cs"/>
            </a:endParaRPr>
          </a:p>
        </p:txBody>
      </p:sp>
      <p:sp>
        <p:nvSpPr>
          <p:cNvPr id="4" name="Platshållare för bildnummer 3" hidden="1">
            <a:extLst>
              <a:ext uri="{FF2B5EF4-FFF2-40B4-BE49-F238E27FC236}">
                <a16:creationId xmlns:a16="http://schemas.microsoft.com/office/drawing/2014/main" id="{41042904-6C12-3C45-8180-36DC2B531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338348D-F2D3-AB47-AE2A-1D59B1E58D64}" type="slidenum">
              <a:rPr kumimoji="0" lang="en-GB" sz="933" b="0" i="0" u="none" strike="noStrike" kern="1200" cap="none" spc="0" normalizeH="0" baseline="0" noProof="0" smtClean="0">
                <a:ln>
                  <a:noFill/>
                </a:ln>
                <a:solidFill>
                  <a:srgbClr val="84848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GB" sz="933" b="0" i="0" u="none" strike="noStrike" kern="1200" cap="none" spc="0" normalizeH="0" baseline="0" noProof="0">
              <a:ln>
                <a:noFill/>
              </a:ln>
              <a:solidFill>
                <a:srgbClr val="848489"/>
              </a:solidFill>
              <a:effectLst/>
              <a:uLnTx/>
              <a:uFillTx/>
              <a:latin typeface="Arial"/>
              <a:ea typeface="+mn-ea"/>
              <a:cs typeface="+mn-cs"/>
            </a:endParaRPr>
          </a:p>
        </p:txBody>
      </p:sp>
    </p:spTree>
    <p:extLst>
      <p:ext uri="{BB962C8B-B14F-4D97-AF65-F5344CB8AC3E}">
        <p14:creationId xmlns:p14="http://schemas.microsoft.com/office/powerpoint/2010/main" val="1224708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D219B-9369-AA45-AF56-5CD2225DFA96}"/>
              </a:ext>
            </a:extLst>
          </p:cNvPr>
          <p:cNvSpPr>
            <a:spLocks noGrp="1"/>
          </p:cNvSpPr>
          <p:nvPr>
            <p:ph type="title"/>
          </p:nvPr>
        </p:nvSpPr>
        <p:spPr/>
        <p:txBody>
          <a:bodyPr/>
          <a:lstStyle/>
          <a:p>
            <a:r>
              <a:rPr lang="sv-SE" b="0" i="0">
                <a:solidFill>
                  <a:srgbClr val="000000"/>
                </a:solidFill>
                <a:effectLst/>
                <a:latin typeface="Brother-1816"/>
              </a:rPr>
              <a:t>Dagens pass 10.45-12.00</a:t>
            </a:r>
            <a:endParaRPr lang="sv-SE" dirty="0"/>
          </a:p>
        </p:txBody>
      </p:sp>
      <p:sp>
        <p:nvSpPr>
          <p:cNvPr id="5" name="Content Placeholder 4">
            <a:extLst>
              <a:ext uri="{FF2B5EF4-FFF2-40B4-BE49-F238E27FC236}">
                <a16:creationId xmlns:a16="http://schemas.microsoft.com/office/drawing/2014/main" id="{0CED792E-9ABA-8745-B412-904D9F92E44A}"/>
              </a:ext>
            </a:extLst>
          </p:cNvPr>
          <p:cNvSpPr>
            <a:spLocks noGrp="1"/>
          </p:cNvSpPr>
          <p:nvPr>
            <p:ph idx="1"/>
          </p:nvPr>
        </p:nvSpPr>
        <p:spPr>
          <a:xfrm>
            <a:off x="838199" y="1825626"/>
            <a:ext cx="6143897" cy="4254337"/>
          </a:xfrm>
        </p:spPr>
        <p:txBody>
          <a:bodyPr/>
          <a:lstStyle/>
          <a:p>
            <a:r>
              <a:rPr lang="sv-SE" dirty="0"/>
              <a:t>Föreläsning ca 30 minuter om framtiden, framtidsstudier och osäkerhet</a:t>
            </a:r>
          </a:p>
          <a:p>
            <a:r>
              <a:rPr lang="sv-SE" dirty="0"/>
              <a:t>Diskussion i par om framtidsbilder ca 20 minuter</a:t>
            </a:r>
          </a:p>
          <a:p>
            <a:r>
              <a:rPr lang="sv-SE" dirty="0"/>
              <a:t>Återkoppling, gemensam diskussion och </a:t>
            </a:r>
            <a:r>
              <a:rPr lang="sv-SE" dirty="0" err="1"/>
              <a:t>ev</a:t>
            </a:r>
            <a:r>
              <a:rPr lang="sv-SE" dirty="0"/>
              <a:t> frågor i helgrupp ca 20 minuter</a:t>
            </a:r>
          </a:p>
        </p:txBody>
      </p:sp>
      <p:pic>
        <p:nvPicPr>
          <p:cNvPr id="7" name="Bildobjekt 6" descr="Kikare och hav">
            <a:extLst>
              <a:ext uri="{FF2B5EF4-FFF2-40B4-BE49-F238E27FC236}">
                <a16:creationId xmlns:a16="http://schemas.microsoft.com/office/drawing/2014/main" id="{07131555-5358-83CF-0198-34CB7FA00AB3}"/>
              </a:ext>
            </a:extLst>
          </p:cNvPr>
          <p:cNvPicPr>
            <a:picLocks noChangeAspect="1"/>
          </p:cNvPicPr>
          <p:nvPr/>
        </p:nvPicPr>
        <p:blipFill>
          <a:blip r:embed="rId4">
            <a:extLst>
              <a:ext uri="{28A0092B-C50C-407E-A947-70E740481C1C}">
                <a14:useLocalDpi xmlns:a14="http://schemas.microsoft.com/office/drawing/2010/main" val="0"/>
              </a:ext>
            </a:extLst>
          </a:blip>
          <a:srcRect l="47932" r="3285" b="1"/>
          <a:stretch/>
        </p:blipFill>
        <p:spPr>
          <a:xfrm>
            <a:off x="7084761" y="1481416"/>
            <a:ext cx="4522876" cy="3731716"/>
          </a:xfrm>
          <a:prstGeom prst="rect">
            <a:avLst/>
          </a:prstGeom>
          <a:noFill/>
          <a:ln>
            <a:noFill/>
          </a:ln>
          <a:effectLst>
            <a:softEdge rad="112500"/>
          </a:effectLst>
        </p:spPr>
      </p:pic>
    </p:spTree>
    <p:extLst>
      <p:ext uri="{BB962C8B-B14F-4D97-AF65-F5344CB8AC3E}">
        <p14:creationId xmlns:p14="http://schemas.microsoft.com/office/powerpoint/2010/main" val="285357828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A146B-74CF-D847-A065-51AA1A21607F}"/>
              </a:ext>
            </a:extLst>
          </p:cNvPr>
          <p:cNvSpPr>
            <a:spLocks noGrp="1"/>
          </p:cNvSpPr>
          <p:nvPr>
            <p:ph type="title"/>
          </p:nvPr>
        </p:nvSpPr>
        <p:spPr/>
        <p:txBody>
          <a:bodyPr/>
          <a:lstStyle/>
          <a:p>
            <a:r>
              <a:rPr lang="sv-SE" dirty="0"/>
              <a:t>Hur kan framtiden kan bli? Det beror på….</a:t>
            </a:r>
          </a:p>
        </p:txBody>
      </p:sp>
      <p:sp>
        <p:nvSpPr>
          <p:cNvPr id="3" name="Content Placeholder 2">
            <a:extLst>
              <a:ext uri="{FF2B5EF4-FFF2-40B4-BE49-F238E27FC236}">
                <a16:creationId xmlns:a16="http://schemas.microsoft.com/office/drawing/2014/main" id="{A7975760-B993-184E-B53E-25142A0B89FF}"/>
              </a:ext>
            </a:extLst>
          </p:cNvPr>
          <p:cNvSpPr>
            <a:spLocks noGrp="1"/>
          </p:cNvSpPr>
          <p:nvPr>
            <p:ph idx="1"/>
          </p:nvPr>
        </p:nvSpPr>
        <p:spPr>
          <a:xfrm>
            <a:off x="986015" y="1483200"/>
            <a:ext cx="6570485" cy="4812061"/>
          </a:xfrm>
        </p:spPr>
        <p:txBody>
          <a:bodyPr>
            <a:normAutofit/>
          </a:bodyPr>
          <a:lstStyle/>
          <a:p>
            <a:r>
              <a:rPr lang="sv-SE" dirty="0"/>
              <a:t>Osäkerheter vad gäller ekologiska system som är föränderliga. Ex, väderhändelser, klimatförändringar, pandemier. 
Osäkerhet vad gäller sociala aspekter, hur människor reagerar. Respons på osäkerheter, politik, beslutsprocesser, beteenden. </a:t>
            </a:r>
          </a:p>
          <a:p>
            <a:r>
              <a:rPr lang="sv-SE" dirty="0"/>
              <a:t>Teknisk osäkerhet, osäkerhet i modeller, ofullständig/bristande förståelse för processer, förenkling i konsekvensanalys.</a:t>
            </a:r>
          </a:p>
          <a:p>
            <a:pPr marL="0" indent="0">
              <a:buNone/>
            </a:pPr>
            <a:r>
              <a:rPr lang="sv-SE" sz="2000" dirty="0" err="1">
                <a:effectLst/>
              </a:rPr>
              <a:t>Haasnoot</a:t>
            </a:r>
            <a:r>
              <a:rPr lang="sv-SE" sz="2000" dirty="0">
                <a:effectLst/>
              </a:rPr>
              <a:t> m.fl. 2011 </a:t>
            </a:r>
            <a:r>
              <a:rPr lang="sv-SE" sz="2000" dirty="0">
                <a:effectLst/>
                <a:hlinkClick r:id="rId3"/>
              </a:rPr>
              <a:t>https://doi.org/10.1002/sd</a:t>
            </a:r>
            <a:endParaRPr lang="sv-SE" sz="2000" dirty="0">
              <a:effectLst/>
            </a:endParaRPr>
          </a:p>
          <a:p>
            <a:pPr marL="0" indent="0">
              <a:buNone/>
            </a:pPr>
            <a:endParaRPr lang="sv-SE" sz="2000" dirty="0">
              <a:effectLst/>
            </a:endParaRPr>
          </a:p>
        </p:txBody>
      </p:sp>
      <p:pic>
        <p:nvPicPr>
          <p:cNvPr id="6" name="Picture 5">
            <a:extLst>
              <a:ext uri="{FF2B5EF4-FFF2-40B4-BE49-F238E27FC236}">
                <a16:creationId xmlns:a16="http://schemas.microsoft.com/office/drawing/2014/main" id="{0C2EADC8-16D6-F24D-B46B-917F7EC4F5FB}"/>
              </a:ext>
            </a:extLst>
          </p:cNvPr>
          <p:cNvPicPr>
            <a:picLocks noChangeAspect="1"/>
          </p:cNvPicPr>
          <p:nvPr/>
        </p:nvPicPr>
        <p:blipFill rotWithShape="1">
          <a:blip r:embed="rId4"/>
          <a:srcRect l="9481" r="17302"/>
          <a:stretch/>
        </p:blipFill>
        <p:spPr>
          <a:xfrm>
            <a:off x="7662299" y="1483200"/>
            <a:ext cx="4529702" cy="4639993"/>
          </a:xfrm>
          <a:prstGeom prst="rect">
            <a:avLst/>
          </a:prstGeom>
          <a:ln>
            <a:noFill/>
          </a:ln>
          <a:effectLst>
            <a:softEdge rad="112500"/>
          </a:effectLst>
        </p:spPr>
      </p:pic>
    </p:spTree>
    <p:extLst>
      <p:ext uri="{BB962C8B-B14F-4D97-AF65-F5344CB8AC3E}">
        <p14:creationId xmlns:p14="http://schemas.microsoft.com/office/powerpoint/2010/main" val="380514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84EC86-FB45-CB42-A978-427C46921E01}"/>
              </a:ext>
            </a:extLst>
          </p:cNvPr>
          <p:cNvSpPr>
            <a:spLocks noGrp="1"/>
          </p:cNvSpPr>
          <p:nvPr>
            <p:ph type="title"/>
          </p:nvPr>
        </p:nvSpPr>
        <p:spPr/>
        <p:txBody>
          <a:bodyPr/>
          <a:lstStyle/>
          <a:p>
            <a:endParaRPr lang="sv-SE"/>
          </a:p>
        </p:txBody>
      </p:sp>
      <p:sp>
        <p:nvSpPr>
          <p:cNvPr id="3" name="Platshållare för datum 2">
            <a:extLst>
              <a:ext uri="{FF2B5EF4-FFF2-40B4-BE49-F238E27FC236}">
                <a16:creationId xmlns:a16="http://schemas.microsoft.com/office/drawing/2014/main" id="{BC26850D-92DF-BF4E-AEE6-78D486732D6A}"/>
              </a:ext>
            </a:extLst>
          </p:cNvPr>
          <p:cNvSpPr>
            <a:spLocks noGrp="1"/>
          </p:cNvSpPr>
          <p:nvPr>
            <p:ph type="dt" sz="half"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CF90B-63BC-6544-9FB4-A72410329261}" type="datetime1">
              <a:rPr kumimoji="0" lang="sv-SE" sz="1100" b="0" i="0" u="none" strike="noStrike" kern="1200" cap="none" spc="0" normalizeH="0" baseline="0" noProof="0" smtClean="0">
                <a:ln>
                  <a:noFill/>
                </a:ln>
                <a:solidFill>
                  <a:srgbClr val="000000"/>
                </a:solidFill>
                <a:effectLst/>
                <a:uLnTx/>
                <a:uFillTx/>
                <a:latin typeface="KorolevLiU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2024-12-10</a:t>
            </a:fld>
            <a:endParaRPr kumimoji="0" lang="en-GB" sz="1100" b="0" i="0" u="none" strike="noStrike" kern="1200" cap="none" spc="0" normalizeH="0" baseline="0" noProof="0" dirty="0">
              <a:ln>
                <a:noFill/>
              </a:ln>
              <a:solidFill>
                <a:srgbClr val="000000"/>
              </a:solidFill>
              <a:effectLst/>
              <a:uLnTx/>
              <a:uFillTx/>
              <a:latin typeface="KorolevLiU Medium"/>
              <a:ea typeface="+mn-ea"/>
              <a:cs typeface="+mn-cs"/>
            </a:endParaRPr>
          </a:p>
        </p:txBody>
      </p:sp>
      <p:sp>
        <p:nvSpPr>
          <p:cNvPr id="4" name="Platshållare för bildnummer 3">
            <a:extLst>
              <a:ext uri="{FF2B5EF4-FFF2-40B4-BE49-F238E27FC236}">
                <a16:creationId xmlns:a16="http://schemas.microsoft.com/office/drawing/2014/main" id="{FAB23AD1-D214-5346-AC53-BD8589B46E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8348D-F2D3-AB47-AE2A-1D59B1E58D64}" type="slidenum">
              <a:rPr kumimoji="0" lang="en-GB" sz="1100" b="0" i="0" u="none" strike="noStrike" kern="1200" cap="none" spc="0" normalizeH="0" baseline="0" noProof="0" smtClean="0">
                <a:ln>
                  <a:noFill/>
                </a:ln>
                <a:solidFill>
                  <a:srgbClr val="000000"/>
                </a:solidFill>
                <a:effectLst/>
                <a:uLnTx/>
                <a:uFillTx/>
                <a:latin typeface="KorolevLiU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a:ln>
                <a:noFill/>
              </a:ln>
              <a:solidFill>
                <a:srgbClr val="000000"/>
              </a:solidFill>
              <a:effectLst/>
              <a:uLnTx/>
              <a:uFillTx/>
              <a:latin typeface="KorolevLiU Medium"/>
              <a:ea typeface="+mn-ea"/>
              <a:cs typeface="+mn-cs"/>
            </a:endParaRPr>
          </a:p>
        </p:txBody>
      </p:sp>
      <p:sp>
        <p:nvSpPr>
          <p:cNvPr id="5" name="Platshållare för innehåll 4">
            <a:extLst>
              <a:ext uri="{FF2B5EF4-FFF2-40B4-BE49-F238E27FC236}">
                <a16:creationId xmlns:a16="http://schemas.microsoft.com/office/drawing/2014/main" id="{F4AFC326-2FEE-F44B-8C6D-05255928B552}"/>
              </a:ext>
            </a:extLst>
          </p:cNvPr>
          <p:cNvSpPr>
            <a:spLocks noGrp="1"/>
          </p:cNvSpPr>
          <p:nvPr>
            <p:ph sz="quarter" idx="13"/>
          </p:nvPr>
        </p:nvSpPr>
        <p:spPr/>
        <p:txBody>
          <a:bodyPr/>
          <a:lstStyle/>
          <a:p>
            <a:endParaRPr lang="sv-SE"/>
          </a:p>
        </p:txBody>
      </p:sp>
      <p:pic>
        <p:nvPicPr>
          <p:cNvPr id="7" name="Content Placeholder 5" descr="IMAG2280.jpg">
            <a:extLst>
              <a:ext uri="{FF2B5EF4-FFF2-40B4-BE49-F238E27FC236}">
                <a16:creationId xmlns:a16="http://schemas.microsoft.com/office/drawing/2014/main" id="{741B530F-AACB-A749-A846-01E01DBF16D1}"/>
              </a:ext>
            </a:extLst>
          </p:cNvPr>
          <p:cNvPicPr>
            <a:picLocks noChangeAspect="1"/>
          </p:cNvPicPr>
          <p:nvPr/>
        </p:nvPicPr>
        <p:blipFill>
          <a:blip r:embed="rId3"/>
          <a:srcRect t="-1584" b="-1584"/>
          <a:stretch>
            <a:fillRect/>
          </a:stretch>
        </p:blipFill>
        <p:spPr>
          <a:xfrm>
            <a:off x="11879" y="-116914"/>
            <a:ext cx="12192000" cy="7532985"/>
          </a:xfrm>
          <a:prstGeom prst="rect">
            <a:avLst/>
          </a:prstGeom>
        </p:spPr>
      </p:pic>
      <p:sp>
        <p:nvSpPr>
          <p:cNvPr id="8" name="TextBox 16">
            <a:extLst>
              <a:ext uri="{FF2B5EF4-FFF2-40B4-BE49-F238E27FC236}">
                <a16:creationId xmlns:a16="http://schemas.microsoft.com/office/drawing/2014/main" id="{EEB5C199-D29C-A146-944F-13060BB75D17}"/>
              </a:ext>
            </a:extLst>
          </p:cNvPr>
          <p:cNvSpPr txBox="1"/>
          <p:nvPr/>
        </p:nvSpPr>
        <p:spPr>
          <a:xfrm>
            <a:off x="935515" y="1210936"/>
            <a:ext cx="4429496" cy="2627642"/>
          </a:xfrm>
          <a:prstGeom prst="rect">
            <a:avLst/>
          </a:prstGeom>
          <a:solidFill>
            <a:schemeClr val="accent6">
              <a:lumMod val="20000"/>
              <a:lumOff val="80000"/>
            </a:schemeClr>
          </a:solidFill>
          <a:ln>
            <a:noFill/>
          </a:ln>
        </p:spPr>
        <p:txBody>
          <a:bodyPr wrap="square" rtlCol="0">
            <a:spAutoFit/>
          </a:bodyPr>
          <a:lstStyle>
            <a:defPPr>
              <a:defRPr lang="sv-SE"/>
            </a:defPPr>
            <a:lvl1pPr marR="0" lvl="0" indent="0" fontAlgn="base">
              <a:lnSpc>
                <a:spcPts val="4000"/>
              </a:lnSpc>
              <a:spcBef>
                <a:spcPct val="0"/>
              </a:spcBef>
              <a:spcAft>
                <a:spcPct val="0"/>
              </a:spcAft>
              <a:buClrTx/>
              <a:buSzTx/>
              <a:buFontTx/>
              <a:buNone/>
              <a:tabLst/>
              <a:defRPr kumimoji="0" sz="3467" b="1" i="0" u="none" strike="noStrike" cap="none" spc="0" normalizeH="0" baseline="0">
                <a:ln>
                  <a:noFill/>
                </a:ln>
                <a:solidFill>
                  <a:srgbClr val="000000"/>
                </a:solidFill>
                <a:effectLst/>
                <a:uLnTx/>
                <a:uFillTx/>
                <a:latin typeface="KorolevLiU Medium"/>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sv-SE" sz="900" b="0" dirty="0"/>
          </a:p>
          <a:p>
            <a:r>
              <a:rPr lang="sv-SE" sz="2800" b="0" dirty="0"/>
              <a:t>👎🏻 det är svårt att planera</a:t>
            </a:r>
          </a:p>
          <a:p>
            <a:endParaRPr lang="sv-SE" sz="2800" b="0" dirty="0"/>
          </a:p>
          <a:p>
            <a:r>
              <a:rPr lang="sv-SE" sz="2800" b="0" dirty="0"/>
              <a:t>👍🏻 det finns möjlighet till förändring </a:t>
            </a:r>
          </a:p>
        </p:txBody>
      </p:sp>
      <p:sp>
        <p:nvSpPr>
          <p:cNvPr id="6" name="textruta 5">
            <a:extLst>
              <a:ext uri="{FF2B5EF4-FFF2-40B4-BE49-F238E27FC236}">
                <a16:creationId xmlns:a16="http://schemas.microsoft.com/office/drawing/2014/main" id="{CEF759FC-1A35-0B48-BCE1-E60277E426B2}"/>
              </a:ext>
            </a:extLst>
          </p:cNvPr>
          <p:cNvSpPr txBox="1"/>
          <p:nvPr/>
        </p:nvSpPr>
        <p:spPr>
          <a:xfrm>
            <a:off x="935515" y="791618"/>
            <a:ext cx="4429496" cy="605294"/>
          </a:xfrm>
          <a:prstGeom prst="rect">
            <a:avLst/>
          </a:prstGeom>
          <a:solidFill>
            <a:schemeClr val="accent6">
              <a:lumMod val="40000"/>
              <a:lumOff val="60000"/>
            </a:schemeClr>
          </a:solidFill>
          <a:ln>
            <a:noFill/>
          </a:ln>
        </p:spPr>
        <p:txBody>
          <a:bodyPr wrap="square" rtlCol="0">
            <a:spAutoFit/>
          </a:body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3467" b="1" i="0" u="none" strike="noStrike" kern="1200" cap="none" spc="0" normalizeH="0" baseline="0" noProof="0" dirty="0" err="1">
                <a:ln>
                  <a:noFill/>
                </a:ln>
                <a:solidFill>
                  <a:srgbClr val="000000"/>
                </a:solidFill>
                <a:effectLst/>
                <a:uLnTx/>
                <a:uFillTx/>
                <a:latin typeface="KorolevLiU Medium"/>
                <a:ea typeface="+mn-ea"/>
                <a:cs typeface="+mn-cs"/>
              </a:rPr>
              <a:t>Framtiden</a:t>
            </a:r>
            <a:r>
              <a:rPr kumimoji="0" lang="en-US" sz="3467" b="1" i="0" u="none" strike="noStrike" kern="1200" cap="none" spc="0" normalizeH="0" baseline="0" noProof="0" dirty="0">
                <a:ln>
                  <a:noFill/>
                </a:ln>
                <a:solidFill>
                  <a:srgbClr val="000000"/>
                </a:solidFill>
                <a:effectLst/>
                <a:uLnTx/>
                <a:uFillTx/>
                <a:latin typeface="KorolevLiU Medium"/>
                <a:ea typeface="+mn-ea"/>
                <a:cs typeface="+mn-cs"/>
              </a:rPr>
              <a:t> </a:t>
            </a:r>
            <a:r>
              <a:rPr kumimoji="0" lang="en-US" sz="3467" b="1" i="0" u="none" strike="noStrike" kern="1200" cap="none" spc="0" normalizeH="0" baseline="0" noProof="0" dirty="0" err="1">
                <a:ln>
                  <a:noFill/>
                </a:ln>
                <a:solidFill>
                  <a:srgbClr val="000000"/>
                </a:solidFill>
                <a:effectLst/>
                <a:uLnTx/>
                <a:uFillTx/>
                <a:latin typeface="KorolevLiU Medium"/>
                <a:ea typeface="+mn-ea"/>
                <a:cs typeface="+mn-cs"/>
              </a:rPr>
              <a:t>är</a:t>
            </a:r>
            <a:r>
              <a:rPr kumimoji="0" lang="en-US" sz="3467" b="1" i="0" u="none" strike="noStrike" kern="1200" cap="none" spc="0" normalizeH="0" baseline="0" noProof="0" dirty="0">
                <a:ln>
                  <a:noFill/>
                </a:ln>
                <a:solidFill>
                  <a:srgbClr val="000000"/>
                </a:solidFill>
                <a:effectLst/>
                <a:uLnTx/>
                <a:uFillTx/>
                <a:latin typeface="KorolevLiU Medium"/>
                <a:ea typeface="+mn-ea"/>
                <a:cs typeface="+mn-cs"/>
              </a:rPr>
              <a:t> </a:t>
            </a:r>
            <a:r>
              <a:rPr kumimoji="0" lang="en-US" sz="3467" b="1" i="0" u="none" strike="noStrike" kern="1200" cap="none" spc="0" normalizeH="0" baseline="0" noProof="0" dirty="0" err="1">
                <a:ln>
                  <a:noFill/>
                </a:ln>
                <a:solidFill>
                  <a:srgbClr val="000000"/>
                </a:solidFill>
                <a:effectLst/>
                <a:uLnTx/>
                <a:uFillTx/>
                <a:latin typeface="KorolevLiU Medium"/>
                <a:ea typeface="+mn-ea"/>
                <a:cs typeface="+mn-cs"/>
              </a:rPr>
              <a:t>osäker</a:t>
            </a:r>
            <a:endParaRPr kumimoji="0" lang="en-GB" sz="3467" b="1" i="0" u="none" strike="noStrike" kern="1200" cap="none" spc="0" normalizeH="0" baseline="0" noProof="0" dirty="0">
              <a:ln>
                <a:noFill/>
              </a:ln>
              <a:solidFill>
                <a:srgbClr val="000000"/>
              </a:solidFill>
              <a:effectLst/>
              <a:uLnTx/>
              <a:uFillTx/>
              <a:latin typeface="KorolevLiU Medium"/>
              <a:ea typeface="+mn-ea"/>
              <a:cs typeface="+mn-cs"/>
            </a:endParaRPr>
          </a:p>
        </p:txBody>
      </p:sp>
    </p:spTree>
    <p:extLst>
      <p:ext uri="{BB962C8B-B14F-4D97-AF65-F5344CB8AC3E}">
        <p14:creationId xmlns:p14="http://schemas.microsoft.com/office/powerpoint/2010/main" val="257866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Många frågetecken på svart bakgrund">
            <a:extLst>
              <a:ext uri="{FF2B5EF4-FFF2-40B4-BE49-F238E27FC236}">
                <a16:creationId xmlns:a16="http://schemas.microsoft.com/office/drawing/2014/main" id="{1601C250-7123-E245-5567-C00CE0C1C97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944381" y="1445472"/>
            <a:ext cx="6612558" cy="3967056"/>
          </a:xfrm>
        </p:spPr>
        <p:txBody>
          <a:bodyPr>
            <a:noAutofit/>
          </a:bodyPr>
          <a:lstStyle/>
          <a:p>
            <a:pPr marL="0" indent="0">
              <a:buNone/>
            </a:pPr>
            <a:endParaRPr lang="sv-SE" dirty="0"/>
          </a:p>
          <a:p>
            <a:pPr marL="0" indent="0">
              <a:buNone/>
            </a:pPr>
            <a:r>
              <a:rPr lang="sv-SE" dirty="0"/>
              <a:t>Eftersom  snabba och oväntade förändringar när som helst kan förändra händelseförloppet så handlar kunskap genererad från framtidsstudier handlar om nutiden och egentligen inte om framtiden</a:t>
            </a:r>
          </a:p>
          <a:p>
            <a:pPr>
              <a:buNone/>
            </a:pPr>
            <a:r>
              <a:rPr lang="sv-SE" dirty="0"/>
              <a:t>Vi undersöker:</a:t>
            </a:r>
          </a:p>
          <a:p>
            <a:pPr>
              <a:buFontTx/>
              <a:buChar char="-"/>
            </a:pPr>
            <a:r>
              <a:rPr lang="sv-SE" dirty="0"/>
              <a:t>Förväntningar på och åsikter om framtiden</a:t>
            </a:r>
          </a:p>
          <a:p>
            <a:pPr>
              <a:buFontTx/>
              <a:buChar char="-"/>
            </a:pPr>
            <a:r>
              <a:rPr lang="sv-SE" dirty="0"/>
              <a:t>Vilka förändringar som behöver ske</a:t>
            </a:r>
          </a:p>
          <a:p>
            <a:pPr>
              <a:buFontTx/>
              <a:buChar char="-"/>
            </a:pPr>
            <a:r>
              <a:rPr lang="sv-SE" dirty="0"/>
              <a:t>Färdplaner och åtgärder</a:t>
            </a:r>
            <a:endParaRPr lang="en-US" dirty="0"/>
          </a:p>
        </p:txBody>
      </p:sp>
      <p:sp>
        <p:nvSpPr>
          <p:cNvPr id="5" name="Title 4">
            <a:extLst>
              <a:ext uri="{FF2B5EF4-FFF2-40B4-BE49-F238E27FC236}">
                <a16:creationId xmlns:a16="http://schemas.microsoft.com/office/drawing/2014/main" id="{78973DEB-14A0-5347-B5F4-C2A5841826AF}"/>
              </a:ext>
            </a:extLst>
          </p:cNvPr>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defTabSz="914400" fontAlgn="base">
              <a:lnSpc>
                <a:spcPts val="4000"/>
              </a:lnSpc>
              <a:spcAft>
                <a:spcPct val="0"/>
              </a:spcAft>
            </a:pPr>
            <a:r>
              <a:rPr lang="en-GB" dirty="0">
                <a:solidFill>
                  <a:schemeClr val="tx1"/>
                </a:solidFill>
                <a:latin typeface="+mj-lt"/>
                <a:cs typeface="+mj-cs"/>
              </a:rPr>
              <a:t>Om vi </a:t>
            </a:r>
            <a:r>
              <a:rPr lang="en-GB" dirty="0" err="1">
                <a:solidFill>
                  <a:schemeClr val="tx1"/>
                </a:solidFill>
                <a:latin typeface="+mj-lt"/>
                <a:cs typeface="+mj-cs"/>
              </a:rPr>
              <a:t>inte</a:t>
            </a:r>
            <a:r>
              <a:rPr lang="en-GB" dirty="0">
                <a:solidFill>
                  <a:schemeClr val="tx1"/>
                </a:solidFill>
                <a:latin typeface="+mj-lt"/>
                <a:cs typeface="+mj-cs"/>
              </a:rPr>
              <a:t> </a:t>
            </a:r>
            <a:r>
              <a:rPr lang="en-GB" dirty="0" err="1">
                <a:solidFill>
                  <a:schemeClr val="tx1"/>
                </a:solidFill>
                <a:latin typeface="+mj-lt"/>
                <a:cs typeface="+mj-cs"/>
              </a:rPr>
              <a:t>kan</a:t>
            </a:r>
            <a:r>
              <a:rPr lang="en-GB" dirty="0">
                <a:solidFill>
                  <a:schemeClr val="tx1"/>
                </a:solidFill>
                <a:latin typeface="+mj-lt"/>
                <a:cs typeface="+mj-cs"/>
              </a:rPr>
              <a:t> </a:t>
            </a:r>
            <a:r>
              <a:rPr lang="en-GB" dirty="0" err="1">
                <a:solidFill>
                  <a:schemeClr val="tx1"/>
                </a:solidFill>
                <a:latin typeface="+mj-lt"/>
                <a:cs typeface="+mj-cs"/>
              </a:rPr>
              <a:t>veta</a:t>
            </a:r>
            <a:r>
              <a:rPr lang="en-GB" dirty="0">
                <a:solidFill>
                  <a:schemeClr val="tx1"/>
                </a:solidFill>
                <a:latin typeface="+mj-lt"/>
                <a:cs typeface="+mj-cs"/>
              </a:rPr>
              <a:t> </a:t>
            </a:r>
            <a:r>
              <a:rPr lang="en-GB" dirty="0" err="1">
                <a:solidFill>
                  <a:schemeClr val="tx1"/>
                </a:solidFill>
                <a:latin typeface="+mj-lt"/>
                <a:cs typeface="+mj-cs"/>
              </a:rPr>
              <a:t>vad</a:t>
            </a:r>
            <a:r>
              <a:rPr lang="en-GB" dirty="0">
                <a:solidFill>
                  <a:schemeClr val="tx1"/>
                </a:solidFill>
                <a:latin typeface="+mj-lt"/>
                <a:cs typeface="+mj-cs"/>
              </a:rPr>
              <a:t> </a:t>
            </a:r>
            <a:r>
              <a:rPr lang="en-GB" dirty="0" err="1">
                <a:solidFill>
                  <a:schemeClr val="tx1"/>
                </a:solidFill>
                <a:latin typeface="+mj-lt"/>
                <a:cs typeface="+mj-cs"/>
              </a:rPr>
              <a:t>som</a:t>
            </a:r>
            <a:r>
              <a:rPr lang="en-GB" dirty="0">
                <a:solidFill>
                  <a:schemeClr val="tx1"/>
                </a:solidFill>
                <a:latin typeface="+mj-lt"/>
                <a:cs typeface="+mj-cs"/>
              </a:rPr>
              <a:t> </a:t>
            </a:r>
            <a:r>
              <a:rPr lang="en-GB" dirty="0" err="1">
                <a:solidFill>
                  <a:schemeClr val="tx1"/>
                </a:solidFill>
                <a:latin typeface="+mj-lt"/>
                <a:cs typeface="+mj-cs"/>
              </a:rPr>
              <a:t>händer</a:t>
            </a:r>
            <a:r>
              <a:rPr lang="en-GB" dirty="0">
                <a:solidFill>
                  <a:schemeClr val="tx1"/>
                </a:solidFill>
                <a:latin typeface="+mj-lt"/>
                <a:cs typeface="+mj-cs"/>
              </a:rPr>
              <a:t> </a:t>
            </a:r>
            <a:r>
              <a:rPr lang="en-GB" dirty="0" err="1">
                <a:solidFill>
                  <a:schemeClr val="tx1"/>
                </a:solidFill>
                <a:latin typeface="+mj-lt"/>
                <a:cs typeface="+mj-cs"/>
              </a:rPr>
              <a:t>i</a:t>
            </a:r>
            <a:r>
              <a:rPr lang="en-GB" dirty="0">
                <a:solidFill>
                  <a:schemeClr val="tx1"/>
                </a:solidFill>
                <a:latin typeface="+mj-lt"/>
                <a:cs typeface="+mj-cs"/>
              </a:rPr>
              <a:t> </a:t>
            </a:r>
            <a:r>
              <a:rPr lang="en-GB" dirty="0" err="1">
                <a:solidFill>
                  <a:schemeClr val="tx1"/>
                </a:solidFill>
                <a:latin typeface="+mj-lt"/>
                <a:cs typeface="+mj-cs"/>
              </a:rPr>
              <a:t>framtiden</a:t>
            </a:r>
            <a:r>
              <a:rPr lang="en-GB" dirty="0">
                <a:solidFill>
                  <a:schemeClr val="tx1"/>
                </a:solidFill>
                <a:latin typeface="+mj-lt"/>
                <a:cs typeface="+mj-cs"/>
              </a:rPr>
              <a:t>, </a:t>
            </a:r>
            <a:r>
              <a:rPr lang="en-GB" dirty="0" err="1">
                <a:solidFill>
                  <a:schemeClr val="tx1"/>
                </a:solidFill>
                <a:latin typeface="+mj-lt"/>
                <a:cs typeface="+mj-cs"/>
              </a:rPr>
              <a:t>kan</a:t>
            </a:r>
            <a:r>
              <a:rPr lang="en-GB" dirty="0">
                <a:solidFill>
                  <a:schemeClr val="tx1"/>
                </a:solidFill>
                <a:latin typeface="+mj-lt"/>
                <a:cs typeface="+mj-cs"/>
              </a:rPr>
              <a:t> vi </a:t>
            </a:r>
            <a:r>
              <a:rPr lang="en-GB" dirty="0" err="1">
                <a:solidFill>
                  <a:schemeClr val="tx1"/>
                </a:solidFill>
                <a:latin typeface="+mj-lt"/>
                <a:cs typeface="+mj-cs"/>
              </a:rPr>
              <a:t>då</a:t>
            </a:r>
            <a:r>
              <a:rPr lang="en-GB" dirty="0">
                <a:solidFill>
                  <a:schemeClr val="tx1"/>
                </a:solidFill>
                <a:latin typeface="+mj-lt"/>
                <a:cs typeface="+mj-cs"/>
              </a:rPr>
              <a:t> </a:t>
            </a:r>
            <a:r>
              <a:rPr lang="en-GB" dirty="0" err="1">
                <a:solidFill>
                  <a:schemeClr val="tx1"/>
                </a:solidFill>
                <a:latin typeface="+mj-lt"/>
                <a:cs typeface="+mj-cs"/>
              </a:rPr>
              <a:t>studera</a:t>
            </a:r>
            <a:r>
              <a:rPr lang="en-GB" dirty="0">
                <a:solidFill>
                  <a:schemeClr val="tx1"/>
                </a:solidFill>
                <a:latin typeface="+mj-lt"/>
                <a:cs typeface="+mj-cs"/>
              </a:rPr>
              <a:t> den?</a:t>
            </a:r>
          </a:p>
        </p:txBody>
      </p:sp>
    </p:spTree>
    <p:extLst>
      <p:ext uri="{BB962C8B-B14F-4D97-AF65-F5344CB8AC3E}">
        <p14:creationId xmlns:p14="http://schemas.microsoft.com/office/powerpoint/2010/main" val="3188701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CED4794-1225-D26C-32E0-6EA29A751EED}"/>
              </a:ext>
            </a:extLst>
          </p:cNvPr>
          <p:cNvSpPr/>
          <p:nvPr/>
        </p:nvSpPr>
        <p:spPr>
          <a:xfrm>
            <a:off x="2062480" y="1287146"/>
            <a:ext cx="7284720" cy="4399911"/>
          </a:xfrm>
          <a:prstGeom prst="ellipse">
            <a:avLst/>
          </a:prstGeom>
          <a:solidFill>
            <a:schemeClr val="accent6">
              <a:lumMod val="20000"/>
              <a:lumOff val="80000"/>
              <a:alpha val="57000"/>
            </a:schemeClr>
          </a:solidFill>
          <a:ln>
            <a:solidFill>
              <a:srgbClr val="898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Georgia"/>
              <a:ea typeface="+mn-ea"/>
              <a:cs typeface="+mn-cs"/>
            </a:endParaRPr>
          </a:p>
        </p:txBody>
      </p:sp>
      <p:sp>
        <p:nvSpPr>
          <p:cNvPr id="2" name="Rubrik 1">
            <a:extLst>
              <a:ext uri="{FF2B5EF4-FFF2-40B4-BE49-F238E27FC236}">
                <a16:creationId xmlns:a16="http://schemas.microsoft.com/office/drawing/2014/main" id="{FE058F98-D4C6-2B31-FA61-4A67B16885B8}"/>
              </a:ext>
            </a:extLst>
          </p:cNvPr>
          <p:cNvSpPr>
            <a:spLocks noGrp="1"/>
          </p:cNvSpPr>
          <p:nvPr>
            <p:ph type="title"/>
          </p:nvPr>
        </p:nvSpPr>
        <p:spPr/>
        <p:txBody>
          <a:bodyPr/>
          <a:lstStyle/>
          <a:p>
            <a:r>
              <a:rPr lang="sv-SE" dirty="0"/>
              <a:t>Framtid</a:t>
            </a:r>
            <a:r>
              <a:rPr lang="sv-SE" dirty="0">
                <a:highlight>
                  <a:srgbClr val="FFFF00"/>
                </a:highlight>
              </a:rPr>
              <a:t>s</a:t>
            </a:r>
            <a:r>
              <a:rPr lang="sv-SE" dirty="0"/>
              <a:t>studier</a:t>
            </a:r>
          </a:p>
        </p:txBody>
      </p:sp>
      <p:sp>
        <p:nvSpPr>
          <p:cNvPr id="3" name="Platshållare för innehåll 2">
            <a:extLst>
              <a:ext uri="{FF2B5EF4-FFF2-40B4-BE49-F238E27FC236}">
                <a16:creationId xmlns:a16="http://schemas.microsoft.com/office/drawing/2014/main" id="{0065CE33-D11F-7812-32BE-47896EFB5C0D}"/>
              </a:ext>
            </a:extLst>
          </p:cNvPr>
          <p:cNvSpPr>
            <a:spLocks noGrp="1"/>
          </p:cNvSpPr>
          <p:nvPr>
            <p:ph idx="1"/>
          </p:nvPr>
        </p:nvSpPr>
        <p:spPr>
          <a:xfrm>
            <a:off x="2754515" y="2146925"/>
            <a:ext cx="5814291" cy="3172185"/>
          </a:xfrm>
        </p:spPr>
        <p:txBody>
          <a:bodyPr>
            <a:normAutofit/>
          </a:bodyPr>
          <a:lstStyle/>
          <a:p>
            <a:pPr marL="0" lvl="0" indent="0" algn="ctr">
              <a:buNone/>
            </a:pPr>
            <a:r>
              <a:rPr lang="en-US" sz="2800" dirty="0" err="1">
                <a:ea typeface="ＭＳ Ｐゴシック" pitchFamily="-112" charset="-128"/>
                <a:cs typeface="ＭＳ Ｐゴシック" pitchFamily="-112" charset="-128"/>
              </a:rPr>
              <a:t>Utforskar</a:t>
            </a:r>
            <a:r>
              <a:rPr lang="en-US" sz="2800" dirty="0">
                <a:ea typeface="ＭＳ Ｐゴシック" pitchFamily="-112" charset="-128"/>
                <a:cs typeface="ＭＳ Ｐゴシック" pitchFamily="-112" charset="-128"/>
              </a:rPr>
              <a:t> </a:t>
            </a:r>
            <a:r>
              <a:rPr lang="en-US" sz="2800" dirty="0" err="1">
                <a:ea typeface="ＭＳ Ｐゴシック" pitchFamily="-112" charset="-128"/>
                <a:cs typeface="ＭＳ Ｐゴシック" pitchFamily="-112" charset="-128"/>
              </a:rPr>
              <a:t>ofta</a:t>
            </a:r>
            <a:r>
              <a:rPr lang="en-US" sz="2800" dirty="0">
                <a:ea typeface="ＭＳ Ｐゴシック" pitchFamily="-112" charset="-128"/>
                <a:cs typeface="ＭＳ Ｐゴシック" pitchFamily="-112" charset="-128"/>
              </a:rPr>
              <a:t> </a:t>
            </a:r>
            <a:r>
              <a:rPr lang="en-US" sz="2800" dirty="0" err="1">
                <a:ea typeface="ＭＳ Ｐゴシック" pitchFamily="-112" charset="-128"/>
                <a:cs typeface="ＭＳ Ｐゴシック" pitchFamily="-112" charset="-128"/>
              </a:rPr>
              <a:t>troliga</a:t>
            </a:r>
            <a:r>
              <a:rPr lang="en-US" sz="2800" dirty="0">
                <a:ea typeface="ＭＳ Ｐゴシック" pitchFamily="-112" charset="-128"/>
                <a:cs typeface="ＭＳ Ｐゴシック" pitchFamily="-112" charset="-128"/>
              </a:rPr>
              <a:t>, </a:t>
            </a:r>
            <a:r>
              <a:rPr lang="en-US" sz="2800" dirty="0" err="1">
                <a:ea typeface="ＭＳ Ｐゴシック" pitchFamily="-112" charset="-128"/>
                <a:cs typeface="ＭＳ Ｐゴシック" pitchFamily="-112" charset="-128"/>
              </a:rPr>
              <a:t>möjliga</a:t>
            </a:r>
            <a:r>
              <a:rPr lang="en-US" sz="2800" dirty="0">
                <a:ea typeface="ＭＳ Ｐゴシック" pitchFamily="-112" charset="-128"/>
                <a:cs typeface="ＭＳ Ｐゴシック" pitchFamily="-112" charset="-128"/>
              </a:rPr>
              <a:t> </a:t>
            </a:r>
            <a:r>
              <a:rPr lang="en-US" sz="2800" dirty="0" err="1">
                <a:ea typeface="ＭＳ Ｐゴシック" pitchFamily="-112" charset="-128"/>
                <a:cs typeface="ＭＳ Ｐゴシック" pitchFamily="-112" charset="-128"/>
              </a:rPr>
              <a:t>och</a:t>
            </a:r>
            <a:r>
              <a:rPr lang="en-US" sz="2800" dirty="0">
                <a:ea typeface="ＭＳ Ｐゴシック" pitchFamily="-112" charset="-128"/>
                <a:cs typeface="ＭＳ Ｐゴシック" pitchFamily="-112" charset="-128"/>
              </a:rPr>
              <a:t> </a:t>
            </a:r>
            <a:r>
              <a:rPr lang="en-US" sz="2800" dirty="0" err="1">
                <a:ea typeface="ＭＳ Ｐゴシック" pitchFamily="-112" charset="-128"/>
                <a:cs typeface="ＭＳ Ｐゴシック" pitchFamily="-112" charset="-128"/>
              </a:rPr>
              <a:t>önskvärda</a:t>
            </a:r>
            <a:r>
              <a:rPr lang="en-US" sz="2800" dirty="0">
                <a:ea typeface="ＭＳ Ｐゴシック" pitchFamily="-112" charset="-128"/>
                <a:cs typeface="ＭＳ Ｐゴシック" pitchFamily="-112" charset="-128"/>
              </a:rPr>
              <a:t> </a:t>
            </a:r>
            <a:r>
              <a:rPr lang="en-US" sz="2800" dirty="0" err="1">
                <a:ea typeface="ＭＳ Ｐゴシック" pitchFamily="-112" charset="-128"/>
                <a:cs typeface="ＭＳ Ｐゴシック" pitchFamily="-112" charset="-128"/>
              </a:rPr>
              <a:t>framtider</a:t>
            </a:r>
            <a:endParaRPr lang="en-US" sz="2800" dirty="0">
              <a:ea typeface="ＭＳ Ｐゴシック" pitchFamily="-112" charset="-128"/>
              <a:cs typeface="ＭＳ Ｐゴシック" pitchFamily="-112" charset="-128"/>
            </a:endParaRPr>
          </a:p>
          <a:p>
            <a:pPr marL="0" lvl="0" indent="0" algn="ctr">
              <a:buNone/>
            </a:pPr>
            <a:r>
              <a:rPr lang="en-US" sz="2800" dirty="0">
                <a:ea typeface="ＭＳ Ｐゴシック" pitchFamily="-112" charset="-128"/>
              </a:rPr>
              <a:t>Kan </a:t>
            </a:r>
            <a:r>
              <a:rPr lang="en-US" sz="2800" dirty="0" err="1">
                <a:ea typeface="ＭＳ Ｐゴシック" pitchFamily="-112" charset="-128"/>
              </a:rPr>
              <a:t>f</a:t>
            </a:r>
            <a:r>
              <a:rPr lang="en-US" sz="2800" dirty="0" err="1"/>
              <a:t>okusera</a:t>
            </a:r>
            <a:r>
              <a:rPr lang="en-US" sz="2800" dirty="0"/>
              <a:t> </a:t>
            </a:r>
            <a:r>
              <a:rPr lang="en-US" sz="2800" dirty="0" err="1"/>
              <a:t>på</a:t>
            </a:r>
            <a:r>
              <a:rPr lang="en-US" sz="2800" dirty="0"/>
              <a:t> </a:t>
            </a:r>
            <a:r>
              <a:rPr lang="en-US" sz="2800" dirty="0" err="1"/>
              <a:t>områden</a:t>
            </a:r>
            <a:r>
              <a:rPr lang="en-US" sz="2800" dirty="0"/>
              <a:t> </a:t>
            </a:r>
            <a:r>
              <a:rPr lang="en-US" sz="2800" dirty="0" err="1"/>
              <a:t>där</a:t>
            </a:r>
            <a:r>
              <a:rPr lang="en-US" sz="2800" dirty="0"/>
              <a:t> </a:t>
            </a:r>
            <a:r>
              <a:rPr lang="en-US" sz="2800" dirty="0" err="1"/>
              <a:t>framtiden</a:t>
            </a:r>
            <a:r>
              <a:rPr lang="en-US" sz="2800" dirty="0"/>
              <a:t> </a:t>
            </a:r>
            <a:r>
              <a:rPr lang="en-US" sz="2800" dirty="0" err="1"/>
              <a:t>uppfattas</a:t>
            </a:r>
            <a:r>
              <a:rPr lang="en-US" sz="2800" dirty="0"/>
              <a:t> </a:t>
            </a:r>
            <a:r>
              <a:rPr lang="en-US" sz="2800" dirty="0" err="1"/>
              <a:t>som</a:t>
            </a:r>
            <a:r>
              <a:rPr lang="en-US" sz="2800" dirty="0"/>
              <a:t> </a:t>
            </a:r>
            <a:r>
              <a:rPr lang="en-US" sz="2800" dirty="0" err="1"/>
              <a:t>osäker</a:t>
            </a:r>
            <a:r>
              <a:rPr lang="en-US" sz="2800" dirty="0"/>
              <a:t> </a:t>
            </a:r>
            <a:r>
              <a:rPr lang="en-US" sz="2800" dirty="0" err="1"/>
              <a:t>eller</a:t>
            </a:r>
            <a:r>
              <a:rPr lang="en-US" sz="2800" dirty="0"/>
              <a:t> </a:t>
            </a:r>
            <a:r>
              <a:rPr lang="en-US" sz="2800" i="1" dirty="0" err="1"/>
              <a:t>uppfattas</a:t>
            </a:r>
            <a:r>
              <a:rPr lang="en-US" sz="2800" dirty="0"/>
              <a:t> </a:t>
            </a:r>
            <a:r>
              <a:rPr lang="en-US" sz="2800" dirty="0" err="1"/>
              <a:t>som</a:t>
            </a:r>
            <a:r>
              <a:rPr lang="en-US" sz="2800" dirty="0"/>
              <a:t> </a:t>
            </a:r>
            <a:r>
              <a:rPr lang="en-US" sz="2800" dirty="0" err="1"/>
              <a:t>säker</a:t>
            </a:r>
            <a:r>
              <a:rPr lang="en-US" sz="2800" dirty="0"/>
              <a:t> men </a:t>
            </a:r>
            <a:r>
              <a:rPr lang="en-US" sz="2800" dirty="0" err="1"/>
              <a:t>går</a:t>
            </a:r>
            <a:r>
              <a:rPr lang="en-US" sz="2800" dirty="0"/>
              <a:t> </a:t>
            </a:r>
            <a:r>
              <a:rPr lang="en-US" sz="2800" dirty="0" err="1"/>
              <a:t>åt</a:t>
            </a:r>
            <a:r>
              <a:rPr lang="en-US" sz="2800" dirty="0"/>
              <a:t> </a:t>
            </a:r>
            <a:r>
              <a:rPr lang="en-US" sz="2800" dirty="0" err="1"/>
              <a:t>fel</a:t>
            </a:r>
            <a:r>
              <a:rPr lang="en-US" sz="2800" dirty="0"/>
              <a:t> </a:t>
            </a:r>
            <a:r>
              <a:rPr lang="en-US" sz="2800" dirty="0" err="1"/>
              <a:t>håll</a:t>
            </a:r>
            <a:endParaRPr lang="en-US" sz="3200" dirty="0"/>
          </a:p>
          <a:p>
            <a:pPr algn="ctr"/>
            <a:endParaRPr lang="sv-SE" sz="2800" dirty="0"/>
          </a:p>
        </p:txBody>
      </p:sp>
      <p:grpSp>
        <p:nvGrpSpPr>
          <p:cNvPr id="7" name="Grupp 6">
            <a:extLst>
              <a:ext uri="{FF2B5EF4-FFF2-40B4-BE49-F238E27FC236}">
                <a16:creationId xmlns:a16="http://schemas.microsoft.com/office/drawing/2014/main" id="{C028131E-1164-01D1-9843-F2C2413B4E9B}"/>
              </a:ext>
            </a:extLst>
          </p:cNvPr>
          <p:cNvGrpSpPr/>
          <p:nvPr/>
        </p:nvGrpSpPr>
        <p:grpSpPr>
          <a:xfrm>
            <a:off x="8825419" y="3491503"/>
            <a:ext cx="3050162" cy="1615073"/>
            <a:chOff x="8825419" y="3491503"/>
            <a:chExt cx="3050162" cy="1615073"/>
          </a:xfrm>
        </p:grpSpPr>
        <p:sp>
          <p:nvSpPr>
            <p:cNvPr id="5" name="Ellips 4">
              <a:extLst>
                <a:ext uri="{FF2B5EF4-FFF2-40B4-BE49-F238E27FC236}">
                  <a16:creationId xmlns:a16="http://schemas.microsoft.com/office/drawing/2014/main" id="{5BB954CA-1DD4-77A8-C0CC-9855DB375570}"/>
                </a:ext>
              </a:extLst>
            </p:cNvPr>
            <p:cNvSpPr/>
            <p:nvPr/>
          </p:nvSpPr>
          <p:spPr>
            <a:xfrm>
              <a:off x="8825419" y="3491503"/>
              <a:ext cx="3050162" cy="1595388"/>
            </a:xfrm>
            <a:prstGeom prst="ellipse">
              <a:avLst/>
            </a:prstGeom>
            <a:solidFill>
              <a:schemeClr val="accent6">
                <a:lumMod val="20000"/>
                <a:lumOff val="80000"/>
                <a:alpha val="57000"/>
              </a:schemeClr>
            </a:solidFill>
            <a:ln>
              <a:solidFill>
                <a:srgbClr val="898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Georgia"/>
                <a:ea typeface="+mn-ea"/>
                <a:cs typeface="+mn-cs"/>
              </a:endParaRPr>
            </a:p>
          </p:txBody>
        </p:sp>
        <p:sp>
          <p:nvSpPr>
            <p:cNvPr id="6" name="Platshållare för innehåll 2">
              <a:extLst>
                <a:ext uri="{FF2B5EF4-FFF2-40B4-BE49-F238E27FC236}">
                  <a16:creationId xmlns:a16="http://schemas.microsoft.com/office/drawing/2014/main" id="{3E718C6D-DA80-A031-D71E-D5D73920CC86}"/>
                </a:ext>
              </a:extLst>
            </p:cNvPr>
            <p:cNvSpPr txBox="1">
              <a:spLocks/>
            </p:cNvSpPr>
            <p:nvPr/>
          </p:nvSpPr>
          <p:spPr>
            <a:xfrm>
              <a:off x="8950309" y="3699307"/>
              <a:ext cx="2698669" cy="1407269"/>
            </a:xfrm>
            <a:prstGeom prst="rect">
              <a:avLst/>
            </a:prstGeom>
          </p:spPr>
          <p:txBody>
            <a:bodyPr vert="horz" lIns="91440" tIns="45720" rIns="91440" bIns="45720" rtlCol="0">
              <a:normAutofit/>
            </a:bodyPr>
            <a:lst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32"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sv-SE" sz="2800" b="0" i="0" u="none" kern="1200" cap="none" spc="0" normalizeH="0" baseline="0" noProof="0" dirty="0">
                  <a:ln>
                    <a:noFill/>
                  </a:ln>
                  <a:solidFill>
                    <a:srgbClr val="000000"/>
                  </a:solidFill>
                  <a:effectLst/>
                  <a:uLnTx/>
                  <a:uFillTx/>
                  <a:latin typeface="Georgia"/>
                  <a:ea typeface="+mn-ea"/>
                  <a:cs typeface="+mn-cs"/>
                </a:rPr>
                <a:t>Förutsägelser, prognoser på kort sikt</a:t>
              </a:r>
            </a:p>
          </p:txBody>
        </p:sp>
      </p:grpSp>
    </p:spTree>
    <p:extLst>
      <p:ext uri="{BB962C8B-B14F-4D97-AF65-F5344CB8AC3E}">
        <p14:creationId xmlns:p14="http://schemas.microsoft.com/office/powerpoint/2010/main" val="1110391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A17404-89DC-953A-91E1-E79C1C8B5BE0}"/>
              </a:ext>
            </a:extLst>
          </p:cNvPr>
          <p:cNvSpPr>
            <a:spLocks noGrp="1"/>
          </p:cNvSpPr>
          <p:nvPr>
            <p:ph type="title"/>
          </p:nvPr>
        </p:nvSpPr>
        <p:spPr/>
        <p:txBody>
          <a:bodyPr/>
          <a:lstStyle/>
          <a:p>
            <a:r>
              <a:rPr lang="sv-SE" dirty="0"/>
              <a:t>Scenarier eller framtidsbilder</a:t>
            </a:r>
          </a:p>
        </p:txBody>
      </p:sp>
      <p:graphicFrame>
        <p:nvGraphicFramePr>
          <p:cNvPr id="8" name="Platshållare för innehåll 7">
            <a:extLst>
              <a:ext uri="{FF2B5EF4-FFF2-40B4-BE49-F238E27FC236}">
                <a16:creationId xmlns:a16="http://schemas.microsoft.com/office/drawing/2014/main" id="{BC192859-5ED5-C95F-0F17-2A6D85C279BD}"/>
              </a:ext>
            </a:extLst>
          </p:cNvPr>
          <p:cNvGraphicFramePr>
            <a:graphicFrameLocks noGrp="1"/>
          </p:cNvGraphicFramePr>
          <p:nvPr>
            <p:ph idx="1"/>
            <p:extLst>
              <p:ext uri="{D42A27DB-BD31-4B8C-83A1-F6EECF244321}">
                <p14:modId xmlns:p14="http://schemas.microsoft.com/office/powerpoint/2010/main" val="1995199440"/>
              </p:ext>
            </p:extLst>
          </p:nvPr>
        </p:nvGraphicFramePr>
        <p:xfrm>
          <a:off x="838200" y="1825625"/>
          <a:ext cx="10515600" cy="4007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0619448"/>
      </p:ext>
    </p:extLst>
  </p:cSld>
  <p:clrMapOvr>
    <a:masterClrMapping/>
  </p:clrMapOvr>
</p:sld>
</file>

<file path=ppt/theme/theme1.xml><?xml version="1.0" encoding="utf-8"?>
<a:theme xmlns:a="http://schemas.openxmlformats.org/drawingml/2006/main" name="LiU - ljusturkos">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pt 2022 sv mall arbetsdokument" id="{D88763CB-5AE7-3B4D-9E0F-7B1170F48641}" vid="{7B22ACB7-30EE-A645-90B3-ABFD434095CC}"/>
    </a:ext>
  </a:extLst>
</a:theme>
</file>

<file path=ppt/theme/theme2.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pt 2022 sv mall arbetsdokument" id="{D88763CB-5AE7-3B4D-9E0F-7B1170F48641}" vid="{73B24F98-D93D-894D-9C42-9C11902BAA80}"/>
    </a:ext>
  </a:extLst>
</a:theme>
</file>

<file path=ppt/theme/theme3.xml><?xml version="1.0" encoding="utf-8"?>
<a:theme xmlns:a="http://schemas.openxmlformats.org/drawingml/2006/main" name="1_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4.xml><?xml version="1.0" encoding="utf-8"?>
<a:theme xmlns:a="http://schemas.openxmlformats.org/drawingml/2006/main" name="LiU - SVAR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E9183E31-2E28-E843-81D2-82B2A73DB9C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Mistra SC</Template>
  <TotalTime>13460</TotalTime>
  <Words>2615</Words>
  <Application>Microsoft Office PowerPoint</Application>
  <PresentationFormat>Bredbild</PresentationFormat>
  <Paragraphs>238</Paragraphs>
  <Slides>33</Slides>
  <Notes>16</Notes>
  <HiddenSlides>0</HiddenSlides>
  <MMClips>0</MMClips>
  <ScaleCrop>false</ScaleCrop>
  <HeadingPairs>
    <vt:vector size="6" baseType="variant">
      <vt:variant>
        <vt:lpstr>Använt teckensnitt</vt:lpstr>
      </vt:variant>
      <vt:variant>
        <vt:i4>9</vt:i4>
      </vt:variant>
      <vt:variant>
        <vt:lpstr>Tema</vt:lpstr>
      </vt:variant>
      <vt:variant>
        <vt:i4>4</vt:i4>
      </vt:variant>
      <vt:variant>
        <vt:lpstr>Bildrubriker</vt:lpstr>
      </vt:variant>
      <vt:variant>
        <vt:i4>33</vt:i4>
      </vt:variant>
    </vt:vector>
  </HeadingPairs>
  <TitlesOfParts>
    <vt:vector size="46" baseType="lpstr">
      <vt:lpstr>ＭＳ Ｐゴシック</vt:lpstr>
      <vt:lpstr>Arial</vt:lpstr>
      <vt:lpstr>Avenir Book</vt:lpstr>
      <vt:lpstr>Brother-1816</vt:lpstr>
      <vt:lpstr>Calibri</vt:lpstr>
      <vt:lpstr>Ebrima</vt:lpstr>
      <vt:lpstr>Georgia</vt:lpstr>
      <vt:lpstr>KorolevLiU Medium</vt:lpstr>
      <vt:lpstr>poppins</vt:lpstr>
      <vt:lpstr>LiU - ljusturkos</vt:lpstr>
      <vt:lpstr>LiU - VIT</vt:lpstr>
      <vt:lpstr>1_LiU - VIT</vt:lpstr>
      <vt:lpstr>LiU - SVART</vt:lpstr>
      <vt:lpstr>Alternativa framtidsbilder och scenarier i långsiktig planering</vt:lpstr>
      <vt:lpstr>Min bakgrund</vt:lpstr>
      <vt:lpstr>Kan de samhällen vi lever i skapa hållbar utveckling och ett bra liv för alla? </vt:lpstr>
      <vt:lpstr>Dagens pass 10.45-12.00</vt:lpstr>
      <vt:lpstr>Hur kan framtiden kan bli? Det beror på….</vt:lpstr>
      <vt:lpstr>PowerPoint-presentation</vt:lpstr>
      <vt:lpstr>Om vi inte kan veta vad som händer i framtiden, kan vi då studera den?</vt:lpstr>
      <vt:lpstr>Framtidsstudier</vt:lpstr>
      <vt:lpstr>Scenarier eller framtidsbilder</vt:lpstr>
      <vt:lpstr>Framtidsstudier för att svara på frågor om framtiden</vt:lpstr>
      <vt:lpstr>Vad kommer att hända?  Troliga framtider (prediktiva scenarier)</vt:lpstr>
      <vt:lpstr>Vad skulle kunna hända? Möjliga framtider (explorativa scenarier)</vt:lpstr>
      <vt:lpstr>Vad skulle kunna hända? Externa scenarier: utforskar faktorer som ligger utanför de relevanta aktörernas kontroll. </vt:lpstr>
      <vt:lpstr>Vad skulle kunna hända? Strategiska scenarier - utforskar handlingsalternativ och politiska åtgärder i scenarier</vt:lpstr>
      <vt:lpstr>Vad är det värsta som skulle kunna hända? Ibland Black swans: okända faktorer som kan ha stor inverkan på ett system</vt:lpstr>
      <vt:lpstr>Vad vill vi ska hända? Hur kan vi uppnå önskvärda mål? (Normativa scenarier)</vt:lpstr>
      <vt:lpstr>Flytta fokus och visualisera framtida samhällen där uppnår kvalitéer vi vill skapa eller bevara</vt:lpstr>
      <vt:lpstr>Backcasting-scenarier som verktyg för analys och diskussion</vt:lpstr>
      <vt:lpstr>Inför diskussion: Kan den nuvarande ekonomin skapa hållbar utveckling och ett bra liv för alla?</vt:lpstr>
      <vt:lpstr>Hållbara framtider utan fokus på ekonomisk tillväxt? Fyra beskrivningar av Sverige år 2050.</vt:lpstr>
      <vt:lpstr>Automatisering </vt:lpstr>
      <vt:lpstr>Delningsekonomi </vt:lpstr>
      <vt:lpstr>Cirkulär ekonomi i välfärdsstaten</vt:lpstr>
      <vt:lpstr>Ökad lokal självförsörjning</vt:lpstr>
      <vt:lpstr>Alla framtidsbilder innebär omställning och förflyttning av makt och inflytande</vt:lpstr>
      <vt:lpstr>Diskussion i par utifrån era respektive kommuner</vt:lpstr>
      <vt:lpstr>Dystopi, utopi eller mittemellan? </vt:lpstr>
      <vt:lpstr>Hur uppnås visioner och mål även om omvärlden förändras?   Scenarier för att skapa flexibla färdplaner.  DAPP (Haasnoot m fl 2013) </vt:lpstr>
      <vt:lpstr>Vem/vilka får bestämma över framtiden? </vt:lpstr>
      <vt:lpstr>Dåtid              nutid          framtid</vt:lpstr>
      <vt:lpstr>Framtidens konsumtion? </vt:lpstr>
      <vt:lpstr>Framtidsstudier – utforskande, förberedande och normkritiska</vt:lpstr>
      <vt:lpstr>PowerPoint-presentation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Från passiv konsument till  aktiv medskapare  Karin Bradley, lektor, Institutionen för samhällsplanering och miljö</dc:title>
  <dc:creator>Emma Gerdin</dc:creator>
  <cp:lastModifiedBy>Ekman Elin</cp:lastModifiedBy>
  <cp:revision>125</cp:revision>
  <cp:lastPrinted>2023-11-22T13:19:31Z</cp:lastPrinted>
  <dcterms:created xsi:type="dcterms:W3CDTF">2018-11-13T12:05:48Z</dcterms:created>
  <dcterms:modified xsi:type="dcterms:W3CDTF">2024-12-10T15:21:09Z</dcterms:modified>
</cp:coreProperties>
</file>