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76" r:id="rId3"/>
    <p:sldId id="263" r:id="rId4"/>
    <p:sldId id="273" r:id="rId5"/>
    <p:sldId id="274" r:id="rId6"/>
    <p:sldId id="264" r:id="rId7"/>
    <p:sldId id="282" r:id="rId8"/>
    <p:sldId id="271" r:id="rId9"/>
    <p:sldId id="279" r:id="rId10"/>
    <p:sldId id="280" r:id="rId11"/>
    <p:sldId id="281" r:id="rId12"/>
    <p:sldId id="268" r:id="rId13"/>
    <p:sldId id="270" r:id="rId14"/>
    <p:sldId id="285" r:id="rId15"/>
    <p:sldId id="269" r:id="rId16"/>
    <p:sldId id="272" r:id="rId17"/>
    <p:sldId id="286" r:id="rId18"/>
    <p:sldId id="267" r:id="rId19"/>
    <p:sldId id="284"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mée Sanna" initials="BS" lastIdx="1" clrIdx="0">
    <p:extLst>
      <p:ext uri="{19B8F6BF-5375-455C-9EA6-DF929625EA0E}">
        <p15:presenceInfo xmlns:p15="http://schemas.microsoft.com/office/powerpoint/2012/main" userId="S::Sanna.Bromee@regionostergotland.se::078fac23-2170-47f7-935d-138322abbe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75C"/>
    <a:srgbClr val="B8462B"/>
    <a:srgbClr val="FEDCCE"/>
    <a:srgbClr val="FDC9B4"/>
    <a:srgbClr val="FFDDDE"/>
    <a:srgbClr val="6F122E"/>
    <a:srgbClr val="9D1E52"/>
    <a:srgbClr val="D47800"/>
    <a:srgbClr val="092D59"/>
    <a:srgbClr val="4D6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65" d="100"/>
          <a:sy n="65" d="100"/>
        </p:scale>
        <p:origin x="708" y="72"/>
      </p:cViewPr>
      <p:guideLst/>
    </p:cSldViewPr>
  </p:slideViewPr>
  <p:notesTextViewPr>
    <p:cViewPr>
      <p:scale>
        <a:sx n="125" d="100"/>
        <a:sy n="125" d="100"/>
      </p:scale>
      <p:origin x="0" y="0"/>
    </p:cViewPr>
  </p:notesTextViewPr>
  <p:sorterViewPr>
    <p:cViewPr>
      <p:scale>
        <a:sx n="100" d="100"/>
        <a:sy n="100" d="100"/>
      </p:scale>
      <p:origin x="0" y="-27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0EF45-EC31-443F-85A6-83D76E158517}" type="doc">
      <dgm:prSet loTypeId="urn:microsoft.com/office/officeart/2005/8/layout/process1" loCatId="process" qsTypeId="urn:microsoft.com/office/officeart/2005/8/quickstyle/simple1" qsCatId="simple" csTypeId="urn:microsoft.com/office/officeart/2005/8/colors/accent1_2" csCatId="accent1" phldr="1"/>
      <dgm:spPr/>
    </dgm:pt>
    <dgm:pt modelId="{E97B79A0-3D2E-4ACF-9C05-705426E7E445}">
      <dgm:prSet phldrT="[Text]" custT="1"/>
      <dgm:spPr>
        <a:ln w="12700">
          <a:solidFill>
            <a:schemeClr val="bg1"/>
          </a:solidFill>
        </a:ln>
      </dgm:spPr>
      <dgm:t>
        <a:bodyPr tIns="108000" anchor="t" anchorCtr="0"/>
        <a:lstStyle/>
        <a:p>
          <a:r>
            <a:rPr lang="sv-SE" sz="1500" dirty="0"/>
            <a:t>Läkare ordinerar provtagning i ROS och meddelar sköterska</a:t>
          </a:r>
        </a:p>
        <a:p>
          <a:endParaRPr lang="sv-SE" sz="1500" dirty="0"/>
        </a:p>
        <a:p>
          <a:endParaRPr lang="sv-SE" sz="1500" dirty="0"/>
        </a:p>
        <a:p>
          <a:endParaRPr lang="sv-SE" sz="1500" dirty="0"/>
        </a:p>
      </dgm:t>
    </dgm:pt>
    <dgm:pt modelId="{361A245E-55EC-4875-8C81-DE3B4D535BDE}" type="parTrans" cxnId="{BABDCFF0-1AA8-4D5F-8667-E8D674FFB1BB}">
      <dgm:prSet/>
      <dgm:spPr/>
      <dgm:t>
        <a:bodyPr/>
        <a:lstStyle/>
        <a:p>
          <a:endParaRPr lang="sv-SE"/>
        </a:p>
      </dgm:t>
    </dgm:pt>
    <dgm:pt modelId="{5BBA337E-30AD-4B74-ADFF-ED1FA40E2791}" type="sibTrans" cxnId="{BABDCFF0-1AA8-4D5F-8667-E8D674FFB1BB}">
      <dgm:prSet/>
      <dgm:spPr>
        <a:ln>
          <a:solidFill>
            <a:schemeClr val="accent1"/>
          </a:solidFill>
        </a:ln>
      </dgm:spPr>
      <dgm:t>
        <a:bodyPr/>
        <a:lstStyle/>
        <a:p>
          <a:endParaRPr lang="sv-SE"/>
        </a:p>
      </dgm:t>
    </dgm:pt>
    <dgm:pt modelId="{0D1652D0-0C1E-4168-9CEA-ECCA9BC62190}">
      <dgm:prSet phldrT="[Text]" custT="1"/>
      <dgm:spPr/>
      <dgm:t>
        <a:bodyPr tIns="108000" anchor="t" anchorCtr="0"/>
        <a:lstStyle/>
        <a:p>
          <a:r>
            <a:rPr lang="sv-SE" sz="1500" dirty="0"/>
            <a:t>Sköterska skriver ut provtagningsunderlag från ROS </a:t>
          </a:r>
        </a:p>
        <a:p>
          <a:endParaRPr lang="sv-SE" sz="1500" dirty="0"/>
        </a:p>
        <a:p>
          <a:endParaRPr lang="sv-SE" sz="1500" dirty="0"/>
        </a:p>
      </dgm:t>
    </dgm:pt>
    <dgm:pt modelId="{88B47E85-56E4-453D-8D46-02973D3CC9B7}" type="parTrans" cxnId="{DEE99B32-52E7-49CB-8C59-37D2576F2BDF}">
      <dgm:prSet/>
      <dgm:spPr/>
      <dgm:t>
        <a:bodyPr/>
        <a:lstStyle/>
        <a:p>
          <a:endParaRPr lang="sv-SE"/>
        </a:p>
      </dgm:t>
    </dgm:pt>
    <dgm:pt modelId="{C257FA03-2696-411C-AC4C-C8758CBA721A}" type="sibTrans" cxnId="{DEE99B32-52E7-49CB-8C59-37D2576F2BDF}">
      <dgm:prSet/>
      <dgm:spPr>
        <a:ln>
          <a:solidFill>
            <a:schemeClr val="accent1"/>
          </a:solidFill>
        </a:ln>
      </dgm:spPr>
      <dgm:t>
        <a:bodyPr/>
        <a:lstStyle/>
        <a:p>
          <a:endParaRPr lang="sv-SE"/>
        </a:p>
      </dgm:t>
    </dgm:pt>
    <dgm:pt modelId="{1F82D930-AE6C-483D-8E89-457E92D81311}">
      <dgm:prSet phldrT="[Text]" custT="1"/>
      <dgm:spPr/>
      <dgm:t>
        <a:bodyPr tIns="108000" anchor="t" anchorCtr="0"/>
        <a:lstStyle/>
        <a:p>
          <a:r>
            <a:rPr lang="sv-SE" sz="1500" dirty="0"/>
            <a:t>Sköterska utför provtagning hos patient</a:t>
          </a:r>
        </a:p>
      </dgm:t>
    </dgm:pt>
    <dgm:pt modelId="{0DD2FBFF-F94B-455C-A38D-015697614AF8}" type="parTrans" cxnId="{E4BEA88D-6F1C-46CA-BBBF-198E0EE45BAD}">
      <dgm:prSet/>
      <dgm:spPr/>
      <dgm:t>
        <a:bodyPr/>
        <a:lstStyle/>
        <a:p>
          <a:endParaRPr lang="sv-SE"/>
        </a:p>
      </dgm:t>
    </dgm:pt>
    <dgm:pt modelId="{2FA2868F-6E3E-45DB-BA4B-EE63A30509E8}" type="sibTrans" cxnId="{E4BEA88D-6F1C-46CA-BBBF-198E0EE45BAD}">
      <dgm:prSet/>
      <dgm:spPr>
        <a:ln>
          <a:solidFill>
            <a:schemeClr val="accent1"/>
          </a:solidFill>
        </a:ln>
      </dgm:spPr>
      <dgm:t>
        <a:bodyPr/>
        <a:lstStyle/>
        <a:p>
          <a:endParaRPr lang="sv-SE"/>
        </a:p>
      </dgm:t>
    </dgm:pt>
    <dgm:pt modelId="{DEC0D257-E6CA-4EB6-8E6E-56A3A3893D60}">
      <dgm:prSet phldrT="[Text]" custT="1"/>
      <dgm:spPr/>
      <dgm:t>
        <a:bodyPr tIns="108000" anchor="t" anchorCtr="0"/>
        <a:lstStyle/>
        <a:p>
          <a:r>
            <a:rPr lang="sv-SE" sz="1500" dirty="0"/>
            <a:t>Sköterska kvitterar </a:t>
          </a:r>
          <a:br>
            <a:rPr lang="sv-SE" sz="1500" dirty="0"/>
          </a:br>
          <a:r>
            <a:rPr lang="sv-SE" sz="1500" dirty="0"/>
            <a:t>och skickar beställningen </a:t>
          </a:r>
          <a:br>
            <a:rPr lang="sv-SE" sz="1500" dirty="0"/>
          </a:br>
          <a:r>
            <a:rPr lang="sv-SE" sz="1500" dirty="0"/>
            <a:t>i ROS</a:t>
          </a:r>
        </a:p>
      </dgm:t>
    </dgm:pt>
    <dgm:pt modelId="{9E4AE975-5A7C-4067-B1E7-A225006B7A90}" type="parTrans" cxnId="{7727873E-3333-4513-8636-67CD5EC728C1}">
      <dgm:prSet/>
      <dgm:spPr/>
      <dgm:t>
        <a:bodyPr/>
        <a:lstStyle/>
        <a:p>
          <a:endParaRPr lang="sv-SE"/>
        </a:p>
      </dgm:t>
    </dgm:pt>
    <dgm:pt modelId="{A8D81073-E575-4B77-A452-0372B87BB5C1}" type="sibTrans" cxnId="{7727873E-3333-4513-8636-67CD5EC728C1}">
      <dgm:prSet/>
      <dgm:spPr>
        <a:ln>
          <a:solidFill>
            <a:schemeClr val="accent1"/>
          </a:solidFill>
        </a:ln>
      </dgm:spPr>
      <dgm:t>
        <a:bodyPr/>
        <a:lstStyle/>
        <a:p>
          <a:endParaRPr lang="sv-SE"/>
        </a:p>
      </dgm:t>
    </dgm:pt>
    <dgm:pt modelId="{156A089D-702F-4173-8961-168DAD0C4D81}">
      <dgm:prSet phldrT="[Text]" custT="1"/>
      <dgm:spPr/>
      <dgm:t>
        <a:bodyPr tIns="108000" anchor="t" anchorCtr="0"/>
        <a:lstStyle/>
        <a:p>
          <a:r>
            <a:rPr lang="sv-SE" sz="1500" dirty="0"/>
            <a:t>Proverna transporteras och lämnas in på laboratoriet</a:t>
          </a:r>
        </a:p>
      </dgm:t>
    </dgm:pt>
    <dgm:pt modelId="{8EEB728F-4866-4D06-AD4B-B64A7F53D430}" type="parTrans" cxnId="{195191EB-C0BD-4028-9F20-3FD608244997}">
      <dgm:prSet/>
      <dgm:spPr/>
      <dgm:t>
        <a:bodyPr/>
        <a:lstStyle/>
        <a:p>
          <a:endParaRPr lang="sv-SE"/>
        </a:p>
      </dgm:t>
    </dgm:pt>
    <dgm:pt modelId="{7D617F4D-44AC-4E17-BEDD-049772419221}" type="sibTrans" cxnId="{195191EB-C0BD-4028-9F20-3FD608244997}">
      <dgm:prSet/>
      <dgm:spPr>
        <a:ln>
          <a:solidFill>
            <a:schemeClr val="accent1"/>
          </a:solidFill>
        </a:ln>
      </dgm:spPr>
      <dgm:t>
        <a:bodyPr/>
        <a:lstStyle/>
        <a:p>
          <a:endParaRPr lang="sv-SE"/>
        </a:p>
      </dgm:t>
    </dgm:pt>
    <dgm:pt modelId="{F57C3935-5548-48CA-8A4E-29FD066220F4}">
      <dgm:prSet phldrT="[Text]" custT="1"/>
      <dgm:spPr/>
      <dgm:t>
        <a:bodyPr tIns="108000" anchor="t" anchorCtr="0"/>
        <a:lstStyle/>
        <a:p>
          <a:r>
            <a:rPr lang="sv-SE" sz="1500" dirty="0"/>
            <a:t>Sköterska tar del av provsvar </a:t>
          </a:r>
          <a:br>
            <a:rPr lang="sv-SE" sz="1500" dirty="0"/>
          </a:br>
          <a:r>
            <a:rPr lang="sv-SE" sz="1500" dirty="0"/>
            <a:t>i ROS vid behov</a:t>
          </a:r>
        </a:p>
      </dgm:t>
    </dgm:pt>
    <dgm:pt modelId="{41546B9B-0155-46E9-BA7B-57069E28D09E}" type="parTrans" cxnId="{1CBA35F4-35D6-47F9-96ED-90FCCC03BBD2}">
      <dgm:prSet/>
      <dgm:spPr/>
      <dgm:t>
        <a:bodyPr/>
        <a:lstStyle/>
        <a:p>
          <a:endParaRPr lang="sv-SE"/>
        </a:p>
      </dgm:t>
    </dgm:pt>
    <dgm:pt modelId="{2D5B7463-1CE4-4DA9-A77F-8FCE69C4B656}" type="sibTrans" cxnId="{1CBA35F4-35D6-47F9-96ED-90FCCC03BBD2}">
      <dgm:prSet/>
      <dgm:spPr/>
      <dgm:t>
        <a:bodyPr/>
        <a:lstStyle/>
        <a:p>
          <a:endParaRPr lang="sv-SE"/>
        </a:p>
      </dgm:t>
    </dgm:pt>
    <dgm:pt modelId="{820EA730-06A7-4539-8E90-9194FF90E0D5}" type="pres">
      <dgm:prSet presAssocID="{9E00EF45-EC31-443F-85A6-83D76E158517}" presName="Name0" presStyleCnt="0">
        <dgm:presLayoutVars>
          <dgm:dir/>
          <dgm:resizeHandles val="exact"/>
        </dgm:presLayoutVars>
      </dgm:prSet>
      <dgm:spPr/>
    </dgm:pt>
    <dgm:pt modelId="{D989BD99-FA7F-458B-B5BD-F378C1E6327D}" type="pres">
      <dgm:prSet presAssocID="{E97B79A0-3D2E-4ACF-9C05-705426E7E445}" presName="node" presStyleLbl="node1" presStyleIdx="0" presStyleCnt="6" custLinFactNeighborX="0" custLinFactNeighborY="-250">
        <dgm:presLayoutVars>
          <dgm:bulletEnabled val="1"/>
        </dgm:presLayoutVars>
      </dgm:prSet>
      <dgm:spPr/>
    </dgm:pt>
    <dgm:pt modelId="{6A5258EC-ABE1-4891-A1B3-A4A9A192932F}" type="pres">
      <dgm:prSet presAssocID="{5BBA337E-30AD-4B74-ADFF-ED1FA40E2791}" presName="sibTrans" presStyleLbl="sibTrans2D1" presStyleIdx="0" presStyleCnt="5"/>
      <dgm:spPr/>
    </dgm:pt>
    <dgm:pt modelId="{1B6329D3-5B52-4149-84FD-69B0404951A5}" type="pres">
      <dgm:prSet presAssocID="{5BBA337E-30AD-4B74-ADFF-ED1FA40E2791}" presName="connectorText" presStyleLbl="sibTrans2D1" presStyleIdx="0" presStyleCnt="5"/>
      <dgm:spPr/>
    </dgm:pt>
    <dgm:pt modelId="{04B93E91-DC20-4243-8378-0EFDDD61492D}" type="pres">
      <dgm:prSet presAssocID="{0D1652D0-0C1E-4168-9CEA-ECCA9BC62190}" presName="node" presStyleLbl="node1" presStyleIdx="1" presStyleCnt="6" custLinFactNeighborX="-431" custLinFactNeighborY="381">
        <dgm:presLayoutVars>
          <dgm:bulletEnabled val="1"/>
        </dgm:presLayoutVars>
      </dgm:prSet>
      <dgm:spPr/>
    </dgm:pt>
    <dgm:pt modelId="{1A42EA33-9393-4113-B0C4-107E73F1E4AD}" type="pres">
      <dgm:prSet presAssocID="{C257FA03-2696-411C-AC4C-C8758CBA721A}" presName="sibTrans" presStyleLbl="sibTrans2D1" presStyleIdx="1" presStyleCnt="5"/>
      <dgm:spPr/>
    </dgm:pt>
    <dgm:pt modelId="{C916E1BB-E878-4EB9-9E27-CE959F761EA1}" type="pres">
      <dgm:prSet presAssocID="{C257FA03-2696-411C-AC4C-C8758CBA721A}" presName="connectorText" presStyleLbl="sibTrans2D1" presStyleIdx="1" presStyleCnt="5"/>
      <dgm:spPr/>
    </dgm:pt>
    <dgm:pt modelId="{623AB543-B47A-49F2-9AC0-4EBEF7C36C13}" type="pres">
      <dgm:prSet presAssocID="{1F82D930-AE6C-483D-8E89-457E92D81311}" presName="node" presStyleLbl="node1" presStyleIdx="2" presStyleCnt="6" custLinFactNeighborX="0" custLinFactNeighborY="-250">
        <dgm:presLayoutVars>
          <dgm:bulletEnabled val="1"/>
        </dgm:presLayoutVars>
      </dgm:prSet>
      <dgm:spPr/>
    </dgm:pt>
    <dgm:pt modelId="{8D97A2EF-6D63-431F-9671-9F8E93BB5FB4}" type="pres">
      <dgm:prSet presAssocID="{2FA2868F-6E3E-45DB-BA4B-EE63A30509E8}" presName="sibTrans" presStyleLbl="sibTrans2D1" presStyleIdx="2" presStyleCnt="5"/>
      <dgm:spPr/>
    </dgm:pt>
    <dgm:pt modelId="{A9D4A07C-9331-4265-93AF-B3C6F12F1769}" type="pres">
      <dgm:prSet presAssocID="{2FA2868F-6E3E-45DB-BA4B-EE63A30509E8}" presName="connectorText" presStyleLbl="sibTrans2D1" presStyleIdx="2" presStyleCnt="5"/>
      <dgm:spPr/>
    </dgm:pt>
    <dgm:pt modelId="{53FF40A9-E521-4BFF-97F7-8CA7A5A10038}" type="pres">
      <dgm:prSet presAssocID="{DEC0D257-E6CA-4EB6-8E6E-56A3A3893D60}" presName="node" presStyleLbl="node1" presStyleIdx="3" presStyleCnt="6" custLinFactNeighborX="0" custLinFactNeighborY="-250">
        <dgm:presLayoutVars>
          <dgm:bulletEnabled val="1"/>
        </dgm:presLayoutVars>
      </dgm:prSet>
      <dgm:spPr/>
    </dgm:pt>
    <dgm:pt modelId="{98E172E4-727D-4FAD-A229-FC3000039B1F}" type="pres">
      <dgm:prSet presAssocID="{A8D81073-E575-4B77-A452-0372B87BB5C1}" presName="sibTrans" presStyleLbl="sibTrans2D1" presStyleIdx="3" presStyleCnt="5"/>
      <dgm:spPr/>
    </dgm:pt>
    <dgm:pt modelId="{6B5F3685-E052-4D8F-B7DB-5ABEC56E9D85}" type="pres">
      <dgm:prSet presAssocID="{A8D81073-E575-4B77-A452-0372B87BB5C1}" presName="connectorText" presStyleLbl="sibTrans2D1" presStyleIdx="3" presStyleCnt="5"/>
      <dgm:spPr/>
    </dgm:pt>
    <dgm:pt modelId="{59DC6E8C-E475-4402-A95A-63673AFDD60A}" type="pres">
      <dgm:prSet presAssocID="{156A089D-702F-4173-8961-168DAD0C4D81}" presName="node" presStyleLbl="node1" presStyleIdx="4" presStyleCnt="6" custLinFactNeighborX="0" custLinFactNeighborY="-250">
        <dgm:presLayoutVars>
          <dgm:bulletEnabled val="1"/>
        </dgm:presLayoutVars>
      </dgm:prSet>
      <dgm:spPr/>
    </dgm:pt>
    <dgm:pt modelId="{C4FE0B19-238C-414D-AA02-BBD661A53415}" type="pres">
      <dgm:prSet presAssocID="{7D617F4D-44AC-4E17-BEDD-049772419221}" presName="sibTrans" presStyleLbl="sibTrans2D1" presStyleIdx="4" presStyleCnt="5"/>
      <dgm:spPr/>
    </dgm:pt>
    <dgm:pt modelId="{65B5DFFE-0F24-4A5F-AB35-BA2D4A3C73FA}" type="pres">
      <dgm:prSet presAssocID="{7D617F4D-44AC-4E17-BEDD-049772419221}" presName="connectorText" presStyleLbl="sibTrans2D1" presStyleIdx="4" presStyleCnt="5"/>
      <dgm:spPr/>
    </dgm:pt>
    <dgm:pt modelId="{7ECF7BC6-1F74-45BB-8890-0692508C4F88}" type="pres">
      <dgm:prSet presAssocID="{F57C3935-5548-48CA-8A4E-29FD066220F4}" presName="node" presStyleLbl="node1" presStyleIdx="5" presStyleCnt="6" custLinFactNeighborX="0" custLinFactNeighborY="-250">
        <dgm:presLayoutVars>
          <dgm:bulletEnabled val="1"/>
        </dgm:presLayoutVars>
      </dgm:prSet>
      <dgm:spPr/>
    </dgm:pt>
  </dgm:ptLst>
  <dgm:cxnLst>
    <dgm:cxn modelId="{B6484B0A-DC0A-46B5-819F-4C09B0D7411C}" type="presOf" srcId="{F57C3935-5548-48CA-8A4E-29FD066220F4}" destId="{7ECF7BC6-1F74-45BB-8890-0692508C4F88}" srcOrd="0" destOrd="0" presId="urn:microsoft.com/office/officeart/2005/8/layout/process1"/>
    <dgm:cxn modelId="{87A4F914-BC07-4C73-A224-93D7E4D5A52B}" type="presOf" srcId="{1F82D930-AE6C-483D-8E89-457E92D81311}" destId="{623AB543-B47A-49F2-9AC0-4EBEF7C36C13}" srcOrd="0" destOrd="0" presId="urn:microsoft.com/office/officeart/2005/8/layout/process1"/>
    <dgm:cxn modelId="{0EDC722C-86D2-4AFB-90C1-5CAD3DC770F6}" type="presOf" srcId="{DEC0D257-E6CA-4EB6-8E6E-56A3A3893D60}" destId="{53FF40A9-E521-4BFF-97F7-8CA7A5A10038}" srcOrd="0" destOrd="0" presId="urn:microsoft.com/office/officeart/2005/8/layout/process1"/>
    <dgm:cxn modelId="{A7B8F12C-880B-4A09-AF31-C72510491A22}" type="presOf" srcId="{E97B79A0-3D2E-4ACF-9C05-705426E7E445}" destId="{D989BD99-FA7F-458B-B5BD-F378C1E6327D}" srcOrd="0" destOrd="0" presId="urn:microsoft.com/office/officeart/2005/8/layout/process1"/>
    <dgm:cxn modelId="{3DAABC2D-475F-4DC8-848C-31AED0CCAF99}" type="presOf" srcId="{5BBA337E-30AD-4B74-ADFF-ED1FA40E2791}" destId="{1B6329D3-5B52-4149-84FD-69B0404951A5}" srcOrd="1" destOrd="0" presId="urn:microsoft.com/office/officeart/2005/8/layout/process1"/>
    <dgm:cxn modelId="{DEE99B32-52E7-49CB-8C59-37D2576F2BDF}" srcId="{9E00EF45-EC31-443F-85A6-83D76E158517}" destId="{0D1652D0-0C1E-4168-9CEA-ECCA9BC62190}" srcOrd="1" destOrd="0" parTransId="{88B47E85-56E4-453D-8D46-02973D3CC9B7}" sibTransId="{C257FA03-2696-411C-AC4C-C8758CBA721A}"/>
    <dgm:cxn modelId="{36991A34-D251-4705-B491-0313E15CEEA1}" type="presOf" srcId="{2FA2868F-6E3E-45DB-BA4B-EE63A30509E8}" destId="{8D97A2EF-6D63-431F-9671-9F8E93BB5FB4}" srcOrd="0" destOrd="0" presId="urn:microsoft.com/office/officeart/2005/8/layout/process1"/>
    <dgm:cxn modelId="{7727873E-3333-4513-8636-67CD5EC728C1}" srcId="{9E00EF45-EC31-443F-85A6-83D76E158517}" destId="{DEC0D257-E6CA-4EB6-8E6E-56A3A3893D60}" srcOrd="3" destOrd="0" parTransId="{9E4AE975-5A7C-4067-B1E7-A225006B7A90}" sibTransId="{A8D81073-E575-4B77-A452-0372B87BB5C1}"/>
    <dgm:cxn modelId="{D045ED61-3CEF-4626-AEED-C30EDCB75F61}" type="presOf" srcId="{5BBA337E-30AD-4B74-ADFF-ED1FA40E2791}" destId="{6A5258EC-ABE1-4891-A1B3-A4A9A192932F}" srcOrd="0" destOrd="0" presId="urn:microsoft.com/office/officeart/2005/8/layout/process1"/>
    <dgm:cxn modelId="{1A129F43-2B54-43EE-A0EB-AFA15F8B2709}" type="presOf" srcId="{C257FA03-2696-411C-AC4C-C8758CBA721A}" destId="{C916E1BB-E878-4EB9-9E27-CE959F761EA1}" srcOrd="1" destOrd="0" presId="urn:microsoft.com/office/officeart/2005/8/layout/process1"/>
    <dgm:cxn modelId="{4FB6BF56-B3E3-4B06-8527-652EFDB58ACE}" type="presOf" srcId="{7D617F4D-44AC-4E17-BEDD-049772419221}" destId="{C4FE0B19-238C-414D-AA02-BBD661A53415}" srcOrd="0" destOrd="0" presId="urn:microsoft.com/office/officeart/2005/8/layout/process1"/>
    <dgm:cxn modelId="{E4BEA88D-6F1C-46CA-BBBF-198E0EE45BAD}" srcId="{9E00EF45-EC31-443F-85A6-83D76E158517}" destId="{1F82D930-AE6C-483D-8E89-457E92D81311}" srcOrd="2" destOrd="0" parTransId="{0DD2FBFF-F94B-455C-A38D-015697614AF8}" sibTransId="{2FA2868F-6E3E-45DB-BA4B-EE63A30509E8}"/>
    <dgm:cxn modelId="{6912D899-9563-4C50-8C8C-D0D5809E04F6}" type="presOf" srcId="{7D617F4D-44AC-4E17-BEDD-049772419221}" destId="{65B5DFFE-0F24-4A5F-AB35-BA2D4A3C73FA}" srcOrd="1" destOrd="0" presId="urn:microsoft.com/office/officeart/2005/8/layout/process1"/>
    <dgm:cxn modelId="{769F8E9A-53B9-4F0C-85D3-E3B9BBADB53F}" type="presOf" srcId="{2FA2868F-6E3E-45DB-BA4B-EE63A30509E8}" destId="{A9D4A07C-9331-4265-93AF-B3C6F12F1769}" srcOrd="1" destOrd="0" presId="urn:microsoft.com/office/officeart/2005/8/layout/process1"/>
    <dgm:cxn modelId="{EF06B1A3-2A80-4CC3-B340-2D710B40FB6E}" type="presOf" srcId="{0D1652D0-0C1E-4168-9CEA-ECCA9BC62190}" destId="{04B93E91-DC20-4243-8378-0EFDDD61492D}" srcOrd="0" destOrd="0" presId="urn:microsoft.com/office/officeart/2005/8/layout/process1"/>
    <dgm:cxn modelId="{D257B0A5-42D4-442E-9328-B2CD3D65E5F1}" type="presOf" srcId="{156A089D-702F-4173-8961-168DAD0C4D81}" destId="{59DC6E8C-E475-4402-A95A-63673AFDD60A}" srcOrd="0" destOrd="0" presId="urn:microsoft.com/office/officeart/2005/8/layout/process1"/>
    <dgm:cxn modelId="{A68233E0-8F4A-465E-9CBC-C16CF9D96BD8}" type="presOf" srcId="{9E00EF45-EC31-443F-85A6-83D76E158517}" destId="{820EA730-06A7-4539-8E90-9194FF90E0D5}" srcOrd="0" destOrd="0" presId="urn:microsoft.com/office/officeart/2005/8/layout/process1"/>
    <dgm:cxn modelId="{195191EB-C0BD-4028-9F20-3FD608244997}" srcId="{9E00EF45-EC31-443F-85A6-83D76E158517}" destId="{156A089D-702F-4173-8961-168DAD0C4D81}" srcOrd="4" destOrd="0" parTransId="{8EEB728F-4866-4D06-AD4B-B64A7F53D430}" sibTransId="{7D617F4D-44AC-4E17-BEDD-049772419221}"/>
    <dgm:cxn modelId="{71E287EE-9FA8-4CC7-88C9-C14380B549E6}" type="presOf" srcId="{A8D81073-E575-4B77-A452-0372B87BB5C1}" destId="{98E172E4-727D-4FAD-A229-FC3000039B1F}" srcOrd="0" destOrd="0" presId="urn:microsoft.com/office/officeart/2005/8/layout/process1"/>
    <dgm:cxn modelId="{BABDCFF0-1AA8-4D5F-8667-E8D674FFB1BB}" srcId="{9E00EF45-EC31-443F-85A6-83D76E158517}" destId="{E97B79A0-3D2E-4ACF-9C05-705426E7E445}" srcOrd="0" destOrd="0" parTransId="{361A245E-55EC-4875-8C81-DE3B4D535BDE}" sibTransId="{5BBA337E-30AD-4B74-ADFF-ED1FA40E2791}"/>
    <dgm:cxn modelId="{1CBA35F4-35D6-47F9-96ED-90FCCC03BBD2}" srcId="{9E00EF45-EC31-443F-85A6-83D76E158517}" destId="{F57C3935-5548-48CA-8A4E-29FD066220F4}" srcOrd="5" destOrd="0" parTransId="{41546B9B-0155-46E9-BA7B-57069E28D09E}" sibTransId="{2D5B7463-1CE4-4DA9-A77F-8FCE69C4B656}"/>
    <dgm:cxn modelId="{248871F9-C02F-4DC0-BD68-153788EC771D}" type="presOf" srcId="{A8D81073-E575-4B77-A452-0372B87BB5C1}" destId="{6B5F3685-E052-4D8F-B7DB-5ABEC56E9D85}" srcOrd="1" destOrd="0" presId="urn:microsoft.com/office/officeart/2005/8/layout/process1"/>
    <dgm:cxn modelId="{286C1FFC-2CB0-4E78-95EC-E4E30DF6D4A7}" type="presOf" srcId="{C257FA03-2696-411C-AC4C-C8758CBA721A}" destId="{1A42EA33-9393-4113-B0C4-107E73F1E4AD}" srcOrd="0" destOrd="0" presId="urn:microsoft.com/office/officeart/2005/8/layout/process1"/>
    <dgm:cxn modelId="{33574DE5-C073-40D8-B8EB-CCA87BCD953E}" type="presParOf" srcId="{820EA730-06A7-4539-8E90-9194FF90E0D5}" destId="{D989BD99-FA7F-458B-B5BD-F378C1E6327D}" srcOrd="0" destOrd="0" presId="urn:microsoft.com/office/officeart/2005/8/layout/process1"/>
    <dgm:cxn modelId="{67D54F79-8978-40AC-9BF9-A8EEAC6492AA}" type="presParOf" srcId="{820EA730-06A7-4539-8E90-9194FF90E0D5}" destId="{6A5258EC-ABE1-4891-A1B3-A4A9A192932F}" srcOrd="1" destOrd="0" presId="urn:microsoft.com/office/officeart/2005/8/layout/process1"/>
    <dgm:cxn modelId="{69A76AFB-3BD9-41C8-9A18-3216DF8B1693}" type="presParOf" srcId="{6A5258EC-ABE1-4891-A1B3-A4A9A192932F}" destId="{1B6329D3-5B52-4149-84FD-69B0404951A5}" srcOrd="0" destOrd="0" presId="urn:microsoft.com/office/officeart/2005/8/layout/process1"/>
    <dgm:cxn modelId="{7AEFEA27-290B-4431-AA00-C00BB0D6E8D7}" type="presParOf" srcId="{820EA730-06A7-4539-8E90-9194FF90E0D5}" destId="{04B93E91-DC20-4243-8378-0EFDDD61492D}" srcOrd="2" destOrd="0" presId="urn:microsoft.com/office/officeart/2005/8/layout/process1"/>
    <dgm:cxn modelId="{4DA0545D-C52E-4BF6-95B2-7E7082EFDA7A}" type="presParOf" srcId="{820EA730-06A7-4539-8E90-9194FF90E0D5}" destId="{1A42EA33-9393-4113-B0C4-107E73F1E4AD}" srcOrd="3" destOrd="0" presId="urn:microsoft.com/office/officeart/2005/8/layout/process1"/>
    <dgm:cxn modelId="{F351A187-AABA-4883-BEC5-F914A96DB96C}" type="presParOf" srcId="{1A42EA33-9393-4113-B0C4-107E73F1E4AD}" destId="{C916E1BB-E878-4EB9-9E27-CE959F761EA1}" srcOrd="0" destOrd="0" presId="urn:microsoft.com/office/officeart/2005/8/layout/process1"/>
    <dgm:cxn modelId="{150E6D04-2D82-4133-A29E-1175749B7C14}" type="presParOf" srcId="{820EA730-06A7-4539-8E90-9194FF90E0D5}" destId="{623AB543-B47A-49F2-9AC0-4EBEF7C36C13}" srcOrd="4" destOrd="0" presId="urn:microsoft.com/office/officeart/2005/8/layout/process1"/>
    <dgm:cxn modelId="{7231111E-C6BC-4538-80E3-A3FEA65AD95F}" type="presParOf" srcId="{820EA730-06A7-4539-8E90-9194FF90E0D5}" destId="{8D97A2EF-6D63-431F-9671-9F8E93BB5FB4}" srcOrd="5" destOrd="0" presId="urn:microsoft.com/office/officeart/2005/8/layout/process1"/>
    <dgm:cxn modelId="{6622A6F6-388A-4A74-8321-1F8BF1D71C8A}" type="presParOf" srcId="{8D97A2EF-6D63-431F-9671-9F8E93BB5FB4}" destId="{A9D4A07C-9331-4265-93AF-B3C6F12F1769}" srcOrd="0" destOrd="0" presId="urn:microsoft.com/office/officeart/2005/8/layout/process1"/>
    <dgm:cxn modelId="{628C85BA-43CC-41DD-8CF5-0D7E6CB71BB0}" type="presParOf" srcId="{820EA730-06A7-4539-8E90-9194FF90E0D5}" destId="{53FF40A9-E521-4BFF-97F7-8CA7A5A10038}" srcOrd="6" destOrd="0" presId="urn:microsoft.com/office/officeart/2005/8/layout/process1"/>
    <dgm:cxn modelId="{F814E75D-4A6C-4D43-8890-C93A8D971A09}" type="presParOf" srcId="{820EA730-06A7-4539-8E90-9194FF90E0D5}" destId="{98E172E4-727D-4FAD-A229-FC3000039B1F}" srcOrd="7" destOrd="0" presId="urn:microsoft.com/office/officeart/2005/8/layout/process1"/>
    <dgm:cxn modelId="{0FEF60A4-57B8-404C-9111-4C3286B6052C}" type="presParOf" srcId="{98E172E4-727D-4FAD-A229-FC3000039B1F}" destId="{6B5F3685-E052-4D8F-B7DB-5ABEC56E9D85}" srcOrd="0" destOrd="0" presId="urn:microsoft.com/office/officeart/2005/8/layout/process1"/>
    <dgm:cxn modelId="{AB24383F-A608-4A1C-92C1-AC2B2C1A52F8}" type="presParOf" srcId="{820EA730-06A7-4539-8E90-9194FF90E0D5}" destId="{59DC6E8C-E475-4402-A95A-63673AFDD60A}" srcOrd="8" destOrd="0" presId="urn:microsoft.com/office/officeart/2005/8/layout/process1"/>
    <dgm:cxn modelId="{462B561F-3E50-450C-913E-1CEC59919DF8}" type="presParOf" srcId="{820EA730-06A7-4539-8E90-9194FF90E0D5}" destId="{C4FE0B19-238C-414D-AA02-BBD661A53415}" srcOrd="9" destOrd="0" presId="urn:microsoft.com/office/officeart/2005/8/layout/process1"/>
    <dgm:cxn modelId="{963CB2F9-2A41-4325-B7B4-70B69FBAB811}" type="presParOf" srcId="{C4FE0B19-238C-414D-AA02-BBD661A53415}" destId="{65B5DFFE-0F24-4A5F-AB35-BA2D4A3C73FA}" srcOrd="0" destOrd="0" presId="urn:microsoft.com/office/officeart/2005/8/layout/process1"/>
    <dgm:cxn modelId="{08D52469-11D4-4B10-8033-5291F48B646A}" type="presParOf" srcId="{820EA730-06A7-4539-8E90-9194FF90E0D5}" destId="{7ECF7BC6-1F74-45BB-8890-0692508C4F88}"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00EF45-EC31-443F-85A6-83D76E158517}" type="doc">
      <dgm:prSet loTypeId="urn:microsoft.com/office/officeart/2005/8/layout/process1" loCatId="process" qsTypeId="urn:microsoft.com/office/officeart/2005/8/quickstyle/simple1" qsCatId="simple" csTypeId="urn:microsoft.com/office/officeart/2005/8/colors/accent1_2" csCatId="accent1" phldr="1"/>
      <dgm:spPr/>
    </dgm:pt>
    <dgm:pt modelId="{E97B79A0-3D2E-4ACF-9C05-705426E7E445}">
      <dgm:prSet phldrT="[Text]" custT="1"/>
      <dgm:spPr>
        <a:ln w="12700">
          <a:solidFill>
            <a:schemeClr val="bg1"/>
          </a:solidFill>
        </a:ln>
      </dgm:spPr>
      <dgm:t>
        <a:bodyPr tIns="108000" anchor="t" anchorCtr="0"/>
        <a:lstStyle/>
        <a:p>
          <a:r>
            <a:rPr lang="sv-SE" sz="1500" dirty="0"/>
            <a:t>Läkare ordinerar provtagning i ROS och meddelar sköterska</a:t>
          </a:r>
        </a:p>
        <a:p>
          <a:endParaRPr lang="sv-SE" sz="1500" dirty="0"/>
        </a:p>
        <a:p>
          <a:endParaRPr lang="sv-SE" sz="1500" dirty="0"/>
        </a:p>
        <a:p>
          <a:endParaRPr lang="sv-SE" sz="1500" dirty="0"/>
        </a:p>
      </dgm:t>
    </dgm:pt>
    <dgm:pt modelId="{361A245E-55EC-4875-8C81-DE3B4D535BDE}" type="parTrans" cxnId="{BABDCFF0-1AA8-4D5F-8667-E8D674FFB1BB}">
      <dgm:prSet/>
      <dgm:spPr/>
      <dgm:t>
        <a:bodyPr/>
        <a:lstStyle/>
        <a:p>
          <a:endParaRPr lang="sv-SE"/>
        </a:p>
      </dgm:t>
    </dgm:pt>
    <dgm:pt modelId="{5BBA337E-30AD-4B74-ADFF-ED1FA40E2791}" type="sibTrans" cxnId="{BABDCFF0-1AA8-4D5F-8667-E8D674FFB1BB}">
      <dgm:prSet/>
      <dgm:spPr>
        <a:ln>
          <a:solidFill>
            <a:schemeClr val="accent1"/>
          </a:solidFill>
        </a:ln>
      </dgm:spPr>
      <dgm:t>
        <a:bodyPr/>
        <a:lstStyle/>
        <a:p>
          <a:endParaRPr lang="sv-SE"/>
        </a:p>
      </dgm:t>
    </dgm:pt>
    <dgm:pt modelId="{0D1652D0-0C1E-4168-9CEA-ECCA9BC62190}">
      <dgm:prSet phldrT="[Text]" custT="1"/>
      <dgm:spPr/>
      <dgm:t>
        <a:bodyPr tIns="108000" anchor="t" anchorCtr="0"/>
        <a:lstStyle/>
        <a:p>
          <a:r>
            <a:rPr lang="sv-SE" sz="1500" dirty="0"/>
            <a:t>Sköterska skriver ut provtagningsunderlag från ROS </a:t>
          </a:r>
        </a:p>
        <a:p>
          <a:endParaRPr lang="sv-SE" sz="1500" dirty="0"/>
        </a:p>
        <a:p>
          <a:endParaRPr lang="sv-SE" sz="1500" dirty="0"/>
        </a:p>
      </dgm:t>
    </dgm:pt>
    <dgm:pt modelId="{88B47E85-56E4-453D-8D46-02973D3CC9B7}" type="parTrans" cxnId="{DEE99B32-52E7-49CB-8C59-37D2576F2BDF}">
      <dgm:prSet/>
      <dgm:spPr/>
      <dgm:t>
        <a:bodyPr/>
        <a:lstStyle/>
        <a:p>
          <a:endParaRPr lang="sv-SE"/>
        </a:p>
      </dgm:t>
    </dgm:pt>
    <dgm:pt modelId="{C257FA03-2696-411C-AC4C-C8758CBA721A}" type="sibTrans" cxnId="{DEE99B32-52E7-49CB-8C59-37D2576F2BDF}">
      <dgm:prSet/>
      <dgm:spPr>
        <a:ln>
          <a:solidFill>
            <a:schemeClr val="accent1"/>
          </a:solidFill>
        </a:ln>
      </dgm:spPr>
      <dgm:t>
        <a:bodyPr/>
        <a:lstStyle/>
        <a:p>
          <a:endParaRPr lang="sv-SE"/>
        </a:p>
      </dgm:t>
    </dgm:pt>
    <dgm:pt modelId="{1F82D930-AE6C-483D-8E89-457E92D81311}">
      <dgm:prSet phldrT="[Text]" custT="1"/>
      <dgm:spPr/>
      <dgm:t>
        <a:bodyPr tIns="108000" anchor="t" anchorCtr="0"/>
        <a:lstStyle/>
        <a:p>
          <a:r>
            <a:rPr lang="sv-SE" sz="1500" dirty="0"/>
            <a:t>Sköterska utför provtagning hos patient</a:t>
          </a:r>
        </a:p>
      </dgm:t>
    </dgm:pt>
    <dgm:pt modelId="{0DD2FBFF-F94B-455C-A38D-015697614AF8}" type="parTrans" cxnId="{E4BEA88D-6F1C-46CA-BBBF-198E0EE45BAD}">
      <dgm:prSet/>
      <dgm:spPr/>
      <dgm:t>
        <a:bodyPr/>
        <a:lstStyle/>
        <a:p>
          <a:endParaRPr lang="sv-SE"/>
        </a:p>
      </dgm:t>
    </dgm:pt>
    <dgm:pt modelId="{2FA2868F-6E3E-45DB-BA4B-EE63A30509E8}" type="sibTrans" cxnId="{E4BEA88D-6F1C-46CA-BBBF-198E0EE45BAD}">
      <dgm:prSet/>
      <dgm:spPr>
        <a:ln>
          <a:solidFill>
            <a:schemeClr val="accent1"/>
          </a:solidFill>
        </a:ln>
      </dgm:spPr>
      <dgm:t>
        <a:bodyPr/>
        <a:lstStyle/>
        <a:p>
          <a:endParaRPr lang="sv-SE"/>
        </a:p>
      </dgm:t>
    </dgm:pt>
    <dgm:pt modelId="{DEC0D257-E6CA-4EB6-8E6E-56A3A3893D60}">
      <dgm:prSet phldrT="[Text]" custT="1"/>
      <dgm:spPr/>
      <dgm:t>
        <a:bodyPr tIns="108000" anchor="t" anchorCtr="0"/>
        <a:lstStyle/>
        <a:p>
          <a:r>
            <a:rPr lang="sv-SE" sz="1500" dirty="0"/>
            <a:t>Sköterska kvitterar </a:t>
          </a:r>
          <a:br>
            <a:rPr lang="sv-SE" sz="1500" dirty="0"/>
          </a:br>
          <a:r>
            <a:rPr lang="sv-SE" sz="1500" dirty="0"/>
            <a:t>och skickar beställningen </a:t>
          </a:r>
          <a:br>
            <a:rPr lang="sv-SE" sz="1500" dirty="0"/>
          </a:br>
          <a:r>
            <a:rPr lang="sv-SE" sz="1500" dirty="0"/>
            <a:t>i ROS</a:t>
          </a:r>
        </a:p>
      </dgm:t>
    </dgm:pt>
    <dgm:pt modelId="{9E4AE975-5A7C-4067-B1E7-A225006B7A90}" type="parTrans" cxnId="{7727873E-3333-4513-8636-67CD5EC728C1}">
      <dgm:prSet/>
      <dgm:spPr/>
      <dgm:t>
        <a:bodyPr/>
        <a:lstStyle/>
        <a:p>
          <a:endParaRPr lang="sv-SE"/>
        </a:p>
      </dgm:t>
    </dgm:pt>
    <dgm:pt modelId="{A8D81073-E575-4B77-A452-0372B87BB5C1}" type="sibTrans" cxnId="{7727873E-3333-4513-8636-67CD5EC728C1}">
      <dgm:prSet/>
      <dgm:spPr>
        <a:ln>
          <a:solidFill>
            <a:schemeClr val="accent1"/>
          </a:solidFill>
        </a:ln>
      </dgm:spPr>
      <dgm:t>
        <a:bodyPr/>
        <a:lstStyle/>
        <a:p>
          <a:endParaRPr lang="sv-SE"/>
        </a:p>
      </dgm:t>
    </dgm:pt>
    <dgm:pt modelId="{156A089D-702F-4173-8961-168DAD0C4D81}">
      <dgm:prSet phldrT="[Text]" custT="1"/>
      <dgm:spPr/>
      <dgm:t>
        <a:bodyPr tIns="108000" anchor="t" anchorCtr="0"/>
        <a:lstStyle/>
        <a:p>
          <a:r>
            <a:rPr lang="sv-SE" sz="1500" dirty="0"/>
            <a:t>Proverna transporteras och lämnas in på laboratoriet</a:t>
          </a:r>
        </a:p>
      </dgm:t>
    </dgm:pt>
    <dgm:pt modelId="{8EEB728F-4866-4D06-AD4B-B64A7F53D430}" type="parTrans" cxnId="{195191EB-C0BD-4028-9F20-3FD608244997}">
      <dgm:prSet/>
      <dgm:spPr/>
      <dgm:t>
        <a:bodyPr/>
        <a:lstStyle/>
        <a:p>
          <a:endParaRPr lang="sv-SE"/>
        </a:p>
      </dgm:t>
    </dgm:pt>
    <dgm:pt modelId="{7D617F4D-44AC-4E17-BEDD-049772419221}" type="sibTrans" cxnId="{195191EB-C0BD-4028-9F20-3FD608244997}">
      <dgm:prSet/>
      <dgm:spPr>
        <a:ln>
          <a:solidFill>
            <a:schemeClr val="accent1"/>
          </a:solidFill>
        </a:ln>
      </dgm:spPr>
      <dgm:t>
        <a:bodyPr/>
        <a:lstStyle/>
        <a:p>
          <a:endParaRPr lang="sv-SE"/>
        </a:p>
      </dgm:t>
    </dgm:pt>
    <dgm:pt modelId="{F57C3935-5548-48CA-8A4E-29FD066220F4}">
      <dgm:prSet phldrT="[Text]" custT="1"/>
      <dgm:spPr/>
      <dgm:t>
        <a:bodyPr tIns="108000" anchor="t" anchorCtr="0"/>
        <a:lstStyle/>
        <a:p>
          <a:r>
            <a:rPr lang="sv-SE" sz="1500" dirty="0"/>
            <a:t>Sköterska tar del av provsvar </a:t>
          </a:r>
          <a:br>
            <a:rPr lang="sv-SE" sz="1500" dirty="0"/>
          </a:br>
          <a:r>
            <a:rPr lang="sv-SE" sz="1500" dirty="0"/>
            <a:t>i ROS vid behov</a:t>
          </a:r>
        </a:p>
      </dgm:t>
    </dgm:pt>
    <dgm:pt modelId="{41546B9B-0155-46E9-BA7B-57069E28D09E}" type="parTrans" cxnId="{1CBA35F4-35D6-47F9-96ED-90FCCC03BBD2}">
      <dgm:prSet/>
      <dgm:spPr/>
      <dgm:t>
        <a:bodyPr/>
        <a:lstStyle/>
        <a:p>
          <a:endParaRPr lang="sv-SE"/>
        </a:p>
      </dgm:t>
    </dgm:pt>
    <dgm:pt modelId="{2D5B7463-1CE4-4DA9-A77F-8FCE69C4B656}" type="sibTrans" cxnId="{1CBA35F4-35D6-47F9-96ED-90FCCC03BBD2}">
      <dgm:prSet/>
      <dgm:spPr/>
      <dgm:t>
        <a:bodyPr/>
        <a:lstStyle/>
        <a:p>
          <a:endParaRPr lang="sv-SE"/>
        </a:p>
      </dgm:t>
    </dgm:pt>
    <dgm:pt modelId="{820EA730-06A7-4539-8E90-9194FF90E0D5}" type="pres">
      <dgm:prSet presAssocID="{9E00EF45-EC31-443F-85A6-83D76E158517}" presName="Name0" presStyleCnt="0">
        <dgm:presLayoutVars>
          <dgm:dir/>
          <dgm:resizeHandles val="exact"/>
        </dgm:presLayoutVars>
      </dgm:prSet>
      <dgm:spPr/>
    </dgm:pt>
    <dgm:pt modelId="{D989BD99-FA7F-458B-B5BD-F378C1E6327D}" type="pres">
      <dgm:prSet presAssocID="{E97B79A0-3D2E-4ACF-9C05-705426E7E445}" presName="node" presStyleLbl="node1" presStyleIdx="0" presStyleCnt="6" custLinFactNeighborX="0" custLinFactNeighborY="-250">
        <dgm:presLayoutVars>
          <dgm:bulletEnabled val="1"/>
        </dgm:presLayoutVars>
      </dgm:prSet>
      <dgm:spPr/>
    </dgm:pt>
    <dgm:pt modelId="{6A5258EC-ABE1-4891-A1B3-A4A9A192932F}" type="pres">
      <dgm:prSet presAssocID="{5BBA337E-30AD-4B74-ADFF-ED1FA40E2791}" presName="sibTrans" presStyleLbl="sibTrans2D1" presStyleIdx="0" presStyleCnt="5"/>
      <dgm:spPr/>
    </dgm:pt>
    <dgm:pt modelId="{1B6329D3-5B52-4149-84FD-69B0404951A5}" type="pres">
      <dgm:prSet presAssocID="{5BBA337E-30AD-4B74-ADFF-ED1FA40E2791}" presName="connectorText" presStyleLbl="sibTrans2D1" presStyleIdx="0" presStyleCnt="5"/>
      <dgm:spPr/>
    </dgm:pt>
    <dgm:pt modelId="{04B93E91-DC20-4243-8378-0EFDDD61492D}" type="pres">
      <dgm:prSet presAssocID="{0D1652D0-0C1E-4168-9CEA-ECCA9BC62190}" presName="node" presStyleLbl="node1" presStyleIdx="1" presStyleCnt="6" custLinFactNeighborX="-431" custLinFactNeighborY="381">
        <dgm:presLayoutVars>
          <dgm:bulletEnabled val="1"/>
        </dgm:presLayoutVars>
      </dgm:prSet>
      <dgm:spPr/>
    </dgm:pt>
    <dgm:pt modelId="{1A42EA33-9393-4113-B0C4-107E73F1E4AD}" type="pres">
      <dgm:prSet presAssocID="{C257FA03-2696-411C-AC4C-C8758CBA721A}" presName="sibTrans" presStyleLbl="sibTrans2D1" presStyleIdx="1" presStyleCnt="5"/>
      <dgm:spPr/>
    </dgm:pt>
    <dgm:pt modelId="{C916E1BB-E878-4EB9-9E27-CE959F761EA1}" type="pres">
      <dgm:prSet presAssocID="{C257FA03-2696-411C-AC4C-C8758CBA721A}" presName="connectorText" presStyleLbl="sibTrans2D1" presStyleIdx="1" presStyleCnt="5"/>
      <dgm:spPr/>
    </dgm:pt>
    <dgm:pt modelId="{623AB543-B47A-49F2-9AC0-4EBEF7C36C13}" type="pres">
      <dgm:prSet presAssocID="{1F82D930-AE6C-483D-8E89-457E92D81311}" presName="node" presStyleLbl="node1" presStyleIdx="2" presStyleCnt="6" custLinFactNeighborX="0" custLinFactNeighborY="-250">
        <dgm:presLayoutVars>
          <dgm:bulletEnabled val="1"/>
        </dgm:presLayoutVars>
      </dgm:prSet>
      <dgm:spPr/>
    </dgm:pt>
    <dgm:pt modelId="{8D97A2EF-6D63-431F-9671-9F8E93BB5FB4}" type="pres">
      <dgm:prSet presAssocID="{2FA2868F-6E3E-45DB-BA4B-EE63A30509E8}" presName="sibTrans" presStyleLbl="sibTrans2D1" presStyleIdx="2" presStyleCnt="5"/>
      <dgm:spPr/>
    </dgm:pt>
    <dgm:pt modelId="{A9D4A07C-9331-4265-93AF-B3C6F12F1769}" type="pres">
      <dgm:prSet presAssocID="{2FA2868F-6E3E-45DB-BA4B-EE63A30509E8}" presName="connectorText" presStyleLbl="sibTrans2D1" presStyleIdx="2" presStyleCnt="5"/>
      <dgm:spPr/>
    </dgm:pt>
    <dgm:pt modelId="{53FF40A9-E521-4BFF-97F7-8CA7A5A10038}" type="pres">
      <dgm:prSet presAssocID="{DEC0D257-E6CA-4EB6-8E6E-56A3A3893D60}" presName="node" presStyleLbl="node1" presStyleIdx="3" presStyleCnt="6" custLinFactNeighborX="0" custLinFactNeighborY="-250">
        <dgm:presLayoutVars>
          <dgm:bulletEnabled val="1"/>
        </dgm:presLayoutVars>
      </dgm:prSet>
      <dgm:spPr/>
    </dgm:pt>
    <dgm:pt modelId="{98E172E4-727D-4FAD-A229-FC3000039B1F}" type="pres">
      <dgm:prSet presAssocID="{A8D81073-E575-4B77-A452-0372B87BB5C1}" presName="sibTrans" presStyleLbl="sibTrans2D1" presStyleIdx="3" presStyleCnt="5"/>
      <dgm:spPr/>
    </dgm:pt>
    <dgm:pt modelId="{6B5F3685-E052-4D8F-B7DB-5ABEC56E9D85}" type="pres">
      <dgm:prSet presAssocID="{A8D81073-E575-4B77-A452-0372B87BB5C1}" presName="connectorText" presStyleLbl="sibTrans2D1" presStyleIdx="3" presStyleCnt="5"/>
      <dgm:spPr/>
    </dgm:pt>
    <dgm:pt modelId="{59DC6E8C-E475-4402-A95A-63673AFDD60A}" type="pres">
      <dgm:prSet presAssocID="{156A089D-702F-4173-8961-168DAD0C4D81}" presName="node" presStyleLbl="node1" presStyleIdx="4" presStyleCnt="6" custLinFactNeighborX="0" custLinFactNeighborY="-250">
        <dgm:presLayoutVars>
          <dgm:bulletEnabled val="1"/>
        </dgm:presLayoutVars>
      </dgm:prSet>
      <dgm:spPr/>
    </dgm:pt>
    <dgm:pt modelId="{C4FE0B19-238C-414D-AA02-BBD661A53415}" type="pres">
      <dgm:prSet presAssocID="{7D617F4D-44AC-4E17-BEDD-049772419221}" presName="sibTrans" presStyleLbl="sibTrans2D1" presStyleIdx="4" presStyleCnt="5"/>
      <dgm:spPr/>
    </dgm:pt>
    <dgm:pt modelId="{65B5DFFE-0F24-4A5F-AB35-BA2D4A3C73FA}" type="pres">
      <dgm:prSet presAssocID="{7D617F4D-44AC-4E17-BEDD-049772419221}" presName="connectorText" presStyleLbl="sibTrans2D1" presStyleIdx="4" presStyleCnt="5"/>
      <dgm:spPr/>
    </dgm:pt>
    <dgm:pt modelId="{7ECF7BC6-1F74-45BB-8890-0692508C4F88}" type="pres">
      <dgm:prSet presAssocID="{F57C3935-5548-48CA-8A4E-29FD066220F4}" presName="node" presStyleLbl="node1" presStyleIdx="5" presStyleCnt="6" custLinFactNeighborX="0" custLinFactNeighborY="-250">
        <dgm:presLayoutVars>
          <dgm:bulletEnabled val="1"/>
        </dgm:presLayoutVars>
      </dgm:prSet>
      <dgm:spPr/>
    </dgm:pt>
  </dgm:ptLst>
  <dgm:cxnLst>
    <dgm:cxn modelId="{B6484B0A-DC0A-46B5-819F-4C09B0D7411C}" type="presOf" srcId="{F57C3935-5548-48CA-8A4E-29FD066220F4}" destId="{7ECF7BC6-1F74-45BB-8890-0692508C4F88}" srcOrd="0" destOrd="0" presId="urn:microsoft.com/office/officeart/2005/8/layout/process1"/>
    <dgm:cxn modelId="{87A4F914-BC07-4C73-A224-93D7E4D5A52B}" type="presOf" srcId="{1F82D930-AE6C-483D-8E89-457E92D81311}" destId="{623AB543-B47A-49F2-9AC0-4EBEF7C36C13}" srcOrd="0" destOrd="0" presId="urn:microsoft.com/office/officeart/2005/8/layout/process1"/>
    <dgm:cxn modelId="{0EDC722C-86D2-4AFB-90C1-5CAD3DC770F6}" type="presOf" srcId="{DEC0D257-E6CA-4EB6-8E6E-56A3A3893D60}" destId="{53FF40A9-E521-4BFF-97F7-8CA7A5A10038}" srcOrd="0" destOrd="0" presId="urn:microsoft.com/office/officeart/2005/8/layout/process1"/>
    <dgm:cxn modelId="{A7B8F12C-880B-4A09-AF31-C72510491A22}" type="presOf" srcId="{E97B79A0-3D2E-4ACF-9C05-705426E7E445}" destId="{D989BD99-FA7F-458B-B5BD-F378C1E6327D}" srcOrd="0" destOrd="0" presId="urn:microsoft.com/office/officeart/2005/8/layout/process1"/>
    <dgm:cxn modelId="{3DAABC2D-475F-4DC8-848C-31AED0CCAF99}" type="presOf" srcId="{5BBA337E-30AD-4B74-ADFF-ED1FA40E2791}" destId="{1B6329D3-5B52-4149-84FD-69B0404951A5}" srcOrd="1" destOrd="0" presId="urn:microsoft.com/office/officeart/2005/8/layout/process1"/>
    <dgm:cxn modelId="{DEE99B32-52E7-49CB-8C59-37D2576F2BDF}" srcId="{9E00EF45-EC31-443F-85A6-83D76E158517}" destId="{0D1652D0-0C1E-4168-9CEA-ECCA9BC62190}" srcOrd="1" destOrd="0" parTransId="{88B47E85-56E4-453D-8D46-02973D3CC9B7}" sibTransId="{C257FA03-2696-411C-AC4C-C8758CBA721A}"/>
    <dgm:cxn modelId="{36991A34-D251-4705-B491-0313E15CEEA1}" type="presOf" srcId="{2FA2868F-6E3E-45DB-BA4B-EE63A30509E8}" destId="{8D97A2EF-6D63-431F-9671-9F8E93BB5FB4}" srcOrd="0" destOrd="0" presId="urn:microsoft.com/office/officeart/2005/8/layout/process1"/>
    <dgm:cxn modelId="{7727873E-3333-4513-8636-67CD5EC728C1}" srcId="{9E00EF45-EC31-443F-85A6-83D76E158517}" destId="{DEC0D257-E6CA-4EB6-8E6E-56A3A3893D60}" srcOrd="3" destOrd="0" parTransId="{9E4AE975-5A7C-4067-B1E7-A225006B7A90}" sibTransId="{A8D81073-E575-4B77-A452-0372B87BB5C1}"/>
    <dgm:cxn modelId="{D045ED61-3CEF-4626-AEED-C30EDCB75F61}" type="presOf" srcId="{5BBA337E-30AD-4B74-ADFF-ED1FA40E2791}" destId="{6A5258EC-ABE1-4891-A1B3-A4A9A192932F}" srcOrd="0" destOrd="0" presId="urn:microsoft.com/office/officeart/2005/8/layout/process1"/>
    <dgm:cxn modelId="{1A129F43-2B54-43EE-A0EB-AFA15F8B2709}" type="presOf" srcId="{C257FA03-2696-411C-AC4C-C8758CBA721A}" destId="{C916E1BB-E878-4EB9-9E27-CE959F761EA1}" srcOrd="1" destOrd="0" presId="urn:microsoft.com/office/officeart/2005/8/layout/process1"/>
    <dgm:cxn modelId="{4FB6BF56-B3E3-4B06-8527-652EFDB58ACE}" type="presOf" srcId="{7D617F4D-44AC-4E17-BEDD-049772419221}" destId="{C4FE0B19-238C-414D-AA02-BBD661A53415}" srcOrd="0" destOrd="0" presId="urn:microsoft.com/office/officeart/2005/8/layout/process1"/>
    <dgm:cxn modelId="{E4BEA88D-6F1C-46CA-BBBF-198E0EE45BAD}" srcId="{9E00EF45-EC31-443F-85A6-83D76E158517}" destId="{1F82D930-AE6C-483D-8E89-457E92D81311}" srcOrd="2" destOrd="0" parTransId="{0DD2FBFF-F94B-455C-A38D-015697614AF8}" sibTransId="{2FA2868F-6E3E-45DB-BA4B-EE63A30509E8}"/>
    <dgm:cxn modelId="{6912D899-9563-4C50-8C8C-D0D5809E04F6}" type="presOf" srcId="{7D617F4D-44AC-4E17-BEDD-049772419221}" destId="{65B5DFFE-0F24-4A5F-AB35-BA2D4A3C73FA}" srcOrd="1" destOrd="0" presId="urn:microsoft.com/office/officeart/2005/8/layout/process1"/>
    <dgm:cxn modelId="{769F8E9A-53B9-4F0C-85D3-E3B9BBADB53F}" type="presOf" srcId="{2FA2868F-6E3E-45DB-BA4B-EE63A30509E8}" destId="{A9D4A07C-9331-4265-93AF-B3C6F12F1769}" srcOrd="1" destOrd="0" presId="urn:microsoft.com/office/officeart/2005/8/layout/process1"/>
    <dgm:cxn modelId="{EF06B1A3-2A80-4CC3-B340-2D710B40FB6E}" type="presOf" srcId="{0D1652D0-0C1E-4168-9CEA-ECCA9BC62190}" destId="{04B93E91-DC20-4243-8378-0EFDDD61492D}" srcOrd="0" destOrd="0" presId="urn:microsoft.com/office/officeart/2005/8/layout/process1"/>
    <dgm:cxn modelId="{D257B0A5-42D4-442E-9328-B2CD3D65E5F1}" type="presOf" srcId="{156A089D-702F-4173-8961-168DAD0C4D81}" destId="{59DC6E8C-E475-4402-A95A-63673AFDD60A}" srcOrd="0" destOrd="0" presId="urn:microsoft.com/office/officeart/2005/8/layout/process1"/>
    <dgm:cxn modelId="{A68233E0-8F4A-465E-9CBC-C16CF9D96BD8}" type="presOf" srcId="{9E00EF45-EC31-443F-85A6-83D76E158517}" destId="{820EA730-06A7-4539-8E90-9194FF90E0D5}" srcOrd="0" destOrd="0" presId="urn:microsoft.com/office/officeart/2005/8/layout/process1"/>
    <dgm:cxn modelId="{195191EB-C0BD-4028-9F20-3FD608244997}" srcId="{9E00EF45-EC31-443F-85A6-83D76E158517}" destId="{156A089D-702F-4173-8961-168DAD0C4D81}" srcOrd="4" destOrd="0" parTransId="{8EEB728F-4866-4D06-AD4B-B64A7F53D430}" sibTransId="{7D617F4D-44AC-4E17-BEDD-049772419221}"/>
    <dgm:cxn modelId="{71E287EE-9FA8-4CC7-88C9-C14380B549E6}" type="presOf" srcId="{A8D81073-E575-4B77-A452-0372B87BB5C1}" destId="{98E172E4-727D-4FAD-A229-FC3000039B1F}" srcOrd="0" destOrd="0" presId="urn:microsoft.com/office/officeart/2005/8/layout/process1"/>
    <dgm:cxn modelId="{BABDCFF0-1AA8-4D5F-8667-E8D674FFB1BB}" srcId="{9E00EF45-EC31-443F-85A6-83D76E158517}" destId="{E97B79A0-3D2E-4ACF-9C05-705426E7E445}" srcOrd="0" destOrd="0" parTransId="{361A245E-55EC-4875-8C81-DE3B4D535BDE}" sibTransId="{5BBA337E-30AD-4B74-ADFF-ED1FA40E2791}"/>
    <dgm:cxn modelId="{1CBA35F4-35D6-47F9-96ED-90FCCC03BBD2}" srcId="{9E00EF45-EC31-443F-85A6-83D76E158517}" destId="{F57C3935-5548-48CA-8A4E-29FD066220F4}" srcOrd="5" destOrd="0" parTransId="{41546B9B-0155-46E9-BA7B-57069E28D09E}" sibTransId="{2D5B7463-1CE4-4DA9-A77F-8FCE69C4B656}"/>
    <dgm:cxn modelId="{248871F9-C02F-4DC0-BD68-153788EC771D}" type="presOf" srcId="{A8D81073-E575-4B77-A452-0372B87BB5C1}" destId="{6B5F3685-E052-4D8F-B7DB-5ABEC56E9D85}" srcOrd="1" destOrd="0" presId="urn:microsoft.com/office/officeart/2005/8/layout/process1"/>
    <dgm:cxn modelId="{286C1FFC-2CB0-4E78-95EC-E4E30DF6D4A7}" type="presOf" srcId="{C257FA03-2696-411C-AC4C-C8758CBA721A}" destId="{1A42EA33-9393-4113-B0C4-107E73F1E4AD}" srcOrd="0" destOrd="0" presId="urn:microsoft.com/office/officeart/2005/8/layout/process1"/>
    <dgm:cxn modelId="{33574DE5-C073-40D8-B8EB-CCA87BCD953E}" type="presParOf" srcId="{820EA730-06A7-4539-8E90-9194FF90E0D5}" destId="{D989BD99-FA7F-458B-B5BD-F378C1E6327D}" srcOrd="0" destOrd="0" presId="urn:microsoft.com/office/officeart/2005/8/layout/process1"/>
    <dgm:cxn modelId="{67D54F79-8978-40AC-9BF9-A8EEAC6492AA}" type="presParOf" srcId="{820EA730-06A7-4539-8E90-9194FF90E0D5}" destId="{6A5258EC-ABE1-4891-A1B3-A4A9A192932F}" srcOrd="1" destOrd="0" presId="urn:microsoft.com/office/officeart/2005/8/layout/process1"/>
    <dgm:cxn modelId="{69A76AFB-3BD9-41C8-9A18-3216DF8B1693}" type="presParOf" srcId="{6A5258EC-ABE1-4891-A1B3-A4A9A192932F}" destId="{1B6329D3-5B52-4149-84FD-69B0404951A5}" srcOrd="0" destOrd="0" presId="urn:microsoft.com/office/officeart/2005/8/layout/process1"/>
    <dgm:cxn modelId="{7AEFEA27-290B-4431-AA00-C00BB0D6E8D7}" type="presParOf" srcId="{820EA730-06A7-4539-8E90-9194FF90E0D5}" destId="{04B93E91-DC20-4243-8378-0EFDDD61492D}" srcOrd="2" destOrd="0" presId="urn:microsoft.com/office/officeart/2005/8/layout/process1"/>
    <dgm:cxn modelId="{4DA0545D-C52E-4BF6-95B2-7E7082EFDA7A}" type="presParOf" srcId="{820EA730-06A7-4539-8E90-9194FF90E0D5}" destId="{1A42EA33-9393-4113-B0C4-107E73F1E4AD}" srcOrd="3" destOrd="0" presId="urn:microsoft.com/office/officeart/2005/8/layout/process1"/>
    <dgm:cxn modelId="{F351A187-AABA-4883-BEC5-F914A96DB96C}" type="presParOf" srcId="{1A42EA33-9393-4113-B0C4-107E73F1E4AD}" destId="{C916E1BB-E878-4EB9-9E27-CE959F761EA1}" srcOrd="0" destOrd="0" presId="urn:microsoft.com/office/officeart/2005/8/layout/process1"/>
    <dgm:cxn modelId="{150E6D04-2D82-4133-A29E-1175749B7C14}" type="presParOf" srcId="{820EA730-06A7-4539-8E90-9194FF90E0D5}" destId="{623AB543-B47A-49F2-9AC0-4EBEF7C36C13}" srcOrd="4" destOrd="0" presId="urn:microsoft.com/office/officeart/2005/8/layout/process1"/>
    <dgm:cxn modelId="{7231111E-C6BC-4538-80E3-A3FEA65AD95F}" type="presParOf" srcId="{820EA730-06A7-4539-8E90-9194FF90E0D5}" destId="{8D97A2EF-6D63-431F-9671-9F8E93BB5FB4}" srcOrd="5" destOrd="0" presId="urn:microsoft.com/office/officeart/2005/8/layout/process1"/>
    <dgm:cxn modelId="{6622A6F6-388A-4A74-8321-1F8BF1D71C8A}" type="presParOf" srcId="{8D97A2EF-6D63-431F-9671-9F8E93BB5FB4}" destId="{A9D4A07C-9331-4265-93AF-B3C6F12F1769}" srcOrd="0" destOrd="0" presId="urn:microsoft.com/office/officeart/2005/8/layout/process1"/>
    <dgm:cxn modelId="{628C85BA-43CC-41DD-8CF5-0D7E6CB71BB0}" type="presParOf" srcId="{820EA730-06A7-4539-8E90-9194FF90E0D5}" destId="{53FF40A9-E521-4BFF-97F7-8CA7A5A10038}" srcOrd="6" destOrd="0" presId="urn:microsoft.com/office/officeart/2005/8/layout/process1"/>
    <dgm:cxn modelId="{F814E75D-4A6C-4D43-8890-C93A8D971A09}" type="presParOf" srcId="{820EA730-06A7-4539-8E90-9194FF90E0D5}" destId="{98E172E4-727D-4FAD-A229-FC3000039B1F}" srcOrd="7" destOrd="0" presId="urn:microsoft.com/office/officeart/2005/8/layout/process1"/>
    <dgm:cxn modelId="{0FEF60A4-57B8-404C-9111-4C3286B6052C}" type="presParOf" srcId="{98E172E4-727D-4FAD-A229-FC3000039B1F}" destId="{6B5F3685-E052-4D8F-B7DB-5ABEC56E9D85}" srcOrd="0" destOrd="0" presId="urn:microsoft.com/office/officeart/2005/8/layout/process1"/>
    <dgm:cxn modelId="{AB24383F-A608-4A1C-92C1-AC2B2C1A52F8}" type="presParOf" srcId="{820EA730-06A7-4539-8E90-9194FF90E0D5}" destId="{59DC6E8C-E475-4402-A95A-63673AFDD60A}" srcOrd="8" destOrd="0" presId="urn:microsoft.com/office/officeart/2005/8/layout/process1"/>
    <dgm:cxn modelId="{462B561F-3E50-450C-913E-1CEC59919DF8}" type="presParOf" srcId="{820EA730-06A7-4539-8E90-9194FF90E0D5}" destId="{C4FE0B19-238C-414D-AA02-BBD661A53415}" srcOrd="9" destOrd="0" presId="urn:microsoft.com/office/officeart/2005/8/layout/process1"/>
    <dgm:cxn modelId="{963CB2F9-2A41-4325-B7B4-70B69FBAB811}" type="presParOf" srcId="{C4FE0B19-238C-414D-AA02-BBD661A53415}" destId="{65B5DFFE-0F24-4A5F-AB35-BA2D4A3C73FA}" srcOrd="0" destOrd="0" presId="urn:microsoft.com/office/officeart/2005/8/layout/process1"/>
    <dgm:cxn modelId="{08D52469-11D4-4B10-8033-5291F48B646A}" type="presParOf" srcId="{820EA730-06A7-4539-8E90-9194FF90E0D5}" destId="{7ECF7BC6-1F74-45BB-8890-0692508C4F88}"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9BD99-FA7F-458B-B5BD-F378C1E6327D}">
      <dsp:nvSpPr>
        <dsp:cNvPr id="0" name=""/>
        <dsp:cNvSpPr/>
      </dsp:nvSpPr>
      <dsp:spPr>
        <a:xfrm>
          <a:off x="5232"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Läkare ordinerar provtagning i ROS och meddelar sköterska</a:t>
          </a:r>
        </a:p>
        <a:p>
          <a:pPr marL="0" lvl="0" indent="0" algn="ctr" defTabSz="666750">
            <a:lnSpc>
              <a:spcPct val="90000"/>
            </a:lnSpc>
            <a:spcBef>
              <a:spcPct val="0"/>
            </a:spcBef>
            <a:spcAft>
              <a:spcPct val="35000"/>
            </a:spcAft>
            <a:buNone/>
          </a:pPr>
          <a:endParaRPr lang="sv-SE" sz="1500" kern="1200" dirty="0"/>
        </a:p>
        <a:p>
          <a:pPr marL="0" lvl="0" indent="0" algn="ctr" defTabSz="666750">
            <a:lnSpc>
              <a:spcPct val="90000"/>
            </a:lnSpc>
            <a:spcBef>
              <a:spcPct val="0"/>
            </a:spcBef>
            <a:spcAft>
              <a:spcPct val="35000"/>
            </a:spcAft>
            <a:buNone/>
          </a:pPr>
          <a:endParaRPr lang="sv-SE" sz="1500" kern="1200" dirty="0"/>
        </a:p>
        <a:p>
          <a:pPr marL="0" lvl="0" indent="0" algn="ctr" defTabSz="666750">
            <a:lnSpc>
              <a:spcPct val="90000"/>
            </a:lnSpc>
            <a:spcBef>
              <a:spcPct val="0"/>
            </a:spcBef>
            <a:spcAft>
              <a:spcPct val="35000"/>
            </a:spcAft>
            <a:buNone/>
          </a:pPr>
          <a:endParaRPr lang="sv-SE" sz="1500" kern="1200" dirty="0"/>
        </a:p>
      </dsp:txBody>
      <dsp:txXfrm>
        <a:off x="44424" y="876279"/>
        <a:ext cx="1259723" cy="2307449"/>
      </dsp:txXfrm>
    </dsp:sp>
    <dsp:sp modelId="{6A5258EC-ABE1-4891-A1B3-A4A9A192932F}">
      <dsp:nvSpPr>
        <dsp:cNvPr id="0" name=""/>
        <dsp:cNvSpPr/>
      </dsp:nvSpPr>
      <dsp:spPr>
        <a:xfrm rot="27660">
          <a:off x="1476569" y="1871671"/>
          <a:ext cx="282465"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1476570" y="1937700"/>
        <a:ext cx="197726" cy="199110"/>
      </dsp:txXfrm>
    </dsp:sp>
    <dsp:sp modelId="{04B93E91-DC20-4243-8378-0EFDDD61492D}">
      <dsp:nvSpPr>
        <dsp:cNvPr id="0" name=""/>
        <dsp:cNvSpPr/>
      </dsp:nvSpPr>
      <dsp:spPr>
        <a:xfrm>
          <a:off x="1876275" y="852142"/>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Sköterska skriver ut provtagningsunderlag från ROS </a:t>
          </a:r>
        </a:p>
        <a:p>
          <a:pPr marL="0" lvl="0" indent="0" algn="ctr" defTabSz="666750">
            <a:lnSpc>
              <a:spcPct val="90000"/>
            </a:lnSpc>
            <a:spcBef>
              <a:spcPct val="0"/>
            </a:spcBef>
            <a:spcAft>
              <a:spcPct val="35000"/>
            </a:spcAft>
            <a:buNone/>
          </a:pPr>
          <a:endParaRPr lang="sv-SE" sz="1500" kern="1200" dirty="0"/>
        </a:p>
        <a:p>
          <a:pPr marL="0" lvl="0" indent="0" algn="ctr" defTabSz="666750">
            <a:lnSpc>
              <a:spcPct val="90000"/>
            </a:lnSpc>
            <a:spcBef>
              <a:spcPct val="0"/>
            </a:spcBef>
            <a:spcAft>
              <a:spcPct val="35000"/>
            </a:spcAft>
            <a:buNone/>
          </a:pPr>
          <a:endParaRPr lang="sv-SE" sz="1500" kern="1200" dirty="0"/>
        </a:p>
      </dsp:txBody>
      <dsp:txXfrm>
        <a:off x="1915467" y="891334"/>
        <a:ext cx="1259723" cy="2307449"/>
      </dsp:txXfrm>
    </dsp:sp>
    <dsp:sp modelId="{1A42EA33-9393-4113-B0C4-107E73F1E4AD}">
      <dsp:nvSpPr>
        <dsp:cNvPr id="0" name=""/>
        <dsp:cNvSpPr/>
      </dsp:nvSpPr>
      <dsp:spPr>
        <a:xfrm rot="21572408">
          <a:off x="3348766" y="1871542"/>
          <a:ext cx="284910"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3348767" y="1938255"/>
        <a:ext cx="199437" cy="199110"/>
      </dsp:txXfrm>
    </dsp:sp>
    <dsp:sp modelId="{623AB543-B47A-49F2-9AC0-4EBEF7C36C13}">
      <dsp:nvSpPr>
        <dsp:cNvPr id="0" name=""/>
        <dsp:cNvSpPr/>
      </dsp:nvSpPr>
      <dsp:spPr>
        <a:xfrm>
          <a:off x="3751933"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Sköterska utför provtagning hos patient</a:t>
          </a:r>
        </a:p>
      </dsp:txBody>
      <dsp:txXfrm>
        <a:off x="3791125" y="876279"/>
        <a:ext cx="1259723" cy="2307449"/>
      </dsp:txXfrm>
    </dsp:sp>
    <dsp:sp modelId="{8D97A2EF-6D63-431F-9671-9F8E93BB5FB4}">
      <dsp:nvSpPr>
        <dsp:cNvPr id="0" name=""/>
        <dsp:cNvSpPr/>
      </dsp:nvSpPr>
      <dsp:spPr>
        <a:xfrm>
          <a:off x="5223851" y="1864079"/>
          <a:ext cx="283678"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5223851" y="1930449"/>
        <a:ext cx="198575" cy="199110"/>
      </dsp:txXfrm>
    </dsp:sp>
    <dsp:sp modelId="{53FF40A9-E521-4BFF-97F7-8CA7A5A10038}">
      <dsp:nvSpPr>
        <dsp:cNvPr id="0" name=""/>
        <dsp:cNvSpPr/>
      </dsp:nvSpPr>
      <dsp:spPr>
        <a:xfrm>
          <a:off x="5625283"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Sköterska kvitterar </a:t>
          </a:r>
          <a:br>
            <a:rPr lang="sv-SE" sz="1500" kern="1200" dirty="0"/>
          </a:br>
          <a:r>
            <a:rPr lang="sv-SE" sz="1500" kern="1200" dirty="0"/>
            <a:t>och skickar beställningen </a:t>
          </a:r>
          <a:br>
            <a:rPr lang="sv-SE" sz="1500" kern="1200" dirty="0"/>
          </a:br>
          <a:r>
            <a:rPr lang="sv-SE" sz="1500" kern="1200" dirty="0"/>
            <a:t>i ROS</a:t>
          </a:r>
        </a:p>
      </dsp:txBody>
      <dsp:txXfrm>
        <a:off x="5664475" y="876279"/>
        <a:ext cx="1259723" cy="2307449"/>
      </dsp:txXfrm>
    </dsp:sp>
    <dsp:sp modelId="{98E172E4-727D-4FAD-A229-FC3000039B1F}">
      <dsp:nvSpPr>
        <dsp:cNvPr id="0" name=""/>
        <dsp:cNvSpPr/>
      </dsp:nvSpPr>
      <dsp:spPr>
        <a:xfrm>
          <a:off x="7097201" y="1864079"/>
          <a:ext cx="283678"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7097201" y="1930449"/>
        <a:ext cx="198575" cy="199110"/>
      </dsp:txXfrm>
    </dsp:sp>
    <dsp:sp modelId="{59DC6E8C-E475-4402-A95A-63673AFDD60A}">
      <dsp:nvSpPr>
        <dsp:cNvPr id="0" name=""/>
        <dsp:cNvSpPr/>
      </dsp:nvSpPr>
      <dsp:spPr>
        <a:xfrm>
          <a:off x="7498633"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Proverna transporteras och lämnas in på laboratoriet</a:t>
          </a:r>
        </a:p>
      </dsp:txBody>
      <dsp:txXfrm>
        <a:off x="7537825" y="876279"/>
        <a:ext cx="1259723" cy="2307449"/>
      </dsp:txXfrm>
    </dsp:sp>
    <dsp:sp modelId="{C4FE0B19-238C-414D-AA02-BBD661A53415}">
      <dsp:nvSpPr>
        <dsp:cNvPr id="0" name=""/>
        <dsp:cNvSpPr/>
      </dsp:nvSpPr>
      <dsp:spPr>
        <a:xfrm>
          <a:off x="8970552" y="1864079"/>
          <a:ext cx="283678"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8970552" y="1930449"/>
        <a:ext cx="198575" cy="199110"/>
      </dsp:txXfrm>
    </dsp:sp>
    <dsp:sp modelId="{7ECF7BC6-1F74-45BB-8890-0692508C4F88}">
      <dsp:nvSpPr>
        <dsp:cNvPr id="0" name=""/>
        <dsp:cNvSpPr/>
      </dsp:nvSpPr>
      <dsp:spPr>
        <a:xfrm>
          <a:off x="9371984"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Sköterska tar del av provsvar </a:t>
          </a:r>
          <a:br>
            <a:rPr lang="sv-SE" sz="1500" kern="1200" dirty="0"/>
          </a:br>
          <a:r>
            <a:rPr lang="sv-SE" sz="1500" kern="1200" dirty="0"/>
            <a:t>i ROS vid behov</a:t>
          </a:r>
        </a:p>
      </dsp:txBody>
      <dsp:txXfrm>
        <a:off x="9411176" y="876279"/>
        <a:ext cx="1259723" cy="2307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9BD99-FA7F-458B-B5BD-F378C1E6327D}">
      <dsp:nvSpPr>
        <dsp:cNvPr id="0" name=""/>
        <dsp:cNvSpPr/>
      </dsp:nvSpPr>
      <dsp:spPr>
        <a:xfrm>
          <a:off x="5232"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Läkare ordinerar provtagning i ROS och meddelar sköterska</a:t>
          </a:r>
        </a:p>
        <a:p>
          <a:pPr marL="0" lvl="0" indent="0" algn="ctr" defTabSz="666750">
            <a:lnSpc>
              <a:spcPct val="90000"/>
            </a:lnSpc>
            <a:spcBef>
              <a:spcPct val="0"/>
            </a:spcBef>
            <a:spcAft>
              <a:spcPct val="35000"/>
            </a:spcAft>
            <a:buNone/>
          </a:pPr>
          <a:endParaRPr lang="sv-SE" sz="1500" kern="1200" dirty="0"/>
        </a:p>
        <a:p>
          <a:pPr marL="0" lvl="0" indent="0" algn="ctr" defTabSz="666750">
            <a:lnSpc>
              <a:spcPct val="90000"/>
            </a:lnSpc>
            <a:spcBef>
              <a:spcPct val="0"/>
            </a:spcBef>
            <a:spcAft>
              <a:spcPct val="35000"/>
            </a:spcAft>
            <a:buNone/>
          </a:pPr>
          <a:endParaRPr lang="sv-SE" sz="1500" kern="1200" dirty="0"/>
        </a:p>
        <a:p>
          <a:pPr marL="0" lvl="0" indent="0" algn="ctr" defTabSz="666750">
            <a:lnSpc>
              <a:spcPct val="90000"/>
            </a:lnSpc>
            <a:spcBef>
              <a:spcPct val="0"/>
            </a:spcBef>
            <a:spcAft>
              <a:spcPct val="35000"/>
            </a:spcAft>
            <a:buNone/>
          </a:pPr>
          <a:endParaRPr lang="sv-SE" sz="1500" kern="1200" dirty="0"/>
        </a:p>
      </dsp:txBody>
      <dsp:txXfrm>
        <a:off x="44424" y="876279"/>
        <a:ext cx="1259723" cy="2307449"/>
      </dsp:txXfrm>
    </dsp:sp>
    <dsp:sp modelId="{6A5258EC-ABE1-4891-A1B3-A4A9A192932F}">
      <dsp:nvSpPr>
        <dsp:cNvPr id="0" name=""/>
        <dsp:cNvSpPr/>
      </dsp:nvSpPr>
      <dsp:spPr>
        <a:xfrm rot="27660">
          <a:off x="1476569" y="1871671"/>
          <a:ext cx="282465"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1476570" y="1937700"/>
        <a:ext cx="197726" cy="199110"/>
      </dsp:txXfrm>
    </dsp:sp>
    <dsp:sp modelId="{04B93E91-DC20-4243-8378-0EFDDD61492D}">
      <dsp:nvSpPr>
        <dsp:cNvPr id="0" name=""/>
        <dsp:cNvSpPr/>
      </dsp:nvSpPr>
      <dsp:spPr>
        <a:xfrm>
          <a:off x="1876275" y="852142"/>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Sköterska skriver ut provtagningsunderlag från ROS </a:t>
          </a:r>
        </a:p>
        <a:p>
          <a:pPr marL="0" lvl="0" indent="0" algn="ctr" defTabSz="666750">
            <a:lnSpc>
              <a:spcPct val="90000"/>
            </a:lnSpc>
            <a:spcBef>
              <a:spcPct val="0"/>
            </a:spcBef>
            <a:spcAft>
              <a:spcPct val="35000"/>
            </a:spcAft>
            <a:buNone/>
          </a:pPr>
          <a:endParaRPr lang="sv-SE" sz="1500" kern="1200" dirty="0"/>
        </a:p>
        <a:p>
          <a:pPr marL="0" lvl="0" indent="0" algn="ctr" defTabSz="666750">
            <a:lnSpc>
              <a:spcPct val="90000"/>
            </a:lnSpc>
            <a:spcBef>
              <a:spcPct val="0"/>
            </a:spcBef>
            <a:spcAft>
              <a:spcPct val="35000"/>
            </a:spcAft>
            <a:buNone/>
          </a:pPr>
          <a:endParaRPr lang="sv-SE" sz="1500" kern="1200" dirty="0"/>
        </a:p>
      </dsp:txBody>
      <dsp:txXfrm>
        <a:off x="1915467" y="891334"/>
        <a:ext cx="1259723" cy="2307449"/>
      </dsp:txXfrm>
    </dsp:sp>
    <dsp:sp modelId="{1A42EA33-9393-4113-B0C4-107E73F1E4AD}">
      <dsp:nvSpPr>
        <dsp:cNvPr id="0" name=""/>
        <dsp:cNvSpPr/>
      </dsp:nvSpPr>
      <dsp:spPr>
        <a:xfrm rot="21572408">
          <a:off x="3348766" y="1871542"/>
          <a:ext cx="284910"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3348767" y="1938255"/>
        <a:ext cx="199437" cy="199110"/>
      </dsp:txXfrm>
    </dsp:sp>
    <dsp:sp modelId="{623AB543-B47A-49F2-9AC0-4EBEF7C36C13}">
      <dsp:nvSpPr>
        <dsp:cNvPr id="0" name=""/>
        <dsp:cNvSpPr/>
      </dsp:nvSpPr>
      <dsp:spPr>
        <a:xfrm>
          <a:off x="3751933"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Sköterska utför provtagning hos patient</a:t>
          </a:r>
        </a:p>
      </dsp:txBody>
      <dsp:txXfrm>
        <a:off x="3791125" y="876279"/>
        <a:ext cx="1259723" cy="2307449"/>
      </dsp:txXfrm>
    </dsp:sp>
    <dsp:sp modelId="{8D97A2EF-6D63-431F-9671-9F8E93BB5FB4}">
      <dsp:nvSpPr>
        <dsp:cNvPr id="0" name=""/>
        <dsp:cNvSpPr/>
      </dsp:nvSpPr>
      <dsp:spPr>
        <a:xfrm>
          <a:off x="5223851" y="1864079"/>
          <a:ext cx="283678"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5223851" y="1930449"/>
        <a:ext cx="198575" cy="199110"/>
      </dsp:txXfrm>
    </dsp:sp>
    <dsp:sp modelId="{53FF40A9-E521-4BFF-97F7-8CA7A5A10038}">
      <dsp:nvSpPr>
        <dsp:cNvPr id="0" name=""/>
        <dsp:cNvSpPr/>
      </dsp:nvSpPr>
      <dsp:spPr>
        <a:xfrm>
          <a:off x="5625283"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Sköterska kvitterar </a:t>
          </a:r>
          <a:br>
            <a:rPr lang="sv-SE" sz="1500" kern="1200" dirty="0"/>
          </a:br>
          <a:r>
            <a:rPr lang="sv-SE" sz="1500" kern="1200" dirty="0"/>
            <a:t>och skickar beställningen </a:t>
          </a:r>
          <a:br>
            <a:rPr lang="sv-SE" sz="1500" kern="1200" dirty="0"/>
          </a:br>
          <a:r>
            <a:rPr lang="sv-SE" sz="1500" kern="1200" dirty="0"/>
            <a:t>i ROS</a:t>
          </a:r>
        </a:p>
      </dsp:txBody>
      <dsp:txXfrm>
        <a:off x="5664475" y="876279"/>
        <a:ext cx="1259723" cy="2307449"/>
      </dsp:txXfrm>
    </dsp:sp>
    <dsp:sp modelId="{98E172E4-727D-4FAD-A229-FC3000039B1F}">
      <dsp:nvSpPr>
        <dsp:cNvPr id="0" name=""/>
        <dsp:cNvSpPr/>
      </dsp:nvSpPr>
      <dsp:spPr>
        <a:xfrm>
          <a:off x="7097201" y="1864079"/>
          <a:ext cx="283678"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7097201" y="1930449"/>
        <a:ext cx="198575" cy="199110"/>
      </dsp:txXfrm>
    </dsp:sp>
    <dsp:sp modelId="{59DC6E8C-E475-4402-A95A-63673AFDD60A}">
      <dsp:nvSpPr>
        <dsp:cNvPr id="0" name=""/>
        <dsp:cNvSpPr/>
      </dsp:nvSpPr>
      <dsp:spPr>
        <a:xfrm>
          <a:off x="7498633"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Proverna transporteras och lämnas in på laboratoriet</a:t>
          </a:r>
        </a:p>
      </dsp:txBody>
      <dsp:txXfrm>
        <a:off x="7537825" y="876279"/>
        <a:ext cx="1259723" cy="2307449"/>
      </dsp:txXfrm>
    </dsp:sp>
    <dsp:sp modelId="{C4FE0B19-238C-414D-AA02-BBD661A53415}">
      <dsp:nvSpPr>
        <dsp:cNvPr id="0" name=""/>
        <dsp:cNvSpPr/>
      </dsp:nvSpPr>
      <dsp:spPr>
        <a:xfrm>
          <a:off x="8970552" y="1864079"/>
          <a:ext cx="283678" cy="331850"/>
        </a:xfrm>
        <a:prstGeom prst="rightArrow">
          <a:avLst>
            <a:gd name="adj1" fmla="val 60000"/>
            <a:gd name="adj2" fmla="val 50000"/>
          </a:avLst>
        </a:prstGeom>
        <a:solidFill>
          <a:schemeClr val="accent1">
            <a:tint val="6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a:off x="8970552" y="1930449"/>
        <a:ext cx="198575" cy="199110"/>
      </dsp:txXfrm>
    </dsp:sp>
    <dsp:sp modelId="{7ECF7BC6-1F74-45BB-8890-0692508C4F88}">
      <dsp:nvSpPr>
        <dsp:cNvPr id="0" name=""/>
        <dsp:cNvSpPr/>
      </dsp:nvSpPr>
      <dsp:spPr>
        <a:xfrm>
          <a:off x="9371984" y="837087"/>
          <a:ext cx="1338107" cy="2385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t" anchorCtr="0">
          <a:noAutofit/>
        </a:bodyPr>
        <a:lstStyle/>
        <a:p>
          <a:pPr marL="0" lvl="0" indent="0" algn="ctr" defTabSz="666750">
            <a:lnSpc>
              <a:spcPct val="90000"/>
            </a:lnSpc>
            <a:spcBef>
              <a:spcPct val="0"/>
            </a:spcBef>
            <a:spcAft>
              <a:spcPct val="35000"/>
            </a:spcAft>
            <a:buNone/>
          </a:pPr>
          <a:r>
            <a:rPr lang="sv-SE" sz="1500" kern="1200" dirty="0"/>
            <a:t>Sköterska tar del av provsvar </a:t>
          </a:r>
          <a:br>
            <a:rPr lang="sv-SE" sz="1500" kern="1200" dirty="0"/>
          </a:br>
          <a:r>
            <a:rPr lang="sv-SE" sz="1500" kern="1200" dirty="0"/>
            <a:t>i ROS vid behov</a:t>
          </a:r>
        </a:p>
      </dsp:txBody>
      <dsp:txXfrm>
        <a:off x="9411176" y="876279"/>
        <a:ext cx="1259723" cy="23074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52C847F-84E3-42AF-A07E-A8329D91AC85}" type="datetimeFigureOut">
              <a:rPr lang="sv-SE" smtClean="0"/>
              <a:t>2023-12-08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2A786AA-019F-4545-89D2-9D10920C72F7}" type="slidenum">
              <a:rPr lang="sv-SE" smtClean="0"/>
              <a:t>‹#›</a:t>
            </a:fld>
            <a:endParaRPr lang="sv-SE"/>
          </a:p>
        </p:txBody>
      </p:sp>
    </p:spTree>
    <p:extLst>
      <p:ext uri="{BB962C8B-B14F-4D97-AF65-F5344CB8AC3E}">
        <p14:creationId xmlns:p14="http://schemas.microsoft.com/office/powerpoint/2010/main" val="410630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1</a:t>
            </a:fld>
            <a:endParaRPr lang="sv-SE"/>
          </a:p>
        </p:txBody>
      </p:sp>
    </p:spTree>
    <p:extLst>
      <p:ext uri="{BB962C8B-B14F-4D97-AF65-F5344CB8AC3E}">
        <p14:creationId xmlns:p14="http://schemas.microsoft.com/office/powerpoint/2010/main" val="82204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mn-lt"/>
                <a:ea typeface="Georgia" panose="02040502050405020303" pitchFamily="18" charset="0"/>
                <a:cs typeface="Times New Roman" panose="02020603050405020304" pitchFamily="18" charset="0"/>
              </a:rPr>
              <a:t>Om knappen Provtagningsunderlag skulle vara inaktiverad/gråmarkerad kontrollera att rätt verksamhetsuppdrag är valt, det ska vara Provtagning ROS. </a:t>
            </a:r>
            <a:br>
              <a:rPr lang="sv-SE" sz="1200" dirty="0">
                <a:effectLst/>
                <a:latin typeface="+mn-lt"/>
                <a:ea typeface="Georgia" panose="02040502050405020303" pitchFamily="18" charset="0"/>
                <a:cs typeface="Times New Roman" panose="02020603050405020304" pitchFamily="18" charset="0"/>
              </a:rPr>
            </a:br>
            <a:br>
              <a:rPr lang="sv-SE" sz="1200" dirty="0">
                <a:effectLst/>
                <a:latin typeface="+mn-lt"/>
                <a:ea typeface="Georgia" panose="02040502050405020303" pitchFamily="18" charset="0"/>
                <a:cs typeface="Times New Roman" panose="02020603050405020304" pitchFamily="18" charset="0"/>
              </a:rPr>
            </a:br>
            <a:r>
              <a:rPr lang="sv-SE" sz="1200" dirty="0">
                <a:effectLst/>
                <a:latin typeface="+mn-lt"/>
                <a:ea typeface="Georgia" panose="02040502050405020303" pitchFamily="18" charset="0"/>
                <a:cs typeface="Times New Roman" panose="02020603050405020304" pitchFamily="18" charset="0"/>
              </a:rPr>
              <a:t>Annars kan detta bero på att provet är beställt som ”best” (endast beställande enhet får hantera provet). För att provtagningsunderlaget ska kunna skrivas ut måste beställningen vara lagd som ”extern” (=externa enheter får hantera provet) </a:t>
            </a:r>
          </a:p>
          <a:p>
            <a:pPr>
              <a:lnSpc>
                <a:spcPct val="107000"/>
              </a:lnSpc>
              <a:spcAft>
                <a:spcPts val="800"/>
              </a:spcAft>
            </a:pPr>
            <a:r>
              <a:rPr lang="sv-SE" sz="1200" dirty="0">
                <a:effectLst/>
                <a:latin typeface="+mn-lt"/>
                <a:ea typeface="Georgia" panose="02040502050405020303" pitchFamily="18" charset="0"/>
                <a:cs typeface="Times New Roman" panose="02020603050405020304" pitchFamily="18" charset="0"/>
              </a:rPr>
              <a:t>Finns inte ”krysset” måste beställaren, ex. vårdcentralen, kontaktas och ändra detta för att provtagningsunderlag/etiketter ska kunna skrivas ut.</a:t>
            </a:r>
          </a:p>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10</a:t>
            </a:fld>
            <a:endParaRPr lang="sv-SE"/>
          </a:p>
        </p:txBody>
      </p:sp>
    </p:spTree>
    <p:extLst>
      <p:ext uri="{BB962C8B-B14F-4D97-AF65-F5344CB8AC3E}">
        <p14:creationId xmlns:p14="http://schemas.microsoft.com/office/powerpoint/2010/main" val="138726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11</a:t>
            </a:fld>
            <a:endParaRPr lang="sv-SE"/>
          </a:p>
        </p:txBody>
      </p:sp>
    </p:spTree>
    <p:extLst>
      <p:ext uri="{BB962C8B-B14F-4D97-AF65-F5344CB8AC3E}">
        <p14:creationId xmlns:p14="http://schemas.microsoft.com/office/powerpoint/2010/main" val="84825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12</a:t>
            </a:fld>
            <a:endParaRPr lang="sv-SE"/>
          </a:p>
        </p:txBody>
      </p:sp>
    </p:spTree>
    <p:extLst>
      <p:ext uri="{BB962C8B-B14F-4D97-AF65-F5344CB8AC3E}">
        <p14:creationId xmlns:p14="http://schemas.microsoft.com/office/powerpoint/2010/main" val="6502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1000"/>
              </a:spcAft>
            </a:pPr>
            <a:r>
              <a:rPr lang="sv-SE" sz="1200" dirty="0">
                <a:effectLst/>
                <a:latin typeface="+mn-lt"/>
                <a:ea typeface="Georgia" panose="02040502050405020303" pitchFamily="18" charset="0"/>
                <a:cs typeface="Times New Roman" panose="02020603050405020304" pitchFamily="18" charset="0"/>
              </a:rPr>
              <a:t>Om flera prover är beställda delas de upp i prov 1, prov 2 och så vidare. För att påbörja kvittering tryck ”F10” på tangentbordet och en dialogruta visas där providentitetsnummer ska anges. Numret kan anges på 2 sätt:</a:t>
            </a:r>
          </a:p>
          <a:p>
            <a:pPr marL="0" lvl="0" indent="0">
              <a:lnSpc>
                <a:spcPct val="115000"/>
              </a:lnSpc>
              <a:spcBef>
                <a:spcPts val="600"/>
              </a:spcBef>
              <a:spcAft>
                <a:spcPts val="800"/>
              </a:spcAft>
              <a:buFont typeface="+mj-lt"/>
              <a:buNone/>
            </a:pPr>
            <a:r>
              <a:rPr lang="sv-SE" sz="1200" dirty="0">
                <a:effectLst/>
                <a:latin typeface="+mn-lt"/>
                <a:ea typeface="Georgia" panose="02040502050405020303" pitchFamily="18" charset="0"/>
                <a:cs typeface="Times New Roman" panose="02020603050405020304" pitchFamily="18" charset="0"/>
              </a:rPr>
              <a:t>1. Använd handscanner för att scanna streckkoden på etiketten som man klistrat på provröret. </a:t>
            </a:r>
          </a:p>
          <a:p>
            <a:r>
              <a:rPr lang="sv-SE" sz="1200" dirty="0">
                <a:effectLst/>
                <a:latin typeface="+mn-lt"/>
                <a:ea typeface="Georgia" panose="02040502050405020303" pitchFamily="18" charset="0"/>
              </a:rPr>
              <a:t>2. Eller skriv manuellt in providentiteten i dialogrutan och klicka på Sök.</a:t>
            </a:r>
          </a:p>
          <a:p>
            <a:r>
              <a:rPr lang="sv-SE" sz="1200" dirty="0">
                <a:effectLst/>
                <a:latin typeface="+mn-lt"/>
                <a:ea typeface="Georgia" panose="02040502050405020303" pitchFamily="18" charset="0"/>
              </a:rPr>
              <a:t>Att göra på något av ovanstående sätt garanterar att patienter och prover inte blandas ihop. </a:t>
            </a:r>
            <a:br>
              <a:rPr lang="sv-SE" sz="1200" dirty="0">
                <a:effectLst/>
                <a:latin typeface="+mn-lt"/>
                <a:ea typeface="Georgia" panose="02040502050405020303" pitchFamily="18" charset="0"/>
              </a:rPr>
            </a:br>
            <a:br>
              <a:rPr lang="sv-SE" sz="1200" dirty="0">
                <a:effectLst/>
                <a:latin typeface="+mn-lt"/>
                <a:ea typeface="Georgia" panose="02040502050405020303" pitchFamily="18" charset="0"/>
              </a:rPr>
            </a:br>
            <a:r>
              <a:rPr lang="sv-SE" sz="1200" dirty="0">
                <a:effectLst/>
                <a:latin typeface="+mn-lt"/>
                <a:ea typeface="Georgia" panose="02040502050405020303" pitchFamily="18" charset="0"/>
              </a:rPr>
              <a:t>När sista provet är scannat eller manuellt inskrivet skickas automatiskt analysbeställningen till laboratorium på Region Östergötland och därmed är provtagningsrutinen avslutad i ROS.</a:t>
            </a:r>
            <a:br>
              <a:rPr lang="sv-SE" sz="1200" dirty="0">
                <a:effectLst/>
                <a:latin typeface="+mn-lt"/>
                <a:ea typeface="Georgia" panose="02040502050405020303" pitchFamily="18" charset="0"/>
              </a:rPr>
            </a:br>
            <a:endParaRPr lang="sv-SE" sz="1200" dirty="0">
              <a:effectLst/>
              <a:latin typeface="+mn-lt"/>
              <a:ea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Georgia" panose="02040502050405020303" pitchFamily="18" charset="0"/>
                <a:cs typeface="Times New Roman" panose="02020603050405020304" pitchFamily="18" charset="0"/>
              </a:rPr>
              <a:t>Den person som kvitterar och skickar proverna kommer stå som provtagare i ROS. Det är alltså den person som tagit och hanterat proverna som ska kvittera och skicka proverna.</a:t>
            </a:r>
          </a:p>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13</a:t>
            </a:fld>
            <a:endParaRPr lang="sv-SE"/>
          </a:p>
        </p:txBody>
      </p:sp>
    </p:spTree>
    <p:extLst>
      <p:ext uri="{BB962C8B-B14F-4D97-AF65-F5344CB8AC3E}">
        <p14:creationId xmlns:p14="http://schemas.microsoft.com/office/powerpoint/2010/main" val="486805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br>
              <a:rPr lang="sv-SE" sz="1200" dirty="0">
                <a:effectLst/>
                <a:latin typeface="+mn-lt"/>
                <a:ea typeface="Georgia" panose="02040502050405020303" pitchFamily="18" charset="0"/>
                <a:cs typeface="Times New Roman" panose="02020603050405020304" pitchFamily="18" charset="0"/>
              </a:rPr>
            </a:br>
            <a:br>
              <a:rPr lang="sv-SE" sz="1200" dirty="0">
                <a:effectLst/>
                <a:latin typeface="+mn-lt"/>
                <a:ea typeface="Georgia" panose="02040502050405020303" pitchFamily="18" charset="0"/>
                <a:cs typeface="Times New Roman" panose="02020603050405020304" pitchFamily="18" charset="0"/>
              </a:rPr>
            </a:br>
            <a:endParaRPr lang="sv-SE" sz="1200" dirty="0">
              <a:effectLst/>
              <a:latin typeface="+mn-lt"/>
              <a:ea typeface="Georgia" panose="02040502050405020303" pitchFamily="18" charset="0"/>
              <a:cs typeface="Times New Roman" panose="02020603050405020304" pitchFamily="18" charset="0"/>
            </a:endParaRPr>
          </a:p>
          <a:p>
            <a:pPr>
              <a:lnSpc>
                <a:spcPct val="107000"/>
              </a:lnSpc>
              <a:spcAft>
                <a:spcPts val="1000"/>
              </a:spcAft>
            </a:pPr>
            <a:endParaRPr lang="sv-SE" sz="180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A2A786AA-019F-4545-89D2-9D10920C72F7}" type="slidenum">
              <a:rPr lang="sv-SE" smtClean="0"/>
              <a:t>14</a:t>
            </a:fld>
            <a:endParaRPr lang="sv-SE"/>
          </a:p>
        </p:txBody>
      </p:sp>
    </p:spTree>
    <p:extLst>
      <p:ext uri="{BB962C8B-B14F-4D97-AF65-F5344CB8AC3E}">
        <p14:creationId xmlns:p14="http://schemas.microsoft.com/office/powerpoint/2010/main" val="19379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Observera att </a:t>
            </a:r>
            <a:r>
              <a:rPr lang="sv-SE" dirty="0" err="1"/>
              <a:t>Unilab</a:t>
            </a:r>
            <a:r>
              <a:rPr lang="sv-SE" dirty="0"/>
              <a:t>-prover kan ej lämnas på US, det ska istället lämnas på Capio VC. </a:t>
            </a:r>
          </a:p>
        </p:txBody>
      </p:sp>
      <p:sp>
        <p:nvSpPr>
          <p:cNvPr id="4" name="Platshållare för bildnummer 3"/>
          <p:cNvSpPr>
            <a:spLocks noGrp="1"/>
          </p:cNvSpPr>
          <p:nvPr>
            <p:ph type="sldNum" sz="quarter" idx="5"/>
          </p:nvPr>
        </p:nvSpPr>
        <p:spPr/>
        <p:txBody>
          <a:bodyPr/>
          <a:lstStyle/>
          <a:p>
            <a:fld id="{A2A786AA-019F-4545-89D2-9D10920C72F7}" type="slidenum">
              <a:rPr lang="sv-SE" smtClean="0"/>
              <a:t>15</a:t>
            </a:fld>
            <a:endParaRPr lang="sv-SE"/>
          </a:p>
        </p:txBody>
      </p:sp>
    </p:spTree>
    <p:extLst>
      <p:ext uri="{BB962C8B-B14F-4D97-AF65-F5344CB8AC3E}">
        <p14:creationId xmlns:p14="http://schemas.microsoft.com/office/powerpoint/2010/main" val="4042696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r>
              <a:rPr lang="sv-SE" sz="1200" dirty="0">
                <a:effectLst/>
                <a:latin typeface="+mn-lt"/>
                <a:ea typeface="Georgia" panose="02040502050405020303" pitchFamily="18" charset="0"/>
                <a:cs typeface="Times New Roman" panose="02020603050405020304" pitchFamily="18" charset="0"/>
              </a:rPr>
              <a:t>För att kunna ta del av provsvar måste det sedvanliga sjuksköterske-verksamhetsuppdraget användas. Dessutom måste patienten gett sitt samtycke till sammanhållen journalföring (alternativt om det rör sig om ett nödläge).</a:t>
            </a:r>
          </a:p>
          <a:p>
            <a:pPr>
              <a:lnSpc>
                <a:spcPct val="115000"/>
              </a:lnSpc>
              <a:spcAft>
                <a:spcPts val="800"/>
              </a:spcAft>
            </a:pPr>
            <a:endParaRPr lang="sv-SE" sz="1200" dirty="0">
              <a:effectLst/>
              <a:latin typeface="+mn-lt"/>
              <a:ea typeface="Georgia" panose="02040502050405020303" pitchFamily="18" charset="0"/>
              <a:cs typeface="Times New Roman" panose="02020603050405020304" pitchFamily="18" charset="0"/>
            </a:endParaRPr>
          </a:p>
          <a:p>
            <a:pPr>
              <a:lnSpc>
                <a:spcPct val="115000"/>
              </a:lnSpc>
              <a:spcAft>
                <a:spcPts val="800"/>
              </a:spcAft>
            </a:pPr>
            <a:r>
              <a:rPr lang="sv-SE" sz="1200" dirty="0">
                <a:effectLst/>
                <a:latin typeface="+mn-lt"/>
                <a:ea typeface="Georgia" panose="02040502050405020303" pitchFamily="18" charset="0"/>
                <a:cs typeface="Times New Roman" panose="02020603050405020304" pitchFamily="18" charset="0"/>
              </a:rPr>
              <a:t>Utökad läsrätt måste vara </a:t>
            </a:r>
            <a:r>
              <a:rPr lang="sv-SE" sz="1200" dirty="0" err="1">
                <a:effectLst/>
                <a:latin typeface="+mn-lt"/>
                <a:ea typeface="Georgia" panose="02040502050405020303" pitchFamily="18" charset="0"/>
                <a:cs typeface="Times New Roman" panose="02020603050405020304" pitchFamily="18" charset="0"/>
              </a:rPr>
              <a:t>förbockad</a:t>
            </a:r>
            <a:r>
              <a:rPr lang="sv-SE" sz="1200" dirty="0">
                <a:effectLst/>
                <a:latin typeface="+mn-lt"/>
                <a:ea typeface="Georgia" panose="02040502050405020303" pitchFamily="18" charset="0"/>
                <a:cs typeface="Times New Roman" panose="02020603050405020304" pitchFamily="18" charset="0"/>
              </a:rPr>
              <a:t>. Det måste alltid göras av er kommunanvändare då ni inte är verksamma på samma enhet som den som beställde proverna/undersökningarna.  </a:t>
            </a:r>
          </a:p>
          <a:p>
            <a:pPr>
              <a:lnSpc>
                <a:spcPct val="115000"/>
              </a:lnSpc>
              <a:spcAft>
                <a:spcPts val="800"/>
              </a:spcAft>
            </a:pPr>
            <a:endParaRPr lang="sv-SE" sz="1200" dirty="0">
              <a:effectLst/>
              <a:latin typeface="+mn-lt"/>
              <a:ea typeface="Georgia" panose="02040502050405020303" pitchFamily="18" charset="0"/>
              <a:cs typeface="Times New Roman" panose="02020603050405020304" pitchFamily="18" charset="0"/>
            </a:endParaRPr>
          </a:p>
          <a:p>
            <a:pPr>
              <a:lnSpc>
                <a:spcPct val="115000"/>
              </a:lnSpc>
              <a:spcAft>
                <a:spcPts val="800"/>
              </a:spcAft>
            </a:pPr>
            <a:r>
              <a:rPr lang="sv-SE" sz="1200" dirty="0">
                <a:effectLst/>
                <a:latin typeface="+mn-lt"/>
                <a:ea typeface="Georgia" panose="02040502050405020303" pitchFamily="18" charset="0"/>
                <a:cs typeface="Times New Roman" panose="02020603050405020304" pitchFamily="18" charset="0"/>
              </a:rPr>
              <a:t>Det finns flera olika svarsöversikter, den vanligaste är den kumulativa översikten som visar en sammanställning av de svar som finns för patienten under den aktuella tidsperioden. De senaste svaren visas först och genom att dra rullningslisten, längst ner, åt vänster kan man se tidigare svar under den valda tidsperioden. </a:t>
            </a:r>
          </a:p>
          <a:p>
            <a:pPr>
              <a:lnSpc>
                <a:spcPct val="115000"/>
              </a:lnSpc>
              <a:spcAft>
                <a:spcPts val="800"/>
              </a:spcAft>
            </a:pPr>
            <a:endParaRPr lang="sv-SE" sz="1100" dirty="0">
              <a:effectLst/>
              <a:latin typeface="Georgia" panose="02040502050405020303" pitchFamily="18" charset="0"/>
              <a:ea typeface="Georgia" panose="02040502050405020303"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A2A786AA-019F-4545-89D2-9D10920C72F7}" type="slidenum">
              <a:rPr lang="sv-SE" smtClean="0"/>
              <a:t>16</a:t>
            </a:fld>
            <a:endParaRPr lang="sv-SE"/>
          </a:p>
        </p:txBody>
      </p:sp>
    </p:spTree>
    <p:extLst>
      <p:ext uri="{BB962C8B-B14F-4D97-AF65-F5344CB8AC3E}">
        <p14:creationId xmlns:p14="http://schemas.microsoft.com/office/powerpoint/2010/main" val="278612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r>
              <a:rPr lang="sv-SE" sz="1200" dirty="0">
                <a:effectLst/>
                <a:latin typeface="+mn-lt"/>
                <a:ea typeface="Georgia" panose="02040502050405020303" pitchFamily="18" charset="0"/>
                <a:cs typeface="Times New Roman" panose="02020603050405020304" pitchFamily="18" charset="0"/>
              </a:rPr>
              <a:t>I kumulativa översikten går det att se:</a:t>
            </a:r>
          </a:p>
          <a:p>
            <a:pPr marL="0" indent="0">
              <a:lnSpc>
                <a:spcPct val="115000"/>
              </a:lnSpc>
              <a:spcAft>
                <a:spcPts val="800"/>
              </a:spcAft>
              <a:buFont typeface="Arial" panose="020B0604020202020204" pitchFamily="34" charset="0"/>
              <a:buNone/>
            </a:pPr>
            <a:r>
              <a:rPr lang="sv-SE" sz="1200" dirty="0">
                <a:effectLst/>
                <a:latin typeface="+mn-lt"/>
                <a:ea typeface="Georgia" panose="02040502050405020303" pitchFamily="18" charset="0"/>
                <a:cs typeface="Times New Roman" panose="02020603050405020304" pitchFamily="18" charset="0"/>
              </a:rPr>
              <a:t>- Olika provtyper genom att markera ikonerna</a:t>
            </a:r>
          </a:p>
          <a:p>
            <a:pPr marL="742950" lvl="1" indent="-285750">
              <a:lnSpc>
                <a:spcPct val="115000"/>
              </a:lnSpc>
              <a:spcAft>
                <a:spcPts val="800"/>
              </a:spcAft>
              <a:buFont typeface="Arial" panose="020B0604020202020204" pitchFamily="34" charset="0"/>
              <a:buChar char="•"/>
            </a:pPr>
            <a:r>
              <a:rPr lang="sv-SE" sz="1200" dirty="0">
                <a:effectLst/>
                <a:latin typeface="+mn-lt"/>
                <a:ea typeface="Georgia" panose="02040502050405020303" pitchFamily="18" charset="0"/>
                <a:cs typeface="Times New Roman" panose="02020603050405020304" pitchFamily="18" charset="0"/>
              </a:rPr>
              <a:t>Ikon provrör: </a:t>
            </a:r>
            <a:r>
              <a:rPr lang="sv-SE" sz="1200" dirty="0" err="1">
                <a:effectLst/>
                <a:latin typeface="+mn-lt"/>
                <a:ea typeface="Georgia" panose="02040502050405020303" pitchFamily="18" charset="0"/>
                <a:cs typeface="Times New Roman" panose="02020603050405020304" pitchFamily="18" charset="0"/>
              </a:rPr>
              <a:t>Provbunden</a:t>
            </a:r>
            <a:r>
              <a:rPr lang="sv-SE" sz="1200" dirty="0">
                <a:effectLst/>
                <a:latin typeface="+mn-lt"/>
                <a:ea typeface="Georgia" panose="02040502050405020303" pitchFamily="18" charset="0"/>
                <a:cs typeface="Times New Roman" panose="02020603050405020304" pitchFamily="18" charset="0"/>
              </a:rPr>
              <a:t> diagnostik - omfattar laboratoriemedicin med klinisk kemi, mikrobiologi, patologi/cytologi samt transfusionsmedicin. </a:t>
            </a:r>
          </a:p>
          <a:p>
            <a:pPr marL="742950" lvl="1" indent="-285750">
              <a:lnSpc>
                <a:spcPct val="115000"/>
              </a:lnSpc>
              <a:spcAft>
                <a:spcPts val="800"/>
              </a:spcAft>
              <a:buFont typeface="Arial" panose="020B0604020202020204" pitchFamily="34" charset="0"/>
              <a:buChar char="•"/>
            </a:pPr>
            <a:r>
              <a:rPr lang="sv-SE" sz="1200" dirty="0">
                <a:effectLst/>
                <a:latin typeface="+mn-lt"/>
                <a:ea typeface="Georgia" panose="02040502050405020303" pitchFamily="18" charset="0"/>
                <a:cs typeface="Times New Roman" panose="02020603050405020304" pitchFamily="18" charset="0"/>
              </a:rPr>
              <a:t>Ikon torso: Patientbunden diagnostik - omfattar röntgen, klinisk fysiologi, nuklearmedicin och neurofysiologi.</a:t>
            </a:r>
          </a:p>
        </p:txBody>
      </p:sp>
      <p:sp>
        <p:nvSpPr>
          <p:cNvPr id="4" name="Platshållare för bildnummer 3"/>
          <p:cNvSpPr>
            <a:spLocks noGrp="1"/>
          </p:cNvSpPr>
          <p:nvPr>
            <p:ph type="sldNum" sz="quarter" idx="5"/>
          </p:nvPr>
        </p:nvSpPr>
        <p:spPr/>
        <p:txBody>
          <a:bodyPr/>
          <a:lstStyle/>
          <a:p>
            <a:fld id="{A2A786AA-019F-4545-89D2-9D10920C72F7}" type="slidenum">
              <a:rPr lang="sv-SE" smtClean="0"/>
              <a:t>17</a:t>
            </a:fld>
            <a:endParaRPr lang="sv-SE"/>
          </a:p>
        </p:txBody>
      </p:sp>
    </p:spTree>
    <p:extLst>
      <p:ext uri="{BB962C8B-B14F-4D97-AF65-F5344CB8AC3E}">
        <p14:creationId xmlns:p14="http://schemas.microsoft.com/office/powerpoint/2010/main" val="1017947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latin typeface="+mn-lt"/>
              </a:rPr>
              <a:t>Tooltip</a:t>
            </a:r>
            <a:r>
              <a:rPr lang="sv-SE" sz="1200" dirty="0">
                <a:latin typeface="+mn-lt"/>
              </a:rPr>
              <a:t> – I </a:t>
            </a:r>
            <a:r>
              <a:rPr lang="sv-SE" sz="1200" dirty="0">
                <a:effectLst/>
                <a:latin typeface="+mn-lt"/>
                <a:ea typeface="Georgia" panose="02040502050405020303" pitchFamily="18" charset="0"/>
                <a:cs typeface="Times New Roman" panose="02020603050405020304" pitchFamily="18" charset="0"/>
              </a:rPr>
              <a:t>ROS finns </a:t>
            </a:r>
            <a:r>
              <a:rPr lang="sv-SE" sz="1200" dirty="0" err="1">
                <a:effectLst/>
                <a:latin typeface="+mn-lt"/>
                <a:ea typeface="Georgia" panose="02040502050405020303" pitchFamily="18" charset="0"/>
                <a:cs typeface="Times New Roman" panose="02020603050405020304" pitchFamily="18" charset="0"/>
              </a:rPr>
              <a:t>tooltip</a:t>
            </a:r>
            <a:r>
              <a:rPr lang="sv-SE" sz="1200" dirty="0">
                <a:effectLst/>
                <a:latin typeface="+mn-lt"/>
                <a:ea typeface="Georgia" panose="02040502050405020303" pitchFamily="18" charset="0"/>
                <a:cs typeface="Times New Roman" panose="02020603050405020304" pitchFamily="18" charset="0"/>
              </a:rPr>
              <a:t>. Håll muspekaren över symbolen eller en icke aktiverad ”knapp” för att se vad den betyder eller vad som saknas för att den ska aktiveras.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n-lt"/>
              <a:ea typeface="Georgia" panose="020405020504050203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Georgia" panose="02040502050405020303" pitchFamily="18" charset="0"/>
                <a:cs typeface="Times New Roman" panose="02020603050405020304" pitchFamily="18" charset="0"/>
              </a:rPr>
              <a:t>Hjälpfunktion - ROS har en inbyggd hjälpfunktion där beskrivningen och hjälp till systemet finns. Önskas mer information går det att läsa mer om de olika funktionerna i systemet här.</a:t>
            </a:r>
          </a:p>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18</a:t>
            </a:fld>
            <a:endParaRPr lang="sv-SE"/>
          </a:p>
        </p:txBody>
      </p:sp>
    </p:spTree>
    <p:extLst>
      <p:ext uri="{BB962C8B-B14F-4D97-AF65-F5344CB8AC3E}">
        <p14:creationId xmlns:p14="http://schemas.microsoft.com/office/powerpoint/2010/main" val="214100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19</a:t>
            </a:fld>
            <a:endParaRPr lang="sv-SE"/>
          </a:p>
        </p:txBody>
      </p:sp>
    </p:spTree>
    <p:extLst>
      <p:ext uri="{BB962C8B-B14F-4D97-AF65-F5344CB8AC3E}">
        <p14:creationId xmlns:p14="http://schemas.microsoft.com/office/powerpoint/2010/main" val="79009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2A786AA-019F-4545-89D2-9D10920C72F7}" type="slidenum">
              <a:rPr lang="sv-SE" smtClean="0"/>
              <a:t>2</a:t>
            </a:fld>
            <a:endParaRPr lang="sv-SE"/>
          </a:p>
        </p:txBody>
      </p:sp>
    </p:spTree>
    <p:extLst>
      <p:ext uri="{BB962C8B-B14F-4D97-AF65-F5344CB8AC3E}">
        <p14:creationId xmlns:p14="http://schemas.microsoft.com/office/powerpoint/2010/main" val="310198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3</a:t>
            </a:fld>
            <a:endParaRPr lang="sv-SE"/>
          </a:p>
        </p:txBody>
      </p:sp>
    </p:spTree>
    <p:extLst>
      <p:ext uri="{BB962C8B-B14F-4D97-AF65-F5344CB8AC3E}">
        <p14:creationId xmlns:p14="http://schemas.microsoft.com/office/powerpoint/2010/main" val="302069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behöver välja ett verksamhetsuppdrag för att logga in i ROS.</a:t>
            </a:r>
            <a:br>
              <a:rPr lang="sv-SE" dirty="0"/>
            </a:br>
            <a:r>
              <a:rPr lang="sv-SE" dirty="0"/>
              <a:t>Vilket verksamhetsuppdrag du väljer, avgör var du kan göra i ROS.</a:t>
            </a:r>
          </a:p>
          <a:p>
            <a:endParaRPr lang="sv-SE" dirty="0"/>
          </a:p>
          <a:p>
            <a:r>
              <a:rPr lang="sv-SE" dirty="0"/>
              <a:t>Man kan få ett verksamhetsuppdrag förvalt genom sätta en bock i Förval-rutan.</a:t>
            </a:r>
          </a:p>
        </p:txBody>
      </p:sp>
      <p:sp>
        <p:nvSpPr>
          <p:cNvPr id="4" name="Platshållare för bildnummer 3"/>
          <p:cNvSpPr>
            <a:spLocks noGrp="1"/>
          </p:cNvSpPr>
          <p:nvPr>
            <p:ph type="sldNum" sz="quarter" idx="5"/>
          </p:nvPr>
        </p:nvSpPr>
        <p:spPr/>
        <p:txBody>
          <a:bodyPr/>
          <a:lstStyle/>
          <a:p>
            <a:fld id="{A2A786AA-019F-4545-89D2-9D10920C72F7}" type="slidenum">
              <a:rPr lang="sv-SE" smtClean="0"/>
              <a:t>4</a:t>
            </a:fld>
            <a:endParaRPr lang="sv-SE"/>
          </a:p>
        </p:txBody>
      </p:sp>
    </p:spTree>
    <p:extLst>
      <p:ext uri="{BB962C8B-B14F-4D97-AF65-F5344CB8AC3E}">
        <p14:creationId xmlns:p14="http://schemas.microsoft.com/office/powerpoint/2010/main" val="94897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möjligt att växla mellan verksamhetsuppdrag, både i Journalportalen och inne i ROS.</a:t>
            </a:r>
          </a:p>
        </p:txBody>
      </p:sp>
      <p:sp>
        <p:nvSpPr>
          <p:cNvPr id="4" name="Platshållare för bildnummer 3"/>
          <p:cNvSpPr>
            <a:spLocks noGrp="1"/>
          </p:cNvSpPr>
          <p:nvPr>
            <p:ph type="sldNum" sz="quarter" idx="5"/>
          </p:nvPr>
        </p:nvSpPr>
        <p:spPr/>
        <p:txBody>
          <a:bodyPr/>
          <a:lstStyle/>
          <a:p>
            <a:fld id="{A2A786AA-019F-4545-89D2-9D10920C72F7}" type="slidenum">
              <a:rPr lang="sv-SE" smtClean="0"/>
              <a:t>5</a:t>
            </a:fld>
            <a:endParaRPr lang="sv-SE"/>
          </a:p>
        </p:txBody>
      </p:sp>
    </p:spTree>
    <p:extLst>
      <p:ext uri="{BB962C8B-B14F-4D97-AF65-F5344CB8AC3E}">
        <p14:creationId xmlns:p14="http://schemas.microsoft.com/office/powerpoint/2010/main" val="295279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6</a:t>
            </a:fld>
            <a:endParaRPr lang="sv-SE"/>
          </a:p>
        </p:txBody>
      </p:sp>
    </p:spTree>
    <p:extLst>
      <p:ext uri="{BB962C8B-B14F-4D97-AF65-F5344CB8AC3E}">
        <p14:creationId xmlns:p14="http://schemas.microsoft.com/office/powerpoint/2010/main" val="193200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ska nu titta på hur de olika stegen i processen hanteras i ROS. </a:t>
            </a:r>
          </a:p>
        </p:txBody>
      </p:sp>
      <p:sp>
        <p:nvSpPr>
          <p:cNvPr id="4" name="Platshållare för bildnummer 3"/>
          <p:cNvSpPr>
            <a:spLocks noGrp="1"/>
          </p:cNvSpPr>
          <p:nvPr>
            <p:ph type="sldNum" sz="quarter" idx="5"/>
          </p:nvPr>
        </p:nvSpPr>
        <p:spPr/>
        <p:txBody>
          <a:bodyPr/>
          <a:lstStyle/>
          <a:p>
            <a:fld id="{A2A786AA-019F-4545-89D2-9D10920C72F7}" type="slidenum">
              <a:rPr lang="sv-SE" smtClean="0"/>
              <a:t>7</a:t>
            </a:fld>
            <a:endParaRPr lang="sv-SE"/>
          </a:p>
        </p:txBody>
      </p:sp>
    </p:spTree>
    <p:extLst>
      <p:ext uri="{BB962C8B-B14F-4D97-AF65-F5344CB8AC3E}">
        <p14:creationId xmlns:p14="http://schemas.microsoft.com/office/powerpoint/2010/main" val="170589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A786AA-019F-4545-89D2-9D10920C72F7}" type="slidenum">
              <a:rPr lang="sv-SE" smtClean="0"/>
              <a:t>8</a:t>
            </a:fld>
            <a:endParaRPr lang="sv-SE"/>
          </a:p>
        </p:txBody>
      </p:sp>
    </p:spTree>
    <p:extLst>
      <p:ext uri="{BB962C8B-B14F-4D97-AF65-F5344CB8AC3E}">
        <p14:creationId xmlns:p14="http://schemas.microsoft.com/office/powerpoint/2010/main" val="404209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mn-lt"/>
                <a:ea typeface="Georgia" panose="02040502050405020303" pitchFamily="18" charset="0"/>
              </a:rPr>
              <a:t>Observera att kommunen och regionen har olika reservnummer, om reservnummer behöver användas är det alltid regionens nummer som ska användas i ROS.</a:t>
            </a:r>
            <a:endParaRPr lang="sv-SE" sz="1200" dirty="0">
              <a:latin typeface="+mn-lt"/>
            </a:endParaRPr>
          </a:p>
        </p:txBody>
      </p:sp>
      <p:sp>
        <p:nvSpPr>
          <p:cNvPr id="4" name="Platshållare för bildnummer 3"/>
          <p:cNvSpPr>
            <a:spLocks noGrp="1"/>
          </p:cNvSpPr>
          <p:nvPr>
            <p:ph type="sldNum" sz="quarter" idx="5"/>
          </p:nvPr>
        </p:nvSpPr>
        <p:spPr/>
        <p:txBody>
          <a:bodyPr/>
          <a:lstStyle/>
          <a:p>
            <a:fld id="{A2A786AA-019F-4545-89D2-9D10920C72F7}" type="slidenum">
              <a:rPr lang="sv-SE" smtClean="0"/>
              <a:t>9</a:t>
            </a:fld>
            <a:endParaRPr lang="sv-SE"/>
          </a:p>
        </p:txBody>
      </p:sp>
    </p:spTree>
    <p:extLst>
      <p:ext uri="{BB962C8B-B14F-4D97-AF65-F5344CB8AC3E}">
        <p14:creationId xmlns:p14="http://schemas.microsoft.com/office/powerpoint/2010/main" val="626626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a:t>Klicka här för att ändra mall för rubrikformat</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r>
              <a:rPr lang="sv-SE"/>
              <a:t>Klicka på ikonen för att lägga till en bild</a:t>
            </a:r>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3"/>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a:t>Klicka här för att ändra mall för rubrikformat</a:t>
            </a:r>
            <a:endParaRPr lang="sv-SE" dirty="0"/>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a:t>Klicka här för att ändra mall för rubrikformat</a:t>
            </a:r>
            <a:endParaRPr lang="sv-SE" dirty="0"/>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a:t>Klicka här för att ändra mall för rubrikformat</a:t>
            </a:r>
            <a:endParaRPr lang="sv-SE" dirty="0"/>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1B8D440B-5C35-42B5-8AD4-3606CB666BB4}"/>
              </a:ext>
            </a:extLst>
          </p:cNvPr>
          <p:cNvSpPr/>
          <p:nvPr userDrawn="1">
            <p:custDataLst>
              <p:tags r:id="rId25"/>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hyperlink" Target="https://vardgivare.regionostergotland.se/vgw/it-och-service/journalportal-kommun/ros-till-kommunern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image" Target="../media/image3.jpg"/><Relationship Id="rId7" Type="http://schemas.openxmlformats.org/officeDocument/2006/relationships/diagramColors" Target="../diagrams/colors1.xml"/><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slideLayout" Target="../slideLayouts/slideLayout5.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5" Type="http://schemas.openxmlformats.org/officeDocument/2006/relationships/image" Target="../media/image10.png"/><Relationship Id="rId10" Type="http://schemas.openxmlformats.org/officeDocument/2006/relationships/image" Target="../media/image5.svg"/><Relationship Id="rId19" Type="http://schemas.openxmlformats.org/officeDocument/2006/relationships/image" Target="../media/image14.png"/><Relationship Id="rId4" Type="http://schemas.openxmlformats.org/officeDocument/2006/relationships/diagramData" Target="../diagrams/data1.xml"/><Relationship Id="rId9" Type="http://schemas.openxmlformats.org/officeDocument/2006/relationships/image" Target="../media/image4.png"/><Relationship Id="rId1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s://ledsys.lio.se/Document/Document?DocumentNumber=64215"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image" Target="../media/image3.jpg"/><Relationship Id="rId7" Type="http://schemas.openxmlformats.org/officeDocument/2006/relationships/diagramColors" Target="../diagrams/colors2.xml"/><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notesSlide" Target="../notesSlides/notesSlide7.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slideLayout" Target="../slideLayouts/slideLayout5.xml"/><Relationship Id="rId6" Type="http://schemas.openxmlformats.org/officeDocument/2006/relationships/diagramQuickStyle" Target="../diagrams/quickStyle2.xml"/><Relationship Id="rId11" Type="http://schemas.openxmlformats.org/officeDocument/2006/relationships/image" Target="../media/image6.png"/><Relationship Id="rId5" Type="http://schemas.openxmlformats.org/officeDocument/2006/relationships/diagramLayout" Target="../diagrams/layout2.xml"/><Relationship Id="rId15" Type="http://schemas.openxmlformats.org/officeDocument/2006/relationships/image" Target="../media/image10.png"/><Relationship Id="rId10" Type="http://schemas.openxmlformats.org/officeDocument/2006/relationships/image" Target="../media/image5.svg"/><Relationship Id="rId19"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4.png"/><Relationship Id="rId1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D4251B-3FCD-80A1-CF9C-20A4D4D4EA70}"/>
              </a:ext>
            </a:extLst>
          </p:cNvPr>
          <p:cNvSpPr>
            <a:spLocks noGrp="1"/>
          </p:cNvSpPr>
          <p:nvPr>
            <p:ph type="ctrTitle"/>
          </p:nvPr>
        </p:nvSpPr>
        <p:spPr/>
        <p:txBody>
          <a:bodyPr/>
          <a:lstStyle/>
          <a:p>
            <a:r>
              <a:rPr lang="sv-SE" dirty="0"/>
              <a:t>ROS till kommunerna</a:t>
            </a:r>
          </a:p>
        </p:txBody>
      </p:sp>
      <p:sp>
        <p:nvSpPr>
          <p:cNvPr id="3" name="Underrubrik 2">
            <a:extLst>
              <a:ext uri="{FF2B5EF4-FFF2-40B4-BE49-F238E27FC236}">
                <a16:creationId xmlns:a16="http://schemas.microsoft.com/office/drawing/2014/main" id="{5D322BCC-5CAA-B903-C165-87A46CCE1504}"/>
              </a:ext>
            </a:extLst>
          </p:cNvPr>
          <p:cNvSpPr>
            <a:spLocks noGrp="1"/>
          </p:cNvSpPr>
          <p:nvPr>
            <p:ph type="subTitle" idx="1"/>
          </p:nvPr>
        </p:nvSpPr>
        <p:spPr/>
        <p:txBody>
          <a:bodyPr/>
          <a:lstStyle/>
          <a:p>
            <a:r>
              <a:rPr lang="sv-SE" dirty="0"/>
              <a:t>Elin Svenzén, Stefan Westerlund, </a:t>
            </a:r>
            <a:r>
              <a:rPr lang="sv-SE"/>
              <a:t>Anderz Johansson</a:t>
            </a:r>
            <a:endParaRPr lang="sv-SE" dirty="0"/>
          </a:p>
        </p:txBody>
      </p:sp>
    </p:spTree>
    <p:extLst>
      <p:ext uri="{BB962C8B-B14F-4D97-AF65-F5344CB8AC3E}">
        <p14:creationId xmlns:p14="http://schemas.microsoft.com/office/powerpoint/2010/main" val="31825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9BE04D9-89B6-A0A3-5292-1C7293D70FA8}"/>
              </a:ext>
            </a:extLst>
          </p:cNvPr>
          <p:cNvSpPr>
            <a:spLocks noGrp="1"/>
          </p:cNvSpPr>
          <p:nvPr>
            <p:ph type="sldNum" sz="quarter" idx="12"/>
          </p:nvPr>
        </p:nvSpPr>
        <p:spPr/>
        <p:txBody>
          <a:bodyPr/>
          <a:lstStyle/>
          <a:p>
            <a:fld id="{5204B58B-0420-4827-A2A8-7A3D043AFDDE}" type="slidenum">
              <a:rPr lang="sv-SE" smtClean="0"/>
              <a:t>10</a:t>
            </a:fld>
            <a:endParaRPr lang="sv-SE" dirty="0"/>
          </a:p>
        </p:txBody>
      </p:sp>
      <p:sp>
        <p:nvSpPr>
          <p:cNvPr id="12" name="Platshållare för innehåll 11">
            <a:extLst>
              <a:ext uri="{FF2B5EF4-FFF2-40B4-BE49-F238E27FC236}">
                <a16:creationId xmlns:a16="http://schemas.microsoft.com/office/drawing/2014/main" id="{129F0C30-1A0E-E7CE-805B-0DF7F48B9B85}"/>
              </a:ext>
            </a:extLst>
          </p:cNvPr>
          <p:cNvSpPr>
            <a:spLocks noGrp="1"/>
          </p:cNvSpPr>
          <p:nvPr>
            <p:ph sz="half" idx="2"/>
          </p:nvPr>
        </p:nvSpPr>
        <p:spPr>
          <a:xfrm>
            <a:off x="510363" y="1515935"/>
            <a:ext cx="5378910" cy="4248000"/>
          </a:xfrm>
        </p:spPr>
        <p:txBody>
          <a:bodyPr anchor="t" anchorCtr="0"/>
          <a:lstStyle/>
          <a:p>
            <a:pPr marL="0" indent="0">
              <a:buNone/>
            </a:pPr>
            <a:r>
              <a:rPr lang="sv-SE" sz="2300" b="1" dirty="0"/>
              <a:t>SKRIVA UT PROVTAGNINGSUNDERLAG</a:t>
            </a:r>
            <a:br>
              <a:rPr lang="sv-SE" sz="2400" b="1" dirty="0"/>
            </a:br>
            <a:endParaRPr lang="sv-SE" sz="2400" b="1" dirty="0"/>
          </a:p>
          <a:p>
            <a:r>
              <a:rPr lang="sv-SE" sz="1800" dirty="0"/>
              <a:t>Klicka på </a:t>
            </a:r>
            <a:r>
              <a:rPr lang="sv-SE" sz="1800" b="1" dirty="0"/>
              <a:t>Planering</a:t>
            </a:r>
            <a:r>
              <a:rPr lang="sv-SE" sz="1800" dirty="0"/>
              <a:t> under fokusfält Patient</a:t>
            </a:r>
            <a:br>
              <a:rPr lang="sv-SE" sz="1800" dirty="0"/>
            </a:br>
            <a:endParaRPr lang="sv-SE" sz="1800" dirty="0"/>
          </a:p>
          <a:p>
            <a:r>
              <a:rPr lang="sv-SE" sz="1800" dirty="0"/>
              <a:t>Då visas samtliga prover som är beställda på </a:t>
            </a:r>
            <a:br>
              <a:rPr lang="sv-SE" sz="1800" dirty="0"/>
            </a:br>
            <a:r>
              <a:rPr lang="sv-SE" sz="1800" dirty="0"/>
              <a:t>Folke i listan.</a:t>
            </a:r>
            <a:br>
              <a:rPr lang="sv-SE" sz="1800" dirty="0"/>
            </a:br>
            <a:endParaRPr lang="sv-SE" sz="1800" dirty="0"/>
          </a:p>
          <a:p>
            <a:r>
              <a:rPr lang="sv-SE" sz="1800" dirty="0"/>
              <a:t>Välj aktuella prover i listan.</a:t>
            </a:r>
            <a:br>
              <a:rPr lang="sv-SE" sz="1800" dirty="0"/>
            </a:br>
            <a:endParaRPr lang="sv-SE" sz="1800" dirty="0"/>
          </a:p>
          <a:p>
            <a:r>
              <a:rPr lang="sv-SE" sz="1800" dirty="0"/>
              <a:t>Klicka på </a:t>
            </a:r>
            <a:r>
              <a:rPr lang="sv-SE" sz="1800" b="1" dirty="0"/>
              <a:t>Provtagningsunderlag</a:t>
            </a:r>
            <a:r>
              <a:rPr lang="sv-SE" sz="1800" dirty="0"/>
              <a:t> för att skriva ut etiketter till provrören. </a:t>
            </a:r>
          </a:p>
        </p:txBody>
      </p:sp>
      <p:pic>
        <p:nvPicPr>
          <p:cNvPr id="11" name="Bildobjekt 10">
            <a:extLst>
              <a:ext uri="{FF2B5EF4-FFF2-40B4-BE49-F238E27FC236}">
                <a16:creationId xmlns:a16="http://schemas.microsoft.com/office/drawing/2014/main" id="{BF1396C5-41E8-6D00-F746-FA9699F7EC2A}"/>
              </a:ext>
            </a:extLst>
          </p:cNvPr>
          <p:cNvPicPr>
            <a:picLocks noChangeAspect="1"/>
          </p:cNvPicPr>
          <p:nvPr/>
        </p:nvPicPr>
        <p:blipFill>
          <a:blip r:embed="rId3"/>
          <a:stretch>
            <a:fillRect/>
          </a:stretch>
        </p:blipFill>
        <p:spPr>
          <a:xfrm>
            <a:off x="6096000" y="807256"/>
            <a:ext cx="5981927" cy="3925271"/>
          </a:xfrm>
          <a:prstGeom prst="rect">
            <a:avLst/>
          </a:prstGeom>
        </p:spPr>
      </p:pic>
      <p:pic>
        <p:nvPicPr>
          <p:cNvPr id="4" name="Bildobjekt 3">
            <a:extLst>
              <a:ext uri="{FF2B5EF4-FFF2-40B4-BE49-F238E27FC236}">
                <a16:creationId xmlns:a16="http://schemas.microsoft.com/office/drawing/2014/main" id="{8EFF9D15-5CEE-54C6-A0F5-4471D280EF1D}"/>
              </a:ext>
            </a:extLst>
          </p:cNvPr>
          <p:cNvPicPr>
            <a:picLocks noChangeAspect="1"/>
          </p:cNvPicPr>
          <p:nvPr/>
        </p:nvPicPr>
        <p:blipFill>
          <a:blip r:embed="rId4"/>
          <a:stretch>
            <a:fillRect/>
          </a:stretch>
        </p:blipFill>
        <p:spPr>
          <a:xfrm>
            <a:off x="1216114" y="455520"/>
            <a:ext cx="3967407" cy="936000"/>
          </a:xfrm>
          <a:prstGeom prst="rect">
            <a:avLst/>
          </a:prstGeom>
        </p:spPr>
      </p:pic>
      <p:pic>
        <p:nvPicPr>
          <p:cNvPr id="2050" name="Bildobjekt 1">
            <a:extLst>
              <a:ext uri="{FF2B5EF4-FFF2-40B4-BE49-F238E27FC236}">
                <a16:creationId xmlns:a16="http://schemas.microsoft.com/office/drawing/2014/main" id="{B3FE6527-9B77-C107-BFE8-F12551499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729" y="4981632"/>
            <a:ext cx="2585014" cy="159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Bildobjekt 3">
            <a:extLst>
              <a:ext uri="{FF2B5EF4-FFF2-40B4-BE49-F238E27FC236}">
                <a16:creationId xmlns:a16="http://schemas.microsoft.com/office/drawing/2014/main" id="{23A3D661-27C6-9240-691C-B42EFC01F5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6189" y="1291381"/>
            <a:ext cx="5128953" cy="45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14FAE1A1-6259-E419-3C1C-B45037E9D34B}"/>
              </a:ext>
            </a:extLst>
          </p:cNvPr>
          <p:cNvSpPr/>
          <p:nvPr/>
        </p:nvSpPr>
        <p:spPr>
          <a:xfrm>
            <a:off x="6916653" y="1491659"/>
            <a:ext cx="5128489" cy="257155"/>
          </a:xfrm>
          <a:prstGeom prst="rect">
            <a:avLst/>
          </a:prstGeom>
          <a:noFill/>
          <a:ln w="25400">
            <a:solidFill>
              <a:srgbClr val="FB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Tree>
    <p:extLst>
      <p:ext uri="{BB962C8B-B14F-4D97-AF65-F5344CB8AC3E}">
        <p14:creationId xmlns:p14="http://schemas.microsoft.com/office/powerpoint/2010/main" val="283898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9BE04D9-89B6-A0A3-5292-1C7293D70FA8}"/>
              </a:ext>
            </a:extLst>
          </p:cNvPr>
          <p:cNvSpPr>
            <a:spLocks noGrp="1"/>
          </p:cNvSpPr>
          <p:nvPr>
            <p:ph type="sldNum" sz="quarter" idx="12"/>
          </p:nvPr>
        </p:nvSpPr>
        <p:spPr/>
        <p:txBody>
          <a:bodyPr/>
          <a:lstStyle/>
          <a:p>
            <a:fld id="{5204B58B-0420-4827-A2A8-7A3D043AFDDE}" type="slidenum">
              <a:rPr lang="sv-SE" smtClean="0"/>
              <a:t>11</a:t>
            </a:fld>
            <a:endParaRPr lang="sv-SE" dirty="0"/>
          </a:p>
        </p:txBody>
      </p:sp>
      <p:sp>
        <p:nvSpPr>
          <p:cNvPr id="12" name="Platshållare för innehåll 11">
            <a:extLst>
              <a:ext uri="{FF2B5EF4-FFF2-40B4-BE49-F238E27FC236}">
                <a16:creationId xmlns:a16="http://schemas.microsoft.com/office/drawing/2014/main" id="{129F0C30-1A0E-E7CE-805B-0DF7F48B9B85}"/>
              </a:ext>
            </a:extLst>
          </p:cNvPr>
          <p:cNvSpPr>
            <a:spLocks noGrp="1"/>
          </p:cNvSpPr>
          <p:nvPr>
            <p:ph sz="half" idx="2"/>
          </p:nvPr>
        </p:nvSpPr>
        <p:spPr>
          <a:xfrm>
            <a:off x="648000" y="1559697"/>
            <a:ext cx="5129719" cy="4248000"/>
          </a:xfrm>
        </p:spPr>
        <p:txBody>
          <a:bodyPr anchor="t" anchorCtr="0"/>
          <a:lstStyle/>
          <a:p>
            <a:pPr marL="0" indent="0">
              <a:buNone/>
            </a:pPr>
            <a:r>
              <a:rPr lang="sv-SE" sz="2300" b="1" dirty="0"/>
              <a:t>SKRIVA UT PROVTAGNINGSUNDERLAG</a:t>
            </a:r>
          </a:p>
          <a:p>
            <a:pPr marL="0" indent="0">
              <a:buNone/>
            </a:pPr>
            <a:br>
              <a:rPr lang="sv-SE" sz="1800" dirty="0"/>
            </a:br>
            <a:r>
              <a:rPr lang="sv-SE" sz="1800" dirty="0"/>
              <a:t>Osäker på vilket rör som ska användas vid provtagning?</a:t>
            </a:r>
          </a:p>
          <a:p>
            <a:pPr marL="0" indent="0">
              <a:buNone/>
            </a:pPr>
            <a:endParaRPr lang="sv-SE" sz="1800" dirty="0">
              <a:effectLst/>
              <a:latin typeface="Arial" panose="020B0604020202020204" pitchFamily="34" charset="0"/>
              <a:ea typeface="Georgia" panose="02040502050405020303" pitchFamily="18" charset="0"/>
              <a:cs typeface="Times New Roman" panose="02020603050405020304" pitchFamily="18" charset="0"/>
            </a:endParaRPr>
          </a:p>
          <a:p>
            <a:pPr marL="0" indent="0">
              <a:buNone/>
            </a:pPr>
            <a:r>
              <a:rPr lang="sv-SE" sz="1800" dirty="0">
                <a:ea typeface="Georgia" panose="02040502050405020303" pitchFamily="18" charset="0"/>
                <a:cs typeface="Times New Roman" panose="02020603050405020304" pitchFamily="18" charset="0"/>
              </a:rPr>
              <a:t>Klicka på symbolen med pilen för att få provtagningsanvisningar</a:t>
            </a:r>
            <a:r>
              <a:rPr lang="sv-SE" sz="1800" dirty="0">
                <a:effectLst/>
                <a:ea typeface="Georgia" panose="02040502050405020303" pitchFamily="18" charset="0"/>
                <a:cs typeface="Times New Roman" panose="02020603050405020304" pitchFamily="18" charset="0"/>
              </a:rPr>
              <a:t> om hur aktuellt prov </a:t>
            </a:r>
            <a:br>
              <a:rPr lang="sv-SE" sz="1800" dirty="0">
                <a:effectLst/>
                <a:ea typeface="Georgia" panose="02040502050405020303" pitchFamily="18" charset="0"/>
                <a:cs typeface="Times New Roman" panose="02020603050405020304" pitchFamily="18" charset="0"/>
              </a:rPr>
            </a:br>
            <a:r>
              <a:rPr lang="sv-SE" sz="1800" dirty="0">
                <a:effectLst/>
                <a:ea typeface="Georgia" panose="02040502050405020303" pitchFamily="18" charset="0"/>
                <a:cs typeface="Times New Roman" panose="02020603050405020304" pitchFamily="18" charset="0"/>
              </a:rPr>
              <a:t>bör hanteras, transporterar m.m. </a:t>
            </a:r>
            <a:endParaRPr lang="sv-SE" sz="1800" dirty="0"/>
          </a:p>
        </p:txBody>
      </p:sp>
      <p:pic>
        <p:nvPicPr>
          <p:cNvPr id="11" name="Bildobjekt 10">
            <a:extLst>
              <a:ext uri="{FF2B5EF4-FFF2-40B4-BE49-F238E27FC236}">
                <a16:creationId xmlns:a16="http://schemas.microsoft.com/office/drawing/2014/main" id="{BF1396C5-41E8-6D00-F746-FA9699F7EC2A}"/>
              </a:ext>
            </a:extLst>
          </p:cNvPr>
          <p:cNvPicPr>
            <a:picLocks noChangeAspect="1"/>
          </p:cNvPicPr>
          <p:nvPr/>
        </p:nvPicPr>
        <p:blipFill>
          <a:blip r:embed="rId3"/>
          <a:stretch>
            <a:fillRect/>
          </a:stretch>
        </p:blipFill>
        <p:spPr>
          <a:xfrm>
            <a:off x="6414281" y="1559697"/>
            <a:ext cx="5376924" cy="35282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tx1">
                <a:lumMod val="50000"/>
                <a:lumOff val="50000"/>
              </a:schemeClr>
            </a:solidFill>
          </a:ln>
        </p:spPr>
      </p:pic>
      <p:pic>
        <p:nvPicPr>
          <p:cNvPr id="2" name="Bildobjekt 1">
            <a:extLst>
              <a:ext uri="{FF2B5EF4-FFF2-40B4-BE49-F238E27FC236}">
                <a16:creationId xmlns:a16="http://schemas.microsoft.com/office/drawing/2014/main" id="{A3A36F00-84A9-F412-8489-C265CA4D7873}"/>
              </a:ext>
            </a:extLst>
          </p:cNvPr>
          <p:cNvPicPr>
            <a:picLocks noChangeAspect="1"/>
          </p:cNvPicPr>
          <p:nvPr/>
        </p:nvPicPr>
        <p:blipFill rotWithShape="1">
          <a:blip r:embed="rId4"/>
          <a:srcRect l="1638" t="6344" r="-145" b="-5296"/>
          <a:stretch/>
        </p:blipFill>
        <p:spPr>
          <a:xfrm>
            <a:off x="8126813" y="2642393"/>
            <a:ext cx="2376000" cy="612000"/>
          </a:xfrm>
          <a:prstGeom prst="rect">
            <a:avLst/>
          </a:prstGeom>
          <a:ln w="25400">
            <a:solidFill>
              <a:schemeClr val="tx1">
                <a:lumMod val="50000"/>
                <a:lumOff val="50000"/>
              </a:schemeClr>
            </a:solidFill>
          </a:ln>
        </p:spPr>
      </p:pic>
      <p:cxnSp>
        <p:nvCxnSpPr>
          <p:cNvPr id="7" name="Rak pilkoppling 6">
            <a:extLst>
              <a:ext uri="{FF2B5EF4-FFF2-40B4-BE49-F238E27FC236}">
                <a16:creationId xmlns:a16="http://schemas.microsoft.com/office/drawing/2014/main" id="{0FB015DA-6C32-4E71-E201-0B6D4BC9C947}"/>
              </a:ext>
            </a:extLst>
          </p:cNvPr>
          <p:cNvCxnSpPr>
            <a:cxnSpLocks/>
          </p:cNvCxnSpPr>
          <p:nvPr/>
        </p:nvCxnSpPr>
        <p:spPr>
          <a:xfrm flipV="1">
            <a:off x="8104340" y="3254393"/>
            <a:ext cx="1042424" cy="508953"/>
          </a:xfrm>
          <a:prstGeom prst="straightConnector1">
            <a:avLst/>
          </a:prstGeom>
          <a:ln>
            <a:solidFill>
              <a:srgbClr val="FB575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D320191E-2AF9-6F0B-E022-9D69EA431757}"/>
              </a:ext>
            </a:extLst>
          </p:cNvPr>
          <p:cNvSpPr/>
          <p:nvPr/>
        </p:nvSpPr>
        <p:spPr>
          <a:xfrm>
            <a:off x="7169645" y="3544441"/>
            <a:ext cx="934695" cy="415121"/>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pic>
        <p:nvPicPr>
          <p:cNvPr id="5" name="Bildobjekt 4">
            <a:extLst>
              <a:ext uri="{FF2B5EF4-FFF2-40B4-BE49-F238E27FC236}">
                <a16:creationId xmlns:a16="http://schemas.microsoft.com/office/drawing/2014/main" id="{F6A192D1-D4F4-EBAF-999D-19BF986C6DFA}"/>
              </a:ext>
            </a:extLst>
          </p:cNvPr>
          <p:cNvPicPr>
            <a:picLocks noChangeAspect="1"/>
          </p:cNvPicPr>
          <p:nvPr/>
        </p:nvPicPr>
        <p:blipFill>
          <a:blip r:embed="rId5"/>
          <a:stretch>
            <a:fillRect/>
          </a:stretch>
        </p:blipFill>
        <p:spPr>
          <a:xfrm>
            <a:off x="1229155" y="543044"/>
            <a:ext cx="3967407" cy="936000"/>
          </a:xfrm>
          <a:prstGeom prst="rect">
            <a:avLst/>
          </a:prstGeom>
        </p:spPr>
      </p:pic>
    </p:spTree>
    <p:extLst>
      <p:ext uri="{BB962C8B-B14F-4D97-AF65-F5344CB8AC3E}">
        <p14:creationId xmlns:p14="http://schemas.microsoft.com/office/powerpoint/2010/main" val="384198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6D5C96F7-43E5-C8C7-4FE2-E35FFC718FF8}"/>
              </a:ext>
            </a:extLst>
          </p:cNvPr>
          <p:cNvSpPr>
            <a:spLocks noGrp="1"/>
          </p:cNvSpPr>
          <p:nvPr>
            <p:ph type="sldNum" sz="quarter" idx="12"/>
          </p:nvPr>
        </p:nvSpPr>
        <p:spPr/>
        <p:txBody>
          <a:bodyPr/>
          <a:lstStyle/>
          <a:p>
            <a:fld id="{5204B58B-0420-4827-A2A8-7A3D043AFDDE}" type="slidenum">
              <a:rPr lang="sv-SE" smtClean="0"/>
              <a:t>12</a:t>
            </a:fld>
            <a:endParaRPr lang="sv-SE" dirty="0"/>
          </a:p>
        </p:txBody>
      </p:sp>
      <p:sp>
        <p:nvSpPr>
          <p:cNvPr id="14" name="Platshållare för innehåll 13">
            <a:extLst>
              <a:ext uri="{FF2B5EF4-FFF2-40B4-BE49-F238E27FC236}">
                <a16:creationId xmlns:a16="http://schemas.microsoft.com/office/drawing/2014/main" id="{78D72EB4-BB31-D355-15BD-D6ABD20078F1}"/>
              </a:ext>
            </a:extLst>
          </p:cNvPr>
          <p:cNvSpPr>
            <a:spLocks noGrp="1"/>
          </p:cNvSpPr>
          <p:nvPr>
            <p:ph sz="half" idx="2"/>
          </p:nvPr>
        </p:nvSpPr>
        <p:spPr>
          <a:xfrm>
            <a:off x="648000" y="1080000"/>
            <a:ext cx="5448000" cy="4248000"/>
          </a:xfrm>
        </p:spPr>
        <p:txBody>
          <a:bodyPr anchor="t" anchorCtr="0"/>
          <a:lstStyle/>
          <a:p>
            <a:endParaRPr lang="sv-SE" sz="3600" b="1" dirty="0"/>
          </a:p>
          <a:p>
            <a:pPr algn="ctr"/>
            <a:r>
              <a:rPr lang="sv-SE" sz="2400" b="1" dirty="0"/>
              <a:t>PROVTAGNING</a:t>
            </a:r>
          </a:p>
          <a:p>
            <a:br>
              <a:rPr lang="sv-SE" sz="1300" b="1" i="1" dirty="0"/>
            </a:br>
            <a:br>
              <a:rPr lang="sv-SE" sz="1300" b="1" i="1" dirty="0"/>
            </a:br>
            <a:r>
              <a:rPr lang="sv-SE" dirty="0"/>
              <a:t>Du tar med provtagningsunderlaget </a:t>
            </a:r>
            <a:br>
              <a:rPr lang="sv-SE" dirty="0"/>
            </a:br>
            <a:r>
              <a:rPr lang="sv-SE" dirty="0"/>
              <a:t>och åker hem till Folke</a:t>
            </a:r>
          </a:p>
          <a:p>
            <a:br>
              <a:rPr lang="sv-SE" dirty="0"/>
            </a:br>
            <a:r>
              <a:rPr lang="sv-SE" dirty="0"/>
              <a:t>Provtagning och identitetskontroll utförs enligt rutin</a:t>
            </a:r>
            <a:br>
              <a:rPr lang="sv-SE" dirty="0"/>
            </a:br>
            <a:br>
              <a:rPr lang="sv-SE" dirty="0"/>
            </a:br>
            <a:r>
              <a:rPr lang="sv-SE" dirty="0"/>
              <a:t>Etiketterna fästs på provrören</a:t>
            </a:r>
          </a:p>
        </p:txBody>
      </p:sp>
      <p:pic>
        <p:nvPicPr>
          <p:cNvPr id="19" name="Platshållare för bild 18">
            <a:extLst>
              <a:ext uri="{FF2B5EF4-FFF2-40B4-BE49-F238E27FC236}">
                <a16:creationId xmlns:a16="http://schemas.microsoft.com/office/drawing/2014/main" id="{761757A3-41B2-3C46-0374-D865DFCE3D5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3" b="23"/>
          <a:stretch>
            <a:fillRect/>
          </a:stretch>
        </p:blipFill>
        <p:spPr/>
      </p:pic>
      <p:pic>
        <p:nvPicPr>
          <p:cNvPr id="4" name="Bildobjekt 3">
            <a:extLst>
              <a:ext uri="{FF2B5EF4-FFF2-40B4-BE49-F238E27FC236}">
                <a16:creationId xmlns:a16="http://schemas.microsoft.com/office/drawing/2014/main" id="{9F457264-CE03-7C38-2FC8-34D28E6BE06F}"/>
              </a:ext>
            </a:extLst>
          </p:cNvPr>
          <p:cNvPicPr>
            <a:picLocks noChangeAspect="1"/>
          </p:cNvPicPr>
          <p:nvPr/>
        </p:nvPicPr>
        <p:blipFill>
          <a:blip r:embed="rId4"/>
          <a:stretch>
            <a:fillRect/>
          </a:stretch>
        </p:blipFill>
        <p:spPr>
          <a:xfrm>
            <a:off x="1314066" y="709980"/>
            <a:ext cx="3938842" cy="936000"/>
          </a:xfrm>
          <a:prstGeom prst="rect">
            <a:avLst/>
          </a:prstGeom>
        </p:spPr>
      </p:pic>
    </p:spTree>
    <p:extLst>
      <p:ext uri="{BB962C8B-B14F-4D97-AF65-F5344CB8AC3E}">
        <p14:creationId xmlns:p14="http://schemas.microsoft.com/office/powerpoint/2010/main" val="149878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2E3B14A1-6287-9337-365E-FDE4221575C2}"/>
              </a:ext>
            </a:extLst>
          </p:cNvPr>
          <p:cNvSpPr>
            <a:spLocks noGrp="1"/>
          </p:cNvSpPr>
          <p:nvPr>
            <p:ph type="sldNum" sz="quarter" idx="12"/>
          </p:nvPr>
        </p:nvSpPr>
        <p:spPr/>
        <p:txBody>
          <a:bodyPr/>
          <a:lstStyle/>
          <a:p>
            <a:fld id="{5204B58B-0420-4827-A2A8-7A3D043AFDDE}" type="slidenum">
              <a:rPr lang="sv-SE" smtClean="0"/>
              <a:t>13</a:t>
            </a:fld>
            <a:endParaRPr lang="sv-SE" dirty="0"/>
          </a:p>
        </p:txBody>
      </p:sp>
      <p:sp>
        <p:nvSpPr>
          <p:cNvPr id="7" name="Platshållare för innehåll 6">
            <a:extLst>
              <a:ext uri="{FF2B5EF4-FFF2-40B4-BE49-F238E27FC236}">
                <a16:creationId xmlns:a16="http://schemas.microsoft.com/office/drawing/2014/main" id="{E2EA9156-940C-6750-E91E-DE6733D91220}"/>
              </a:ext>
            </a:extLst>
          </p:cNvPr>
          <p:cNvSpPr>
            <a:spLocks noGrp="1"/>
          </p:cNvSpPr>
          <p:nvPr>
            <p:ph sz="half" idx="2"/>
          </p:nvPr>
        </p:nvSpPr>
        <p:spPr>
          <a:xfrm>
            <a:off x="616225" y="1490556"/>
            <a:ext cx="5198165" cy="3697983"/>
          </a:xfrm>
        </p:spPr>
        <p:txBody>
          <a:bodyPr anchor="t" anchorCtr="0"/>
          <a:lstStyle/>
          <a:p>
            <a:pPr algn="ctr"/>
            <a:r>
              <a:rPr lang="sv-SE" sz="2400" b="1" dirty="0"/>
              <a:t>KVITTERA OCH SKICKA PROVER</a:t>
            </a:r>
          </a:p>
          <a:p>
            <a:r>
              <a:rPr lang="sv-SE" sz="1300" i="1" dirty="0"/>
              <a:t>Kontrollera att rätt verksamhetsuppdrag används!</a:t>
            </a:r>
          </a:p>
          <a:p>
            <a:pPr marL="285750" indent="-285750">
              <a:buFont typeface="Arial" panose="020B0604020202020204" pitchFamily="34" charset="0"/>
              <a:buChar char="•"/>
            </a:pPr>
            <a:r>
              <a:rPr lang="sv-SE" dirty="0"/>
              <a:t>För att kvittera prover:</a:t>
            </a:r>
            <a:br>
              <a:rPr lang="sv-SE" dirty="0"/>
            </a:br>
            <a:r>
              <a:rPr lang="sv-SE" dirty="0"/>
              <a:t>- Öppna ROS</a:t>
            </a:r>
            <a:br>
              <a:rPr lang="sv-SE" dirty="0"/>
            </a:br>
            <a:r>
              <a:rPr lang="sv-SE" dirty="0"/>
              <a:t>- Klicka F10 på tangentbordet</a:t>
            </a:r>
            <a:br>
              <a:rPr lang="sv-SE" dirty="0"/>
            </a:br>
            <a:r>
              <a:rPr lang="sv-SE" dirty="0"/>
              <a:t>- Scanna streckkod på etikett med handscanner </a:t>
            </a:r>
            <a:r>
              <a:rPr lang="sv-SE" i="1" dirty="0"/>
              <a:t>ELLER</a:t>
            </a:r>
            <a:br>
              <a:rPr lang="sv-SE" dirty="0"/>
            </a:br>
            <a:r>
              <a:rPr lang="sv-SE" dirty="0"/>
              <a:t>- Skriv in providentitetsnumret manuellt och klicka på </a:t>
            </a:r>
            <a:r>
              <a:rPr lang="sv-SE" b="1" dirty="0"/>
              <a:t>Sök.</a:t>
            </a:r>
          </a:p>
          <a:p>
            <a:pPr marL="285750" indent="-285750">
              <a:buFont typeface="Arial" panose="020B0604020202020204" pitchFamily="34" charset="0"/>
              <a:buChar char="•"/>
            </a:pPr>
            <a:r>
              <a:rPr lang="sv-SE" dirty="0"/>
              <a:t>När sista provet är kvitterat skickas automatiskt hela analysbeställningen i ROS till laboratorium på Region Östergötland eller till privat laboratorium.</a:t>
            </a:r>
          </a:p>
          <a:p>
            <a:endParaRPr lang="sv-SE" sz="2400" b="1" dirty="0"/>
          </a:p>
        </p:txBody>
      </p:sp>
      <p:pic>
        <p:nvPicPr>
          <p:cNvPr id="9" name="Bildobjekt 8">
            <a:extLst>
              <a:ext uri="{FF2B5EF4-FFF2-40B4-BE49-F238E27FC236}">
                <a16:creationId xmlns:a16="http://schemas.microsoft.com/office/drawing/2014/main" id="{CBB0ADFA-BF9D-E1CE-8A81-3221F6614FF9}"/>
              </a:ext>
            </a:extLst>
          </p:cNvPr>
          <p:cNvPicPr>
            <a:picLocks noChangeAspect="1"/>
          </p:cNvPicPr>
          <p:nvPr/>
        </p:nvPicPr>
        <p:blipFill>
          <a:blip r:embed="rId3"/>
          <a:stretch>
            <a:fillRect/>
          </a:stretch>
        </p:blipFill>
        <p:spPr>
          <a:xfrm>
            <a:off x="1257698" y="518223"/>
            <a:ext cx="3915220" cy="936000"/>
          </a:xfrm>
          <a:prstGeom prst="rect">
            <a:avLst/>
          </a:prstGeom>
        </p:spPr>
      </p:pic>
      <p:pic>
        <p:nvPicPr>
          <p:cNvPr id="10" name="Bildobjekt 9">
            <a:extLst>
              <a:ext uri="{FF2B5EF4-FFF2-40B4-BE49-F238E27FC236}">
                <a16:creationId xmlns:a16="http://schemas.microsoft.com/office/drawing/2014/main" id="{EAE027A8-5AB5-6619-0750-B9183AB7D2C7}"/>
              </a:ext>
            </a:extLst>
          </p:cNvPr>
          <p:cNvPicPr>
            <a:picLocks noChangeAspect="1"/>
          </p:cNvPicPr>
          <p:nvPr/>
        </p:nvPicPr>
        <p:blipFill>
          <a:blip r:embed="rId4"/>
          <a:stretch>
            <a:fillRect/>
          </a:stretch>
        </p:blipFill>
        <p:spPr>
          <a:xfrm>
            <a:off x="6071235" y="1178159"/>
            <a:ext cx="6120765" cy="3308985"/>
          </a:xfrm>
          <a:prstGeom prst="rect">
            <a:avLst/>
          </a:prstGeom>
        </p:spPr>
      </p:pic>
    </p:spTree>
    <p:extLst>
      <p:ext uri="{BB962C8B-B14F-4D97-AF65-F5344CB8AC3E}">
        <p14:creationId xmlns:p14="http://schemas.microsoft.com/office/powerpoint/2010/main" val="220755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1F1F4E7-B762-9BAE-4894-6DFBF040253B}"/>
              </a:ext>
            </a:extLst>
          </p:cNvPr>
          <p:cNvPicPr>
            <a:picLocks noChangeAspect="1"/>
          </p:cNvPicPr>
          <p:nvPr/>
        </p:nvPicPr>
        <p:blipFill>
          <a:blip r:embed="rId3"/>
          <a:stretch>
            <a:fillRect/>
          </a:stretch>
        </p:blipFill>
        <p:spPr>
          <a:xfrm>
            <a:off x="7853833" y="1820462"/>
            <a:ext cx="4248150" cy="4310380"/>
          </a:xfrm>
          <a:prstGeom prst="rect">
            <a:avLst/>
          </a:prstGeom>
          <a:ln>
            <a:solidFill>
              <a:schemeClr val="bg1">
                <a:lumMod val="50000"/>
              </a:schemeClr>
            </a:solidFill>
          </a:ln>
        </p:spPr>
      </p:pic>
      <p:sp>
        <p:nvSpPr>
          <p:cNvPr id="3" name="Platshållare för bildnummer 2">
            <a:extLst>
              <a:ext uri="{FF2B5EF4-FFF2-40B4-BE49-F238E27FC236}">
                <a16:creationId xmlns:a16="http://schemas.microsoft.com/office/drawing/2014/main" id="{2E3B14A1-6287-9337-365E-FDE4221575C2}"/>
              </a:ext>
            </a:extLst>
          </p:cNvPr>
          <p:cNvSpPr>
            <a:spLocks noGrp="1"/>
          </p:cNvSpPr>
          <p:nvPr>
            <p:ph type="sldNum" sz="quarter" idx="12"/>
          </p:nvPr>
        </p:nvSpPr>
        <p:spPr/>
        <p:txBody>
          <a:bodyPr/>
          <a:lstStyle/>
          <a:p>
            <a:fld id="{5204B58B-0420-4827-A2A8-7A3D043AFDDE}" type="slidenum">
              <a:rPr lang="sv-SE" smtClean="0"/>
              <a:t>14</a:t>
            </a:fld>
            <a:endParaRPr lang="sv-SE" dirty="0"/>
          </a:p>
        </p:txBody>
      </p:sp>
      <p:sp>
        <p:nvSpPr>
          <p:cNvPr id="7" name="Platshållare för innehåll 6">
            <a:extLst>
              <a:ext uri="{FF2B5EF4-FFF2-40B4-BE49-F238E27FC236}">
                <a16:creationId xmlns:a16="http://schemas.microsoft.com/office/drawing/2014/main" id="{E2EA9156-940C-6750-E91E-DE6733D91220}"/>
              </a:ext>
            </a:extLst>
          </p:cNvPr>
          <p:cNvSpPr>
            <a:spLocks noGrp="1"/>
          </p:cNvSpPr>
          <p:nvPr>
            <p:ph sz="half" idx="2"/>
          </p:nvPr>
        </p:nvSpPr>
        <p:spPr>
          <a:xfrm>
            <a:off x="616225" y="1580008"/>
            <a:ext cx="5198165" cy="3697983"/>
          </a:xfrm>
        </p:spPr>
        <p:txBody>
          <a:bodyPr anchor="t" anchorCtr="0"/>
          <a:lstStyle/>
          <a:p>
            <a:pPr algn="ctr"/>
            <a:r>
              <a:rPr lang="sv-SE" sz="2400" b="1" dirty="0"/>
              <a:t>KVITTERA OCH SKICKA PROVER</a:t>
            </a:r>
          </a:p>
          <a:p>
            <a:r>
              <a:rPr lang="sv-SE" b="1" dirty="0"/>
              <a:t>Om du inte ska eller kan ta samtliga prover?</a:t>
            </a:r>
          </a:p>
          <a:p>
            <a:pPr marL="285750" indent="-285750">
              <a:buFont typeface="Arial" panose="020B0604020202020204" pitchFamily="34" charset="0"/>
              <a:buChar char="•"/>
            </a:pPr>
            <a:r>
              <a:rPr lang="sv-SE" sz="1600" dirty="0"/>
              <a:t>Scanna eller skriv in de prover som </a:t>
            </a:r>
            <a:r>
              <a:rPr lang="sv-SE" sz="1600" u="sng" dirty="0"/>
              <a:t>är tagna</a:t>
            </a:r>
            <a:r>
              <a:rPr lang="sv-SE" sz="1600" dirty="0"/>
              <a:t>.</a:t>
            </a:r>
            <a:br>
              <a:rPr lang="sv-SE" sz="1600" dirty="0"/>
            </a:br>
            <a:r>
              <a:rPr lang="sv-SE" sz="1600" dirty="0"/>
              <a:t>Klicka på </a:t>
            </a:r>
            <a:r>
              <a:rPr lang="sv-SE" sz="1600" b="1" dirty="0"/>
              <a:t>Skicka.</a:t>
            </a:r>
          </a:p>
          <a:p>
            <a:pPr marL="285750" indent="-285750">
              <a:buFont typeface="Arial" panose="020B0604020202020204" pitchFamily="34" charset="0"/>
              <a:buChar char="•"/>
            </a:pPr>
            <a:r>
              <a:rPr lang="sv-SE" sz="1600" dirty="0"/>
              <a:t>Du kommer då få upp en ruta som frågar vad du vill göra med proverna som </a:t>
            </a:r>
            <a:r>
              <a:rPr lang="sv-SE" sz="1600" u="sng" dirty="0"/>
              <a:t>inte är tagna</a:t>
            </a:r>
            <a:r>
              <a:rPr lang="sv-SE" sz="1600" dirty="0"/>
              <a:t>.</a:t>
            </a:r>
          </a:p>
          <a:p>
            <a:pPr marL="285750" indent="-285750">
              <a:buFont typeface="Arial" panose="020B0604020202020204" pitchFamily="34" charset="0"/>
              <a:buChar char="•"/>
            </a:pPr>
            <a:r>
              <a:rPr lang="sv-SE" sz="1600" dirty="0"/>
              <a:t>Välj </a:t>
            </a:r>
            <a:r>
              <a:rPr lang="sv-SE" sz="1600" b="1" dirty="0"/>
              <a:t>Kopiera </a:t>
            </a:r>
            <a:r>
              <a:rPr lang="sv-SE" sz="1600" dirty="0"/>
              <a:t>så att övriga prover sparas och så beställaren av proverna kan ta ställning till hur man ska hantera de ej tagna proverna. </a:t>
            </a:r>
            <a:br>
              <a:rPr lang="sv-SE" sz="1600" dirty="0"/>
            </a:br>
            <a:br>
              <a:rPr lang="sv-SE" sz="1600" dirty="0"/>
            </a:br>
            <a:r>
              <a:rPr lang="sv-SE" sz="1600" dirty="0"/>
              <a:t>Klicka på </a:t>
            </a:r>
            <a:r>
              <a:rPr lang="sv-SE" sz="1600" b="1" dirty="0"/>
              <a:t>Skicka.</a:t>
            </a:r>
            <a:br>
              <a:rPr lang="sv-SE" sz="1600" dirty="0"/>
            </a:br>
            <a:br>
              <a:rPr lang="sv-SE" dirty="0"/>
            </a:br>
            <a:endParaRPr lang="sv-SE" dirty="0"/>
          </a:p>
        </p:txBody>
      </p:sp>
      <p:pic>
        <p:nvPicPr>
          <p:cNvPr id="9" name="Bildobjekt 8">
            <a:extLst>
              <a:ext uri="{FF2B5EF4-FFF2-40B4-BE49-F238E27FC236}">
                <a16:creationId xmlns:a16="http://schemas.microsoft.com/office/drawing/2014/main" id="{CBB0ADFA-BF9D-E1CE-8A81-3221F6614FF9}"/>
              </a:ext>
            </a:extLst>
          </p:cNvPr>
          <p:cNvPicPr>
            <a:picLocks noChangeAspect="1"/>
          </p:cNvPicPr>
          <p:nvPr/>
        </p:nvPicPr>
        <p:blipFill>
          <a:blip r:embed="rId4"/>
          <a:stretch>
            <a:fillRect/>
          </a:stretch>
        </p:blipFill>
        <p:spPr>
          <a:xfrm>
            <a:off x="1257698" y="518223"/>
            <a:ext cx="3915220" cy="936000"/>
          </a:xfrm>
          <a:prstGeom prst="rect">
            <a:avLst/>
          </a:prstGeom>
        </p:spPr>
      </p:pic>
      <p:cxnSp>
        <p:nvCxnSpPr>
          <p:cNvPr id="6" name="Rak pilkoppling 5">
            <a:extLst>
              <a:ext uri="{FF2B5EF4-FFF2-40B4-BE49-F238E27FC236}">
                <a16:creationId xmlns:a16="http://schemas.microsoft.com/office/drawing/2014/main" id="{7C186CFB-0B48-7D61-8512-255EF4ADEA7B}"/>
              </a:ext>
            </a:extLst>
          </p:cNvPr>
          <p:cNvCxnSpPr>
            <a:cxnSpLocks/>
          </p:cNvCxnSpPr>
          <p:nvPr/>
        </p:nvCxnSpPr>
        <p:spPr>
          <a:xfrm>
            <a:off x="7219950" y="3498386"/>
            <a:ext cx="1109041" cy="715805"/>
          </a:xfrm>
          <a:prstGeom prst="straightConnector1">
            <a:avLst/>
          </a:prstGeom>
          <a:ln w="25400">
            <a:solidFill>
              <a:srgbClr val="FB575C"/>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26" name="Bildobjekt 1">
            <a:extLst>
              <a:ext uri="{FF2B5EF4-FFF2-40B4-BE49-F238E27FC236}">
                <a16:creationId xmlns:a16="http://schemas.microsoft.com/office/drawing/2014/main" id="{A70D1629-13EC-CF81-9534-A4E88D14F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515" y="0"/>
            <a:ext cx="3560635" cy="349838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D178D881-2E5D-92A7-F2F2-EF0910A1B6D3}"/>
              </a:ext>
            </a:extLst>
          </p:cNvPr>
          <p:cNvSpPr>
            <a:spLocks noGrp="1"/>
          </p:cNvSpPr>
          <p:nvPr>
            <p:ph type="sldNum" sz="quarter" idx="12"/>
          </p:nvPr>
        </p:nvSpPr>
        <p:spPr/>
        <p:txBody>
          <a:bodyPr/>
          <a:lstStyle/>
          <a:p>
            <a:fld id="{5204B58B-0420-4827-A2A8-7A3D043AFDDE}" type="slidenum">
              <a:rPr lang="sv-SE" smtClean="0"/>
              <a:t>15</a:t>
            </a:fld>
            <a:endParaRPr lang="sv-SE" dirty="0"/>
          </a:p>
        </p:txBody>
      </p:sp>
      <p:sp>
        <p:nvSpPr>
          <p:cNvPr id="4" name="Platshållare för innehåll 3">
            <a:extLst>
              <a:ext uri="{FF2B5EF4-FFF2-40B4-BE49-F238E27FC236}">
                <a16:creationId xmlns:a16="http://schemas.microsoft.com/office/drawing/2014/main" id="{822A4A2F-C173-4BD9-C2FD-F02FCC1E75B0}"/>
              </a:ext>
            </a:extLst>
          </p:cNvPr>
          <p:cNvSpPr>
            <a:spLocks noGrp="1"/>
          </p:cNvSpPr>
          <p:nvPr>
            <p:ph sz="half" idx="2"/>
          </p:nvPr>
        </p:nvSpPr>
        <p:spPr>
          <a:xfrm>
            <a:off x="897119" y="1761423"/>
            <a:ext cx="4550780" cy="3791575"/>
          </a:xfrm>
        </p:spPr>
        <p:txBody>
          <a:bodyPr anchor="t" anchorCtr="0"/>
          <a:lstStyle/>
          <a:p>
            <a:r>
              <a:rPr lang="sv-SE" sz="2400" b="1" dirty="0"/>
              <a:t>TRANSPORT OCH INLÄMNING AV PROVER</a:t>
            </a:r>
            <a:br>
              <a:rPr lang="sv-SE" dirty="0"/>
            </a:br>
            <a:br>
              <a:rPr lang="sv-SE" dirty="0"/>
            </a:br>
            <a:r>
              <a:rPr lang="sv-SE" dirty="0"/>
              <a:t>Transportera Folkes prover till labb</a:t>
            </a:r>
            <a:br>
              <a:rPr lang="sv-SE" dirty="0"/>
            </a:br>
            <a:br>
              <a:rPr lang="sv-SE" dirty="0"/>
            </a:br>
            <a:r>
              <a:rPr lang="sv-SE" dirty="0"/>
              <a:t>Lämna in uppmärkta prover samt lappen som etiketterna suttit på enligt nuvarande rutin (skriv namn och telefonnummer på)</a:t>
            </a:r>
            <a:br>
              <a:rPr lang="sv-SE" dirty="0"/>
            </a:br>
            <a:br>
              <a:rPr lang="sv-SE" dirty="0"/>
            </a:br>
            <a:r>
              <a:rPr lang="sv-SE" dirty="0"/>
              <a:t>Kom ihåg att meddela att proverna är scannade vid inlämning</a:t>
            </a:r>
          </a:p>
          <a:p>
            <a:endParaRPr lang="sv-SE" dirty="0"/>
          </a:p>
        </p:txBody>
      </p:sp>
      <p:pic>
        <p:nvPicPr>
          <p:cNvPr id="17" name="Platshållare för bild 16">
            <a:extLst>
              <a:ext uri="{FF2B5EF4-FFF2-40B4-BE49-F238E27FC236}">
                <a16:creationId xmlns:a16="http://schemas.microsoft.com/office/drawing/2014/main" id="{2F1840C3-3E0E-63AB-FC6A-BD3FD8C6980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6" r="46"/>
          <a:stretch>
            <a:fillRect/>
          </a:stretch>
        </p:blipFill>
        <p:spPr/>
      </p:pic>
      <p:pic>
        <p:nvPicPr>
          <p:cNvPr id="5" name="Bildobjekt 4">
            <a:extLst>
              <a:ext uri="{FF2B5EF4-FFF2-40B4-BE49-F238E27FC236}">
                <a16:creationId xmlns:a16="http://schemas.microsoft.com/office/drawing/2014/main" id="{2632D59E-666B-9067-15B6-8303B8C789F0}"/>
              </a:ext>
            </a:extLst>
          </p:cNvPr>
          <p:cNvPicPr>
            <a:picLocks noChangeAspect="1"/>
          </p:cNvPicPr>
          <p:nvPr/>
        </p:nvPicPr>
        <p:blipFill>
          <a:blip r:embed="rId4"/>
          <a:stretch>
            <a:fillRect/>
          </a:stretch>
        </p:blipFill>
        <p:spPr>
          <a:xfrm>
            <a:off x="1204607" y="617199"/>
            <a:ext cx="3935804" cy="936000"/>
          </a:xfrm>
          <a:prstGeom prst="rect">
            <a:avLst/>
          </a:prstGeom>
        </p:spPr>
      </p:pic>
    </p:spTree>
    <p:extLst>
      <p:ext uri="{BB962C8B-B14F-4D97-AF65-F5344CB8AC3E}">
        <p14:creationId xmlns:p14="http://schemas.microsoft.com/office/powerpoint/2010/main" val="361040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86CDBD4-8512-51B7-C498-8E00B2EB5ADC}"/>
              </a:ext>
            </a:extLst>
          </p:cNvPr>
          <p:cNvSpPr>
            <a:spLocks noGrp="1"/>
          </p:cNvSpPr>
          <p:nvPr>
            <p:ph type="sldNum" sz="quarter" idx="12"/>
          </p:nvPr>
        </p:nvSpPr>
        <p:spPr/>
        <p:txBody>
          <a:bodyPr/>
          <a:lstStyle/>
          <a:p>
            <a:fld id="{5204B58B-0420-4827-A2A8-7A3D043AFDDE}" type="slidenum">
              <a:rPr lang="sv-SE" smtClean="0"/>
              <a:t>16</a:t>
            </a:fld>
            <a:endParaRPr lang="sv-SE" dirty="0"/>
          </a:p>
        </p:txBody>
      </p:sp>
      <p:sp>
        <p:nvSpPr>
          <p:cNvPr id="7" name="Platshållare för innehåll 6">
            <a:extLst>
              <a:ext uri="{FF2B5EF4-FFF2-40B4-BE49-F238E27FC236}">
                <a16:creationId xmlns:a16="http://schemas.microsoft.com/office/drawing/2014/main" id="{168451BB-7C99-2474-9743-449B36816A26}"/>
              </a:ext>
            </a:extLst>
          </p:cNvPr>
          <p:cNvSpPr>
            <a:spLocks noGrp="1"/>
          </p:cNvSpPr>
          <p:nvPr>
            <p:ph sz="half" idx="2"/>
          </p:nvPr>
        </p:nvSpPr>
        <p:spPr>
          <a:xfrm>
            <a:off x="714186" y="1701800"/>
            <a:ext cx="4979624" cy="3626200"/>
          </a:xfrm>
        </p:spPr>
        <p:txBody>
          <a:bodyPr anchor="t" anchorCtr="0"/>
          <a:lstStyle/>
          <a:p>
            <a:r>
              <a:rPr lang="sv-SE" sz="2400" b="1" dirty="0"/>
              <a:t>TA DEL AV PROVSVAR I ROS</a:t>
            </a:r>
          </a:p>
          <a:p>
            <a:r>
              <a:rPr lang="sv-SE" sz="1300" i="1" dirty="0"/>
              <a:t>Kontrollera att rätt verksamhetsuppdrag används!</a:t>
            </a:r>
          </a:p>
          <a:p>
            <a:r>
              <a:rPr lang="sv-SE" dirty="0"/>
              <a:t>Sök fram Folke i Befolkningsregistret på samma sätt som vid utskrift av provtagnings-</a:t>
            </a:r>
            <a:br>
              <a:rPr lang="sv-SE" dirty="0"/>
            </a:br>
            <a:r>
              <a:rPr lang="sv-SE" dirty="0"/>
              <a:t>underlag.</a:t>
            </a:r>
          </a:p>
          <a:p>
            <a:r>
              <a:rPr lang="sv-SE" dirty="0"/>
              <a:t>Bocka i </a:t>
            </a:r>
            <a:r>
              <a:rPr lang="sv-SE" b="1" dirty="0"/>
              <a:t>Utökad läsrätt.</a:t>
            </a:r>
          </a:p>
          <a:p>
            <a:r>
              <a:rPr lang="sv-SE" dirty="0"/>
              <a:t>Välj </a:t>
            </a:r>
            <a:r>
              <a:rPr lang="sv-SE" b="1" dirty="0"/>
              <a:t>Svarsöversikter.</a:t>
            </a:r>
          </a:p>
          <a:p>
            <a:r>
              <a:rPr lang="sv-SE" dirty="0"/>
              <a:t>Välj </a:t>
            </a:r>
            <a:r>
              <a:rPr lang="sv-SE" b="1" dirty="0"/>
              <a:t>Kumulativ översikt.</a:t>
            </a:r>
          </a:p>
          <a:p>
            <a:endParaRPr lang="sv-SE" sz="1300" b="1" dirty="0"/>
          </a:p>
        </p:txBody>
      </p:sp>
      <p:pic>
        <p:nvPicPr>
          <p:cNvPr id="4" name="Bildobjekt 3">
            <a:extLst>
              <a:ext uri="{FF2B5EF4-FFF2-40B4-BE49-F238E27FC236}">
                <a16:creationId xmlns:a16="http://schemas.microsoft.com/office/drawing/2014/main" id="{CFBEF43E-085B-5F4E-B0FC-1466D43AEDA5}"/>
              </a:ext>
            </a:extLst>
          </p:cNvPr>
          <p:cNvPicPr>
            <a:picLocks noChangeAspect="1"/>
          </p:cNvPicPr>
          <p:nvPr/>
        </p:nvPicPr>
        <p:blipFill>
          <a:blip r:embed="rId3"/>
          <a:stretch>
            <a:fillRect/>
          </a:stretch>
        </p:blipFill>
        <p:spPr>
          <a:xfrm>
            <a:off x="1262176" y="594000"/>
            <a:ext cx="3883645" cy="936000"/>
          </a:xfrm>
          <a:prstGeom prst="rect">
            <a:avLst/>
          </a:prstGeom>
        </p:spPr>
      </p:pic>
      <p:pic>
        <p:nvPicPr>
          <p:cNvPr id="5" name="Bildobjekt 4">
            <a:extLst>
              <a:ext uri="{FF2B5EF4-FFF2-40B4-BE49-F238E27FC236}">
                <a16:creationId xmlns:a16="http://schemas.microsoft.com/office/drawing/2014/main" id="{591D3F75-1A79-07C1-7CED-F3DCEC314A49}"/>
              </a:ext>
            </a:extLst>
          </p:cNvPr>
          <p:cNvPicPr>
            <a:picLocks noChangeAspect="1"/>
          </p:cNvPicPr>
          <p:nvPr/>
        </p:nvPicPr>
        <p:blipFill>
          <a:blip r:embed="rId4"/>
          <a:stretch>
            <a:fillRect/>
          </a:stretch>
        </p:blipFill>
        <p:spPr>
          <a:xfrm>
            <a:off x="6393456" y="526988"/>
            <a:ext cx="5504761" cy="434030"/>
          </a:xfrm>
          <a:prstGeom prst="rect">
            <a:avLst/>
          </a:prstGeom>
          <a:ln>
            <a:solidFill>
              <a:schemeClr val="tx1">
                <a:lumMod val="50000"/>
                <a:lumOff val="50000"/>
              </a:schemeClr>
            </a:solidFill>
          </a:ln>
        </p:spPr>
      </p:pic>
      <p:pic>
        <p:nvPicPr>
          <p:cNvPr id="9" name="Bildobjekt 8">
            <a:extLst>
              <a:ext uri="{FF2B5EF4-FFF2-40B4-BE49-F238E27FC236}">
                <a16:creationId xmlns:a16="http://schemas.microsoft.com/office/drawing/2014/main" id="{3363F41A-659E-0F70-0239-9D22742B5A54}"/>
              </a:ext>
            </a:extLst>
          </p:cNvPr>
          <p:cNvPicPr>
            <a:picLocks noChangeAspect="1"/>
          </p:cNvPicPr>
          <p:nvPr/>
        </p:nvPicPr>
        <p:blipFill rotWithShape="1">
          <a:blip r:embed="rId5"/>
          <a:srcRect r="46280"/>
          <a:stretch/>
        </p:blipFill>
        <p:spPr>
          <a:xfrm>
            <a:off x="7127230" y="1161973"/>
            <a:ext cx="4037212" cy="3397834"/>
          </a:xfrm>
          <a:prstGeom prst="rect">
            <a:avLst/>
          </a:prstGeom>
          <a:ln>
            <a:solidFill>
              <a:schemeClr val="tx1">
                <a:lumMod val="50000"/>
                <a:lumOff val="50000"/>
              </a:schemeClr>
            </a:solidFill>
          </a:ln>
        </p:spPr>
      </p:pic>
      <p:sp>
        <p:nvSpPr>
          <p:cNvPr id="10" name="Ellips 9">
            <a:extLst>
              <a:ext uri="{FF2B5EF4-FFF2-40B4-BE49-F238E27FC236}">
                <a16:creationId xmlns:a16="http://schemas.microsoft.com/office/drawing/2014/main" id="{6B7389E1-2E4C-5726-EF31-31F70DEEA247}"/>
              </a:ext>
            </a:extLst>
          </p:cNvPr>
          <p:cNvSpPr/>
          <p:nvPr/>
        </p:nvSpPr>
        <p:spPr>
          <a:xfrm>
            <a:off x="7061814" y="3294043"/>
            <a:ext cx="613405" cy="134957"/>
          </a:xfrm>
          <a:prstGeom prst="ellipse">
            <a:avLst/>
          </a:prstGeom>
          <a:noFill/>
          <a:ln w="25400">
            <a:solidFill>
              <a:srgbClr val="FB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11" name="Ellips 10">
            <a:extLst>
              <a:ext uri="{FF2B5EF4-FFF2-40B4-BE49-F238E27FC236}">
                <a16:creationId xmlns:a16="http://schemas.microsoft.com/office/drawing/2014/main" id="{C26FA2B2-9FCE-7527-110E-989E46CEA02B}"/>
              </a:ext>
            </a:extLst>
          </p:cNvPr>
          <p:cNvSpPr/>
          <p:nvPr/>
        </p:nvSpPr>
        <p:spPr>
          <a:xfrm>
            <a:off x="7930311" y="1611829"/>
            <a:ext cx="613405" cy="134957"/>
          </a:xfrm>
          <a:prstGeom prst="ellipse">
            <a:avLst/>
          </a:prstGeom>
          <a:noFill/>
          <a:ln w="25400">
            <a:solidFill>
              <a:srgbClr val="FB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cxnSp>
        <p:nvCxnSpPr>
          <p:cNvPr id="13" name="Rak pilkoppling 12">
            <a:extLst>
              <a:ext uri="{FF2B5EF4-FFF2-40B4-BE49-F238E27FC236}">
                <a16:creationId xmlns:a16="http://schemas.microsoft.com/office/drawing/2014/main" id="{7D05067B-139C-DDA3-C250-91AA4A6D121A}"/>
              </a:ext>
            </a:extLst>
          </p:cNvPr>
          <p:cNvCxnSpPr/>
          <p:nvPr/>
        </p:nvCxnSpPr>
        <p:spPr>
          <a:xfrm flipV="1">
            <a:off x="7675219" y="1746786"/>
            <a:ext cx="561794" cy="1614735"/>
          </a:xfrm>
          <a:prstGeom prst="straightConnector1">
            <a:avLst/>
          </a:prstGeom>
          <a:ln w="19050">
            <a:solidFill>
              <a:srgbClr val="FB575C"/>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296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86CDBD4-8512-51B7-C498-8E00B2EB5ADC}"/>
              </a:ext>
            </a:extLst>
          </p:cNvPr>
          <p:cNvSpPr>
            <a:spLocks noGrp="1"/>
          </p:cNvSpPr>
          <p:nvPr>
            <p:ph type="sldNum" sz="quarter" idx="12"/>
          </p:nvPr>
        </p:nvSpPr>
        <p:spPr/>
        <p:txBody>
          <a:bodyPr/>
          <a:lstStyle/>
          <a:p>
            <a:fld id="{5204B58B-0420-4827-A2A8-7A3D043AFDDE}" type="slidenum">
              <a:rPr lang="sv-SE" smtClean="0"/>
              <a:t>17</a:t>
            </a:fld>
            <a:endParaRPr lang="sv-SE" dirty="0"/>
          </a:p>
        </p:txBody>
      </p:sp>
      <p:sp>
        <p:nvSpPr>
          <p:cNvPr id="7" name="Platshållare för innehåll 6">
            <a:extLst>
              <a:ext uri="{FF2B5EF4-FFF2-40B4-BE49-F238E27FC236}">
                <a16:creationId xmlns:a16="http://schemas.microsoft.com/office/drawing/2014/main" id="{168451BB-7C99-2474-9743-449B36816A26}"/>
              </a:ext>
            </a:extLst>
          </p:cNvPr>
          <p:cNvSpPr>
            <a:spLocks noGrp="1"/>
          </p:cNvSpPr>
          <p:nvPr>
            <p:ph sz="half" idx="2"/>
          </p:nvPr>
        </p:nvSpPr>
        <p:spPr>
          <a:xfrm>
            <a:off x="648000" y="1713675"/>
            <a:ext cx="5448000" cy="3626200"/>
          </a:xfrm>
        </p:spPr>
        <p:txBody>
          <a:bodyPr anchor="t" anchorCtr="0"/>
          <a:lstStyle/>
          <a:p>
            <a:r>
              <a:rPr lang="sv-SE" sz="2400" b="1" dirty="0"/>
              <a:t>TA DEL AV PROVSVAR I ROS</a:t>
            </a:r>
          </a:p>
          <a:p>
            <a:r>
              <a:rPr lang="sv-SE" sz="1600" dirty="0"/>
              <a:t>Vad kan du se i Kumulativ översikt?</a:t>
            </a:r>
          </a:p>
          <a:p>
            <a:pPr marL="285750" indent="-285750">
              <a:buFont typeface="Arial" panose="020B0604020202020204" pitchFamily="34" charset="0"/>
              <a:buChar char="•"/>
            </a:pPr>
            <a:r>
              <a:rPr lang="sv-SE" sz="1600" dirty="0"/>
              <a:t>Olika provtyper</a:t>
            </a:r>
          </a:p>
          <a:p>
            <a:pPr marL="285750" indent="-285750">
              <a:buFont typeface="Arial" panose="020B0604020202020204" pitchFamily="34" charset="0"/>
              <a:buChar char="•"/>
            </a:pPr>
            <a:r>
              <a:rPr lang="sv-SE" sz="1600" dirty="0"/>
              <a:t>Vilka prover som analyseras/vilka svar som inkommit</a:t>
            </a:r>
          </a:p>
          <a:p>
            <a:pPr marL="285750" indent="-285750">
              <a:buFont typeface="Arial" panose="020B0604020202020204" pitchFamily="34" charset="0"/>
              <a:buChar char="•"/>
            </a:pPr>
            <a:r>
              <a:rPr lang="sv-SE" sz="1600" dirty="0"/>
              <a:t>Provsvar utanför referensvärde (röd text + </a:t>
            </a:r>
            <a:r>
              <a:rPr lang="sv-SE" sz="1600" dirty="0" err="1"/>
              <a:t>asterix</a:t>
            </a:r>
            <a:r>
              <a:rPr lang="sv-SE" sz="1600" dirty="0"/>
              <a:t>)</a:t>
            </a:r>
          </a:p>
          <a:p>
            <a:pPr marL="285750" indent="-285750">
              <a:buFont typeface="Arial" panose="020B0604020202020204" pitchFamily="34" charset="0"/>
              <a:buChar char="•"/>
            </a:pPr>
            <a:r>
              <a:rPr lang="sv-SE" sz="1600" dirty="0"/>
              <a:t>Om det finns kommentar till provsvaret (blå triangel)</a:t>
            </a:r>
          </a:p>
          <a:p>
            <a:pPr marL="285750" indent="-285750">
              <a:buFont typeface="Arial" panose="020B0604020202020204" pitchFamily="34" charset="0"/>
              <a:buChar char="•"/>
            </a:pPr>
            <a:r>
              <a:rPr lang="sv-SE" sz="1600" dirty="0"/>
              <a:t>Om svaret är kvitterat (ej fylld grön triangel)</a:t>
            </a:r>
          </a:p>
          <a:p>
            <a:pPr marL="285750" indent="-285750">
              <a:buFont typeface="Arial" panose="020B0604020202020204" pitchFamily="34" charset="0"/>
              <a:buChar char="•"/>
            </a:pPr>
            <a:r>
              <a:rPr lang="sv-SE" sz="1600" dirty="0"/>
              <a:t>Om svaret är signerat (fylld grön triangel)</a:t>
            </a:r>
          </a:p>
          <a:p>
            <a:pPr marL="285750" indent="-285750">
              <a:buFont typeface="Arial" panose="020B0604020202020204" pitchFamily="34" charset="0"/>
              <a:buChar char="•"/>
            </a:pPr>
            <a:endParaRPr lang="sv-SE" dirty="0"/>
          </a:p>
        </p:txBody>
      </p:sp>
      <p:pic>
        <p:nvPicPr>
          <p:cNvPr id="4" name="Bildobjekt 3">
            <a:extLst>
              <a:ext uri="{FF2B5EF4-FFF2-40B4-BE49-F238E27FC236}">
                <a16:creationId xmlns:a16="http://schemas.microsoft.com/office/drawing/2014/main" id="{CFBEF43E-085B-5F4E-B0FC-1466D43AEDA5}"/>
              </a:ext>
            </a:extLst>
          </p:cNvPr>
          <p:cNvPicPr>
            <a:picLocks noChangeAspect="1"/>
          </p:cNvPicPr>
          <p:nvPr/>
        </p:nvPicPr>
        <p:blipFill>
          <a:blip r:embed="rId3"/>
          <a:stretch>
            <a:fillRect/>
          </a:stretch>
        </p:blipFill>
        <p:spPr>
          <a:xfrm>
            <a:off x="1262176" y="594000"/>
            <a:ext cx="3883645" cy="936000"/>
          </a:xfrm>
          <a:prstGeom prst="rect">
            <a:avLst/>
          </a:prstGeom>
        </p:spPr>
      </p:pic>
      <p:pic>
        <p:nvPicPr>
          <p:cNvPr id="2" name="Bildobjekt 1">
            <a:extLst>
              <a:ext uri="{FF2B5EF4-FFF2-40B4-BE49-F238E27FC236}">
                <a16:creationId xmlns:a16="http://schemas.microsoft.com/office/drawing/2014/main" id="{D6E86A23-BE3A-96DE-CE51-F8086014181C}"/>
              </a:ext>
            </a:extLst>
          </p:cNvPr>
          <p:cNvPicPr>
            <a:picLocks noChangeAspect="1"/>
          </p:cNvPicPr>
          <p:nvPr/>
        </p:nvPicPr>
        <p:blipFill>
          <a:blip r:embed="rId4"/>
          <a:stretch>
            <a:fillRect/>
          </a:stretch>
        </p:blipFill>
        <p:spPr>
          <a:xfrm>
            <a:off x="6071235" y="1530000"/>
            <a:ext cx="6120765" cy="2767330"/>
          </a:xfrm>
          <a:prstGeom prst="rect">
            <a:avLst/>
          </a:prstGeom>
        </p:spPr>
      </p:pic>
      <p:pic>
        <p:nvPicPr>
          <p:cNvPr id="5" name="Bildobjekt 4">
            <a:extLst>
              <a:ext uri="{FF2B5EF4-FFF2-40B4-BE49-F238E27FC236}">
                <a16:creationId xmlns:a16="http://schemas.microsoft.com/office/drawing/2014/main" id="{A0BEE657-851F-AB64-15B2-AD130A921A64}"/>
              </a:ext>
            </a:extLst>
          </p:cNvPr>
          <p:cNvPicPr>
            <a:picLocks noChangeAspect="1"/>
          </p:cNvPicPr>
          <p:nvPr/>
        </p:nvPicPr>
        <p:blipFill rotWithShape="1">
          <a:blip r:embed="rId5"/>
          <a:srcRect l="16755" r="14059"/>
          <a:stretch/>
        </p:blipFill>
        <p:spPr bwMode="auto">
          <a:xfrm>
            <a:off x="8658225" y="4454685"/>
            <a:ext cx="971550" cy="885190"/>
          </a:xfrm>
          <a:prstGeom prst="rect">
            <a:avLst/>
          </a:prstGeom>
          <a:ln>
            <a:noFill/>
          </a:ln>
          <a:extLst>
            <a:ext uri="{53640926-AAD7-44D8-BBD7-CCE9431645EC}">
              <a14:shadowObscured xmlns:a14="http://schemas.microsoft.com/office/drawing/2010/main"/>
            </a:ext>
          </a:extLst>
        </p:spPr>
      </p:pic>
      <p:pic>
        <p:nvPicPr>
          <p:cNvPr id="6" name="Bildobjekt 5">
            <a:extLst>
              <a:ext uri="{FF2B5EF4-FFF2-40B4-BE49-F238E27FC236}">
                <a16:creationId xmlns:a16="http://schemas.microsoft.com/office/drawing/2014/main" id="{6B5E2564-29F4-D4A6-0AF4-3F2BFCD0D5AF}"/>
              </a:ext>
            </a:extLst>
          </p:cNvPr>
          <p:cNvPicPr>
            <a:picLocks noChangeAspect="1"/>
          </p:cNvPicPr>
          <p:nvPr/>
        </p:nvPicPr>
        <p:blipFill>
          <a:blip r:embed="rId6"/>
          <a:stretch>
            <a:fillRect/>
          </a:stretch>
        </p:blipFill>
        <p:spPr>
          <a:xfrm>
            <a:off x="2502105" y="2613869"/>
            <a:ext cx="971550" cy="461433"/>
          </a:xfrm>
          <a:prstGeom prst="rect">
            <a:avLst/>
          </a:prstGeom>
        </p:spPr>
      </p:pic>
    </p:spTree>
    <p:extLst>
      <p:ext uri="{BB962C8B-B14F-4D97-AF65-F5344CB8AC3E}">
        <p14:creationId xmlns:p14="http://schemas.microsoft.com/office/powerpoint/2010/main" val="3745920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sertedImage">
            <a:extLst>
              <a:ext uri="{FF2B5EF4-FFF2-40B4-BE49-F238E27FC236}">
                <a16:creationId xmlns:a16="http://schemas.microsoft.com/office/drawing/2014/main" id="{696E3FF2-11BB-F75A-DBB4-24EAB42E9A7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706" r="16706"/>
          <a:stretch>
            <a:fillRect/>
          </a:stretch>
        </p:blipFill>
        <p:spPr/>
      </p:pic>
      <p:sp>
        <p:nvSpPr>
          <p:cNvPr id="3" name="Platshållare för bildnummer 2">
            <a:extLst>
              <a:ext uri="{FF2B5EF4-FFF2-40B4-BE49-F238E27FC236}">
                <a16:creationId xmlns:a16="http://schemas.microsoft.com/office/drawing/2014/main" id="{6285383D-2384-B39F-AF1F-5A138C4E2792}"/>
              </a:ext>
            </a:extLst>
          </p:cNvPr>
          <p:cNvSpPr>
            <a:spLocks noGrp="1"/>
          </p:cNvSpPr>
          <p:nvPr>
            <p:ph type="sldNum" sz="quarter" idx="12"/>
          </p:nvPr>
        </p:nvSpPr>
        <p:spPr/>
        <p:txBody>
          <a:bodyPr/>
          <a:lstStyle/>
          <a:p>
            <a:fld id="{5204B58B-0420-4827-A2A8-7A3D043AFDDE}" type="slidenum">
              <a:rPr lang="sv-SE" smtClean="0"/>
              <a:t>18</a:t>
            </a:fld>
            <a:endParaRPr lang="sv-SE" dirty="0"/>
          </a:p>
        </p:txBody>
      </p:sp>
      <p:sp>
        <p:nvSpPr>
          <p:cNvPr id="4" name="Platshållare för innehåll 3">
            <a:extLst>
              <a:ext uri="{FF2B5EF4-FFF2-40B4-BE49-F238E27FC236}">
                <a16:creationId xmlns:a16="http://schemas.microsoft.com/office/drawing/2014/main" id="{2131E48C-78E0-932F-CDB6-5D74CDCAE393}"/>
              </a:ext>
            </a:extLst>
          </p:cNvPr>
          <p:cNvSpPr>
            <a:spLocks noGrp="1"/>
          </p:cNvSpPr>
          <p:nvPr>
            <p:ph sz="half" idx="2"/>
          </p:nvPr>
        </p:nvSpPr>
        <p:spPr>
          <a:xfrm>
            <a:off x="1079998" y="1080000"/>
            <a:ext cx="4545549" cy="4248000"/>
          </a:xfrm>
        </p:spPr>
        <p:txBody>
          <a:bodyPr/>
          <a:lstStyle/>
          <a:p>
            <a:r>
              <a:rPr lang="sv-SE" sz="2400" b="1" dirty="0"/>
              <a:t>TIPS &amp; TRIX </a:t>
            </a:r>
          </a:p>
          <a:p>
            <a:endParaRPr lang="sv-SE" dirty="0"/>
          </a:p>
          <a:p>
            <a:r>
              <a:rPr lang="sv-SE" dirty="0" err="1"/>
              <a:t>Tooltip</a:t>
            </a:r>
            <a:r>
              <a:rPr lang="sv-SE" dirty="0"/>
              <a:t> </a:t>
            </a:r>
          </a:p>
          <a:p>
            <a:endParaRPr lang="sv-SE" dirty="0"/>
          </a:p>
          <a:p>
            <a:r>
              <a:rPr lang="sv-SE" dirty="0"/>
              <a:t>Hjälpfunktion</a:t>
            </a:r>
          </a:p>
          <a:p>
            <a:endParaRPr lang="sv-SE" dirty="0"/>
          </a:p>
          <a:p>
            <a:r>
              <a:rPr lang="sv-SE" dirty="0"/>
              <a:t>Vårdgivarwebb – </a:t>
            </a:r>
            <a:r>
              <a:rPr lang="sv-SE" dirty="0">
                <a:hlinkClick r:id="rId4">
                  <a:extLst>
                    <a:ext uri="{A12FA001-AC4F-418D-AE19-62706E023703}">
                      <ahyp:hlinkClr xmlns:ahyp="http://schemas.microsoft.com/office/drawing/2018/hyperlinkcolor" val="tx"/>
                    </a:ext>
                  </a:extLst>
                </a:hlinkClick>
              </a:rPr>
              <a:t>Manual &amp; Film (inom kort)</a:t>
            </a:r>
            <a:endParaRPr lang="sv-SE" dirty="0"/>
          </a:p>
          <a:p>
            <a:endParaRPr lang="sv-SE" dirty="0"/>
          </a:p>
          <a:p>
            <a:r>
              <a:rPr lang="sv-SE" dirty="0"/>
              <a:t>Vid problem: Kontakta lokal nyckelperson</a:t>
            </a:r>
          </a:p>
        </p:txBody>
      </p:sp>
      <p:pic>
        <p:nvPicPr>
          <p:cNvPr id="2" name="Bildobjekt 1">
            <a:extLst>
              <a:ext uri="{FF2B5EF4-FFF2-40B4-BE49-F238E27FC236}">
                <a16:creationId xmlns:a16="http://schemas.microsoft.com/office/drawing/2014/main" id="{7B8FFD46-B1FA-62C9-F0C3-F4CB4C39DF07}"/>
              </a:ext>
            </a:extLst>
          </p:cNvPr>
          <p:cNvPicPr>
            <a:picLocks noChangeAspect="1"/>
          </p:cNvPicPr>
          <p:nvPr/>
        </p:nvPicPr>
        <p:blipFill>
          <a:blip r:embed="rId5"/>
          <a:stretch>
            <a:fillRect/>
          </a:stretch>
        </p:blipFill>
        <p:spPr>
          <a:xfrm>
            <a:off x="3004421" y="2670442"/>
            <a:ext cx="2583472" cy="1067116"/>
          </a:xfrm>
          <a:prstGeom prst="rect">
            <a:avLst/>
          </a:prstGeom>
        </p:spPr>
      </p:pic>
    </p:spTree>
    <p:extLst>
      <p:ext uri="{BB962C8B-B14F-4D97-AF65-F5344CB8AC3E}">
        <p14:creationId xmlns:p14="http://schemas.microsoft.com/office/powerpoint/2010/main" val="759584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37FA80A0-8F7A-1BF0-F0EA-38DAB4BB23BA}"/>
              </a:ext>
            </a:extLst>
          </p:cNvPr>
          <p:cNvSpPr>
            <a:spLocks noGrp="1"/>
          </p:cNvSpPr>
          <p:nvPr>
            <p:ph type="sldNum" sz="quarter" idx="12"/>
          </p:nvPr>
        </p:nvSpPr>
        <p:spPr/>
        <p:txBody>
          <a:bodyPr/>
          <a:lstStyle/>
          <a:p>
            <a:fld id="{5204B58B-0420-4827-A2A8-7A3D043AFDDE}" type="slidenum">
              <a:rPr lang="sv-SE" smtClean="0"/>
              <a:pPr/>
              <a:t>19</a:t>
            </a:fld>
            <a:endParaRPr lang="sv-SE" dirty="0"/>
          </a:p>
        </p:txBody>
      </p:sp>
      <p:sp>
        <p:nvSpPr>
          <p:cNvPr id="5" name="Platshållare för innehåll 4">
            <a:extLst>
              <a:ext uri="{FF2B5EF4-FFF2-40B4-BE49-F238E27FC236}">
                <a16:creationId xmlns:a16="http://schemas.microsoft.com/office/drawing/2014/main" id="{B4C2B1AF-9DBB-BB8F-9AB3-3D7CB5CEFAED}"/>
              </a:ext>
            </a:extLst>
          </p:cNvPr>
          <p:cNvSpPr>
            <a:spLocks noGrp="1"/>
          </p:cNvSpPr>
          <p:nvPr>
            <p:ph sz="half" idx="2"/>
          </p:nvPr>
        </p:nvSpPr>
        <p:spPr/>
        <p:txBody>
          <a:bodyPr/>
          <a:lstStyle/>
          <a:p>
            <a:pPr algn="ctr"/>
            <a:r>
              <a:rPr lang="sv-SE" sz="2400" b="1" dirty="0"/>
              <a:t>Frågor?</a:t>
            </a:r>
          </a:p>
          <a:p>
            <a:pPr algn="ctr"/>
            <a:endParaRPr lang="sv-SE" sz="2400" b="1" dirty="0"/>
          </a:p>
          <a:p>
            <a:pPr algn="ctr"/>
            <a:r>
              <a:rPr lang="sv-SE" sz="2400" b="1" dirty="0"/>
              <a:t>Tack och lycka till!</a:t>
            </a:r>
          </a:p>
        </p:txBody>
      </p:sp>
      <p:pic>
        <p:nvPicPr>
          <p:cNvPr id="16" name="Platshållare för bild 15">
            <a:extLst>
              <a:ext uri="{FF2B5EF4-FFF2-40B4-BE49-F238E27FC236}">
                <a16:creationId xmlns:a16="http://schemas.microsoft.com/office/drawing/2014/main" id="{322C4DD4-E710-89C7-61F0-186FF3492B6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6" r="46"/>
          <a:stretch>
            <a:fillRect/>
          </a:stretch>
        </p:blipFill>
        <p:spPr/>
      </p:pic>
    </p:spTree>
    <p:extLst>
      <p:ext uri="{BB962C8B-B14F-4D97-AF65-F5344CB8AC3E}">
        <p14:creationId xmlns:p14="http://schemas.microsoft.com/office/powerpoint/2010/main" val="14081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3698E0-5166-C0C4-96A8-2F0147F6EE99}"/>
              </a:ext>
            </a:extLst>
          </p:cNvPr>
          <p:cNvSpPr>
            <a:spLocks noGrp="1"/>
          </p:cNvSpPr>
          <p:nvPr>
            <p:ph type="title"/>
          </p:nvPr>
        </p:nvSpPr>
        <p:spPr>
          <a:noFill/>
        </p:spPr>
        <p:txBody>
          <a:bodyPr/>
          <a:lstStyle/>
          <a:p>
            <a:r>
              <a:rPr lang="sv-SE" dirty="0">
                <a:solidFill>
                  <a:schemeClr val="accent1"/>
                </a:solidFill>
              </a:rPr>
              <a:t>Arbetsflöde i ROS för sköterskor i kommunen</a:t>
            </a:r>
          </a:p>
        </p:txBody>
      </p:sp>
      <p:sp>
        <p:nvSpPr>
          <p:cNvPr id="3" name="Platshållare för bildnummer 2">
            <a:extLst>
              <a:ext uri="{FF2B5EF4-FFF2-40B4-BE49-F238E27FC236}">
                <a16:creationId xmlns:a16="http://schemas.microsoft.com/office/drawing/2014/main" id="{F254D416-7283-FCF3-21E5-2CA175E580C0}"/>
              </a:ext>
            </a:extLst>
          </p:cNvPr>
          <p:cNvSpPr>
            <a:spLocks noGrp="1"/>
          </p:cNvSpPr>
          <p:nvPr>
            <p:ph type="sldNum" sz="quarter" idx="12"/>
          </p:nvPr>
        </p:nvSpPr>
        <p:spPr/>
        <p:txBody>
          <a:bodyPr/>
          <a:lstStyle/>
          <a:p>
            <a:fld id="{5204B58B-0420-4827-A2A8-7A3D043AFDDE}" type="slidenum">
              <a:rPr lang="sv-SE" smtClean="0"/>
              <a:t>2</a:t>
            </a:fld>
            <a:endParaRPr lang="sv-SE" dirty="0"/>
          </a:p>
        </p:txBody>
      </p:sp>
      <p:graphicFrame>
        <p:nvGraphicFramePr>
          <p:cNvPr id="5" name="Platshållare för innehåll 4">
            <a:extLst>
              <a:ext uri="{FF2B5EF4-FFF2-40B4-BE49-F238E27FC236}">
                <a16:creationId xmlns:a16="http://schemas.microsoft.com/office/drawing/2014/main" id="{F00DAB73-3545-8DAC-52A0-C33891F9258F}"/>
              </a:ext>
            </a:extLst>
          </p:cNvPr>
          <p:cNvGraphicFramePr>
            <a:graphicFrameLocks noGrp="1"/>
          </p:cNvGraphicFramePr>
          <p:nvPr>
            <p:ph sz="quarter" idx="13"/>
            <p:extLst>
              <p:ext uri="{D42A27DB-BD31-4B8C-83A1-F6EECF244321}">
                <p14:modId xmlns:p14="http://schemas.microsoft.com/office/powerpoint/2010/main" val="1493984550"/>
              </p:ext>
            </p:extLst>
          </p:nvPr>
        </p:nvGraphicFramePr>
        <p:xfrm>
          <a:off x="648001" y="1800224"/>
          <a:ext cx="10715324" cy="4071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Bild 6" descr="Sociala distancing med hel fyllning">
            <a:extLst>
              <a:ext uri="{FF2B5EF4-FFF2-40B4-BE49-F238E27FC236}">
                <a16:creationId xmlns:a16="http://schemas.microsoft.com/office/drawing/2014/main" id="{D0A36D94-D514-C96D-D909-5BB6E163BE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5963" y="4186065"/>
            <a:ext cx="581484" cy="581484"/>
          </a:xfrm>
          <a:prstGeom prst="rect">
            <a:avLst/>
          </a:prstGeom>
        </p:spPr>
      </p:pic>
      <p:pic>
        <p:nvPicPr>
          <p:cNvPr id="9" name="Bild 8" descr="Dokument med hel fyllning">
            <a:extLst>
              <a:ext uri="{FF2B5EF4-FFF2-40B4-BE49-F238E27FC236}">
                <a16:creationId xmlns:a16="http://schemas.microsoft.com/office/drawing/2014/main" id="{29AEB08A-DA8A-E172-6580-8C24C048E1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2550" y="4175907"/>
            <a:ext cx="706915" cy="706915"/>
          </a:xfrm>
          <a:prstGeom prst="rect">
            <a:avLst/>
          </a:prstGeom>
        </p:spPr>
      </p:pic>
      <p:pic>
        <p:nvPicPr>
          <p:cNvPr id="11" name="Bild 10" descr="Nål med hel fyllning">
            <a:extLst>
              <a:ext uri="{FF2B5EF4-FFF2-40B4-BE49-F238E27FC236}">
                <a16:creationId xmlns:a16="http://schemas.microsoft.com/office/drawing/2014/main" id="{7B56DD65-CE49-17E2-FAC0-27E4F384E4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24400" y="4175907"/>
            <a:ext cx="581140" cy="581140"/>
          </a:xfrm>
          <a:prstGeom prst="rect">
            <a:avLst/>
          </a:prstGeom>
        </p:spPr>
      </p:pic>
      <p:pic>
        <p:nvPicPr>
          <p:cNvPr id="13" name="Bild 12" descr="Kuvert med hel fyllning">
            <a:extLst>
              <a:ext uri="{FF2B5EF4-FFF2-40B4-BE49-F238E27FC236}">
                <a16:creationId xmlns:a16="http://schemas.microsoft.com/office/drawing/2014/main" id="{CB297E57-354F-CD21-675F-E51141DA466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86250" y="4082668"/>
            <a:ext cx="706915" cy="706915"/>
          </a:xfrm>
          <a:prstGeom prst="rect">
            <a:avLst/>
          </a:prstGeom>
        </p:spPr>
      </p:pic>
      <p:pic>
        <p:nvPicPr>
          <p:cNvPr id="15" name="Bild 14" descr="Cykling med hel fyllning">
            <a:extLst>
              <a:ext uri="{FF2B5EF4-FFF2-40B4-BE49-F238E27FC236}">
                <a16:creationId xmlns:a16="http://schemas.microsoft.com/office/drawing/2014/main" id="{A5F8170B-7EA0-E9D7-53AD-6E398D5676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525227" y="4175907"/>
            <a:ext cx="602251" cy="602251"/>
          </a:xfrm>
          <a:prstGeom prst="rect">
            <a:avLst/>
          </a:prstGeom>
        </p:spPr>
      </p:pic>
      <p:pic>
        <p:nvPicPr>
          <p:cNvPr id="17" name="Bild 16" descr="Provrör med hel fyllning">
            <a:extLst>
              <a:ext uri="{FF2B5EF4-FFF2-40B4-BE49-F238E27FC236}">
                <a16:creationId xmlns:a16="http://schemas.microsoft.com/office/drawing/2014/main" id="{B653C1B3-9638-20CF-7D81-17E4C3D763E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366301" y="4071243"/>
            <a:ext cx="706915" cy="706915"/>
          </a:xfrm>
          <a:prstGeom prst="rect">
            <a:avLst/>
          </a:prstGeom>
        </p:spPr>
      </p:pic>
    </p:spTree>
    <p:extLst>
      <p:ext uri="{BB962C8B-B14F-4D97-AF65-F5344CB8AC3E}">
        <p14:creationId xmlns:p14="http://schemas.microsoft.com/office/powerpoint/2010/main" val="70039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 12">
            <a:extLst>
              <a:ext uri="{FF2B5EF4-FFF2-40B4-BE49-F238E27FC236}">
                <a16:creationId xmlns:a16="http://schemas.microsoft.com/office/drawing/2014/main" id="{0109B444-76C2-C056-53C9-814E86CE0A53}"/>
              </a:ext>
            </a:extLst>
          </p:cNvPr>
          <p:cNvSpPr/>
          <p:nvPr/>
        </p:nvSpPr>
        <p:spPr>
          <a:xfrm>
            <a:off x="6968119" y="3816341"/>
            <a:ext cx="2140239" cy="2088682"/>
          </a:xfrm>
          <a:prstGeom prst="ellipse">
            <a:avLst/>
          </a:prstGeom>
          <a:solidFill>
            <a:schemeClr val="accent1">
              <a:lumMod val="90000"/>
              <a:lumOff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12" name="Ellips 11">
            <a:extLst>
              <a:ext uri="{FF2B5EF4-FFF2-40B4-BE49-F238E27FC236}">
                <a16:creationId xmlns:a16="http://schemas.microsoft.com/office/drawing/2014/main" id="{02FE5235-3EF9-BA40-6AD8-1CDE3C89A523}"/>
              </a:ext>
            </a:extLst>
          </p:cNvPr>
          <p:cNvSpPr/>
          <p:nvPr/>
        </p:nvSpPr>
        <p:spPr>
          <a:xfrm>
            <a:off x="6968119" y="1545832"/>
            <a:ext cx="2140239" cy="2088682"/>
          </a:xfrm>
          <a:prstGeom prst="ellipse">
            <a:avLst/>
          </a:prstGeom>
          <a:solidFill>
            <a:schemeClr val="accent1">
              <a:lumMod val="90000"/>
              <a:lumOff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3" name="Platshållare för bildnummer 2">
            <a:extLst>
              <a:ext uri="{FF2B5EF4-FFF2-40B4-BE49-F238E27FC236}">
                <a16:creationId xmlns:a16="http://schemas.microsoft.com/office/drawing/2014/main" id="{F254D416-7283-FCF3-21E5-2CA175E580C0}"/>
              </a:ext>
            </a:extLst>
          </p:cNvPr>
          <p:cNvSpPr>
            <a:spLocks noGrp="1"/>
          </p:cNvSpPr>
          <p:nvPr>
            <p:ph type="sldNum" sz="quarter" idx="12"/>
          </p:nvPr>
        </p:nvSpPr>
        <p:spPr/>
        <p:txBody>
          <a:bodyPr/>
          <a:lstStyle/>
          <a:p>
            <a:fld id="{5204B58B-0420-4827-A2A8-7A3D043AFDDE}" type="slidenum">
              <a:rPr lang="sv-SE" smtClean="0"/>
              <a:t>3</a:t>
            </a:fld>
            <a:endParaRPr lang="sv-SE" dirty="0"/>
          </a:p>
        </p:txBody>
      </p:sp>
      <p:sp>
        <p:nvSpPr>
          <p:cNvPr id="4" name="Platshållare för innehåll 3">
            <a:extLst>
              <a:ext uri="{FF2B5EF4-FFF2-40B4-BE49-F238E27FC236}">
                <a16:creationId xmlns:a16="http://schemas.microsoft.com/office/drawing/2014/main" id="{439042FF-654A-C697-E83B-48F7F6AD5EB7}"/>
              </a:ext>
            </a:extLst>
          </p:cNvPr>
          <p:cNvSpPr>
            <a:spLocks noGrp="1"/>
          </p:cNvSpPr>
          <p:nvPr>
            <p:ph sz="half" idx="2"/>
          </p:nvPr>
        </p:nvSpPr>
        <p:spPr/>
        <p:txBody>
          <a:bodyPr/>
          <a:lstStyle/>
          <a:p>
            <a:pPr marL="0" indent="0">
              <a:buNone/>
            </a:pPr>
            <a:r>
              <a:rPr lang="sv-SE" b="1" dirty="0"/>
              <a:t>ROS</a:t>
            </a:r>
          </a:p>
          <a:p>
            <a:pPr marL="0" indent="0">
              <a:buNone/>
            </a:pPr>
            <a:endParaRPr lang="sv-SE" b="1" dirty="0"/>
          </a:p>
          <a:p>
            <a:endParaRPr lang="sv-SE" dirty="0"/>
          </a:p>
          <a:p>
            <a:endParaRPr lang="sv-SE" dirty="0"/>
          </a:p>
          <a:p>
            <a:r>
              <a:rPr lang="sv-SE" sz="3200" b="1" dirty="0"/>
              <a:t>Förutsättningar del 1</a:t>
            </a:r>
          </a:p>
          <a:p>
            <a:endParaRPr lang="sv-SE" dirty="0"/>
          </a:p>
          <a:p>
            <a:r>
              <a:rPr lang="sv-SE" dirty="0"/>
              <a:t>Remiss och svar (ROS) är ett system för elektroniska beställningar och svar när det gäller blodprovsanalyser, röntgenundersökningar och vissa fysiologiska undersökningar. </a:t>
            </a:r>
            <a:endParaRPr lang="sv-SE" dirty="0">
              <a:highlight>
                <a:srgbClr val="FFFF00"/>
              </a:highlight>
            </a:endParaRPr>
          </a:p>
          <a:p>
            <a:pPr marL="0" indent="0">
              <a:buNone/>
            </a:pPr>
            <a:endParaRPr lang="sv-SE" dirty="0"/>
          </a:p>
          <a:p>
            <a:r>
              <a:rPr lang="sv-SE" dirty="0"/>
              <a:t>För att starta ROS logga in i </a:t>
            </a:r>
            <a:r>
              <a:rPr lang="sv-SE" dirty="0" err="1"/>
              <a:t>Citrix</a:t>
            </a:r>
            <a:br>
              <a:rPr lang="sv-SE" dirty="0"/>
            </a:br>
            <a:r>
              <a:rPr lang="sv-SE" dirty="0"/>
              <a:t>Klicka därefter på ikonen för Journalportalen. </a:t>
            </a:r>
            <a:endParaRPr lang="sv-SE" dirty="0">
              <a:highlight>
                <a:srgbClr val="FFFF00"/>
              </a:highlight>
            </a:endParaRP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A7C0C156-D386-CC6D-23B8-EF8EBF791AC0}"/>
              </a:ext>
            </a:extLst>
          </p:cNvPr>
          <p:cNvPicPr>
            <a:picLocks noChangeAspect="1"/>
          </p:cNvPicPr>
          <p:nvPr/>
        </p:nvPicPr>
        <p:blipFill rotWithShape="1">
          <a:blip r:embed="rId3"/>
          <a:srcRect l="29170" t="22730" r="24991" b="22715"/>
          <a:stretch/>
        </p:blipFill>
        <p:spPr>
          <a:xfrm>
            <a:off x="7753611" y="2258669"/>
            <a:ext cx="629993" cy="687265"/>
          </a:xfrm>
          <a:prstGeom prst="rect">
            <a:avLst/>
          </a:prstGeom>
        </p:spPr>
      </p:pic>
      <p:pic>
        <p:nvPicPr>
          <p:cNvPr id="9" name="Bildobjekt 8">
            <a:extLst>
              <a:ext uri="{FF2B5EF4-FFF2-40B4-BE49-F238E27FC236}">
                <a16:creationId xmlns:a16="http://schemas.microsoft.com/office/drawing/2014/main" id="{9D0B883F-C284-3E6E-93C8-A5A69AC16D1E}"/>
              </a:ext>
            </a:extLst>
          </p:cNvPr>
          <p:cNvPicPr>
            <a:picLocks noChangeAspect="1"/>
          </p:cNvPicPr>
          <p:nvPr/>
        </p:nvPicPr>
        <p:blipFill>
          <a:blip r:embed="rId4"/>
          <a:stretch>
            <a:fillRect/>
          </a:stretch>
        </p:blipFill>
        <p:spPr>
          <a:xfrm>
            <a:off x="7444371" y="4462854"/>
            <a:ext cx="1247775" cy="795655"/>
          </a:xfrm>
          <a:prstGeom prst="rect">
            <a:avLst/>
          </a:prstGeom>
          <a:ln>
            <a:solidFill>
              <a:schemeClr val="tx1">
                <a:lumMod val="50000"/>
                <a:lumOff val="50000"/>
              </a:schemeClr>
            </a:solidFill>
          </a:ln>
        </p:spPr>
      </p:pic>
    </p:spTree>
    <p:extLst>
      <p:ext uri="{BB962C8B-B14F-4D97-AF65-F5344CB8AC3E}">
        <p14:creationId xmlns:p14="http://schemas.microsoft.com/office/powerpoint/2010/main" val="82055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ildobjekt 2">
            <a:extLst>
              <a:ext uri="{FF2B5EF4-FFF2-40B4-BE49-F238E27FC236}">
                <a16:creationId xmlns:a16="http://schemas.microsoft.com/office/drawing/2014/main" id="{A9433700-3899-23B4-F950-DB477E0BD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568" y="3079416"/>
            <a:ext cx="42322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bildnummer 2">
            <a:extLst>
              <a:ext uri="{FF2B5EF4-FFF2-40B4-BE49-F238E27FC236}">
                <a16:creationId xmlns:a16="http://schemas.microsoft.com/office/drawing/2014/main" id="{5258C324-AD59-851E-96CA-ACBB2D3BF9D1}"/>
              </a:ext>
            </a:extLst>
          </p:cNvPr>
          <p:cNvSpPr>
            <a:spLocks noGrp="1"/>
          </p:cNvSpPr>
          <p:nvPr>
            <p:ph type="sldNum" sz="quarter" idx="12"/>
          </p:nvPr>
        </p:nvSpPr>
        <p:spPr/>
        <p:txBody>
          <a:bodyPr/>
          <a:lstStyle/>
          <a:p>
            <a:fld id="{5204B58B-0420-4827-A2A8-7A3D043AFDDE}" type="slidenum">
              <a:rPr lang="sv-SE" smtClean="0"/>
              <a:t>4</a:t>
            </a:fld>
            <a:endParaRPr lang="sv-SE" dirty="0"/>
          </a:p>
        </p:txBody>
      </p:sp>
      <p:sp>
        <p:nvSpPr>
          <p:cNvPr id="4" name="Platshållare för innehåll 3">
            <a:extLst>
              <a:ext uri="{FF2B5EF4-FFF2-40B4-BE49-F238E27FC236}">
                <a16:creationId xmlns:a16="http://schemas.microsoft.com/office/drawing/2014/main" id="{86B04CF8-97D9-F2CD-7B8F-A11461A241A6}"/>
              </a:ext>
            </a:extLst>
          </p:cNvPr>
          <p:cNvSpPr>
            <a:spLocks noGrp="1"/>
          </p:cNvSpPr>
          <p:nvPr>
            <p:ph sz="half" idx="2"/>
          </p:nvPr>
        </p:nvSpPr>
        <p:spPr/>
        <p:txBody>
          <a:bodyPr/>
          <a:lstStyle/>
          <a:p>
            <a:pPr marL="0" indent="0">
              <a:buNone/>
            </a:pPr>
            <a:endParaRPr lang="sv-SE" b="1" dirty="0"/>
          </a:p>
          <a:p>
            <a:pPr marL="0" indent="0">
              <a:buNone/>
            </a:pPr>
            <a:r>
              <a:rPr lang="sv-SE" sz="3200" b="1" dirty="0"/>
              <a:t>Förutsättningar del 2</a:t>
            </a:r>
          </a:p>
          <a:p>
            <a:pPr marL="0" indent="0">
              <a:buNone/>
            </a:pPr>
            <a:br>
              <a:rPr lang="sv-SE" b="1" dirty="0"/>
            </a:br>
            <a:r>
              <a:rPr lang="sv-SE" b="1" dirty="0"/>
              <a:t>VERKSAMHETSUPPDRAG</a:t>
            </a:r>
          </a:p>
          <a:p>
            <a:pPr marL="285750" indent="-285750">
              <a:buFont typeface="Arial" panose="020B0604020202020204" pitchFamily="34" charset="0"/>
              <a:buChar char="•"/>
            </a:pPr>
            <a:r>
              <a:rPr lang="sv-SE" dirty="0"/>
              <a:t>Välj aktuellt verksamhetsuppdrag. </a:t>
            </a:r>
          </a:p>
          <a:p>
            <a:endParaRPr lang="sv-SE" dirty="0">
              <a:highlight>
                <a:srgbClr val="FFFF00"/>
              </a:highlight>
            </a:endParaRPr>
          </a:p>
          <a:p>
            <a:endParaRPr lang="sv-SE" dirty="0">
              <a:highlight>
                <a:srgbClr val="FFFF00"/>
              </a:highlight>
            </a:endParaRPr>
          </a:p>
          <a:p>
            <a:endParaRPr lang="sv-SE" dirty="0">
              <a:highlight>
                <a:srgbClr val="FFFF00"/>
              </a:highlight>
            </a:endParaRPr>
          </a:p>
          <a:p>
            <a:pPr marL="0" indent="0">
              <a:buNone/>
            </a:pPr>
            <a:endParaRPr lang="sv-SE" dirty="0">
              <a:highlight>
                <a:srgbClr val="FFFF00"/>
              </a:highlight>
            </a:endParaRPr>
          </a:p>
          <a:p>
            <a:pPr marL="0" indent="0">
              <a:buNone/>
            </a:pPr>
            <a:endParaRPr lang="sv-SE" dirty="0">
              <a:highlight>
                <a:srgbClr val="FFFF00"/>
              </a:highlight>
            </a:endParaRPr>
          </a:p>
          <a:p>
            <a:pPr marL="0" indent="0">
              <a:buNone/>
            </a:pPr>
            <a:endParaRPr lang="sv-SE" dirty="0"/>
          </a:p>
        </p:txBody>
      </p:sp>
      <p:sp>
        <p:nvSpPr>
          <p:cNvPr id="13" name="Rektangel: rundade hörn 12">
            <a:extLst>
              <a:ext uri="{FF2B5EF4-FFF2-40B4-BE49-F238E27FC236}">
                <a16:creationId xmlns:a16="http://schemas.microsoft.com/office/drawing/2014/main" id="{143E3EF6-4318-A319-88AC-597E9D164935}"/>
              </a:ext>
            </a:extLst>
          </p:cNvPr>
          <p:cNvSpPr/>
          <p:nvPr/>
        </p:nvSpPr>
        <p:spPr>
          <a:xfrm>
            <a:off x="6416433" y="2759332"/>
            <a:ext cx="4791116" cy="960886"/>
          </a:xfrm>
          <a:prstGeom prst="round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0000"/>
              </a:lnSpc>
            </a:pPr>
            <a:r>
              <a:rPr lang="sv-SE" sz="1600" b="1" dirty="0">
                <a:solidFill>
                  <a:schemeClr val="tx1"/>
                </a:solidFill>
              </a:rPr>
              <a:t>Verksamhetsuppdrag: Sjuksköterska…</a:t>
            </a:r>
          </a:p>
          <a:p>
            <a:pPr marL="171450" indent="-171450">
              <a:lnSpc>
                <a:spcPct val="110000"/>
              </a:lnSpc>
              <a:buFont typeface="Arial" panose="020B0604020202020204" pitchFamily="34" charset="0"/>
              <a:buChar char="•"/>
            </a:pPr>
            <a:r>
              <a:rPr lang="sv-SE" sz="1600" dirty="0">
                <a:solidFill>
                  <a:schemeClr val="tx1"/>
                </a:solidFill>
              </a:rPr>
              <a:t>För att ta del av provsvar i ROS</a:t>
            </a:r>
          </a:p>
        </p:txBody>
      </p:sp>
      <p:sp>
        <p:nvSpPr>
          <p:cNvPr id="14" name="Rektangel: rundade hörn 13">
            <a:extLst>
              <a:ext uri="{FF2B5EF4-FFF2-40B4-BE49-F238E27FC236}">
                <a16:creationId xmlns:a16="http://schemas.microsoft.com/office/drawing/2014/main" id="{011EB566-948B-7D11-EDB6-AB9F75241B5A}"/>
              </a:ext>
            </a:extLst>
          </p:cNvPr>
          <p:cNvSpPr/>
          <p:nvPr/>
        </p:nvSpPr>
        <p:spPr>
          <a:xfrm>
            <a:off x="6422316" y="4206240"/>
            <a:ext cx="4791116" cy="1121760"/>
          </a:xfrm>
          <a:prstGeom prst="round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sv-SE" sz="1600" b="1" dirty="0">
                <a:solidFill>
                  <a:schemeClr val="tx1"/>
                </a:solidFill>
              </a:rPr>
              <a:t>Verksamhetsuppdrag: Provtagning…</a:t>
            </a:r>
          </a:p>
          <a:p>
            <a:pPr marL="171450" indent="-171450">
              <a:lnSpc>
                <a:spcPct val="110000"/>
              </a:lnSpc>
              <a:buFont typeface="Arial" panose="020B0604020202020204" pitchFamily="34" charset="0"/>
              <a:buChar char="•"/>
            </a:pPr>
            <a:r>
              <a:rPr lang="sv-SE" sz="1600" dirty="0">
                <a:solidFill>
                  <a:schemeClr val="tx1"/>
                </a:solidFill>
              </a:rPr>
              <a:t>För att skriva ut provtagningsunderlag från ROS</a:t>
            </a:r>
          </a:p>
          <a:p>
            <a:pPr marL="171450" indent="-171450">
              <a:lnSpc>
                <a:spcPct val="110000"/>
              </a:lnSpc>
              <a:buFont typeface="Arial" panose="020B0604020202020204" pitchFamily="34" charset="0"/>
              <a:buChar char="•"/>
            </a:pPr>
            <a:r>
              <a:rPr lang="sv-SE" sz="1600" dirty="0">
                <a:solidFill>
                  <a:schemeClr val="tx1"/>
                </a:solidFill>
              </a:rPr>
              <a:t>För att kvittera och skicka beställningen i ROS</a:t>
            </a:r>
          </a:p>
        </p:txBody>
      </p:sp>
      <p:cxnSp>
        <p:nvCxnSpPr>
          <p:cNvPr id="17" name="Rak pilkoppling 16">
            <a:extLst>
              <a:ext uri="{FF2B5EF4-FFF2-40B4-BE49-F238E27FC236}">
                <a16:creationId xmlns:a16="http://schemas.microsoft.com/office/drawing/2014/main" id="{B9729BFA-81D6-E50C-416F-5DC2A0768F7A}"/>
              </a:ext>
            </a:extLst>
          </p:cNvPr>
          <p:cNvCxnSpPr>
            <a:cxnSpLocks/>
            <a:endCxn id="14" idx="1"/>
          </p:cNvCxnSpPr>
          <p:nvPr/>
        </p:nvCxnSpPr>
        <p:spPr>
          <a:xfrm>
            <a:off x="4423019" y="4098668"/>
            <a:ext cx="1999297" cy="668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CF9F1284-060B-0A59-ECB2-4DF970B0B94F}"/>
              </a:ext>
            </a:extLst>
          </p:cNvPr>
          <p:cNvCxnSpPr>
            <a:cxnSpLocks/>
            <a:endCxn id="13" idx="1"/>
          </p:cNvCxnSpPr>
          <p:nvPr/>
        </p:nvCxnSpPr>
        <p:spPr>
          <a:xfrm flipV="1">
            <a:off x="4423019" y="3239775"/>
            <a:ext cx="1993414" cy="677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4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5258C324-AD59-851E-96CA-ACBB2D3BF9D1}"/>
              </a:ext>
            </a:extLst>
          </p:cNvPr>
          <p:cNvSpPr>
            <a:spLocks noGrp="1"/>
          </p:cNvSpPr>
          <p:nvPr>
            <p:ph type="sldNum" sz="quarter" idx="12"/>
          </p:nvPr>
        </p:nvSpPr>
        <p:spPr/>
        <p:txBody>
          <a:bodyPr/>
          <a:lstStyle/>
          <a:p>
            <a:fld id="{5204B58B-0420-4827-A2A8-7A3D043AFDDE}" type="slidenum">
              <a:rPr lang="sv-SE" smtClean="0"/>
              <a:t>5</a:t>
            </a:fld>
            <a:endParaRPr lang="sv-SE" dirty="0"/>
          </a:p>
        </p:txBody>
      </p:sp>
      <p:sp>
        <p:nvSpPr>
          <p:cNvPr id="4" name="Platshållare för innehåll 3">
            <a:extLst>
              <a:ext uri="{FF2B5EF4-FFF2-40B4-BE49-F238E27FC236}">
                <a16:creationId xmlns:a16="http://schemas.microsoft.com/office/drawing/2014/main" id="{86B04CF8-97D9-F2CD-7B8F-A11461A241A6}"/>
              </a:ext>
            </a:extLst>
          </p:cNvPr>
          <p:cNvSpPr>
            <a:spLocks noGrp="1"/>
          </p:cNvSpPr>
          <p:nvPr>
            <p:ph sz="half" idx="2"/>
          </p:nvPr>
        </p:nvSpPr>
        <p:spPr>
          <a:xfrm>
            <a:off x="1079999" y="1080000"/>
            <a:ext cx="4855450" cy="4248000"/>
          </a:xfrm>
        </p:spPr>
        <p:txBody>
          <a:bodyPr anchor="t" anchorCtr="0"/>
          <a:lstStyle/>
          <a:p>
            <a:pPr marL="0" indent="0">
              <a:buNone/>
            </a:pPr>
            <a:r>
              <a:rPr lang="sv-SE" sz="3200" b="1" dirty="0"/>
              <a:t>Förutsättningar del 2 forts.</a:t>
            </a:r>
          </a:p>
          <a:p>
            <a:pPr marL="0" indent="0">
              <a:buNone/>
            </a:pPr>
            <a:endParaRPr lang="sv-SE" b="1" dirty="0"/>
          </a:p>
          <a:p>
            <a:pPr marL="0" indent="0">
              <a:buNone/>
            </a:pPr>
            <a:r>
              <a:rPr lang="sv-SE" b="1" dirty="0"/>
              <a:t>VERKSAMHETSUPPDRAG</a:t>
            </a:r>
            <a:endParaRPr lang="sv-SE" dirty="0">
              <a:highlight>
                <a:srgbClr val="FFFF00"/>
              </a:highlight>
            </a:endParaRPr>
          </a:p>
          <a:p>
            <a:endParaRPr lang="sv-SE" dirty="0"/>
          </a:p>
          <a:p>
            <a:pPr marL="285750" indent="-285750">
              <a:buFont typeface="Arial" panose="020B0604020202020204" pitchFamily="34" charset="0"/>
              <a:buChar char="•"/>
            </a:pPr>
            <a:r>
              <a:rPr lang="sv-SE" dirty="0"/>
              <a:t>Växla mellan verksamhetsuppdrag</a:t>
            </a:r>
          </a:p>
          <a:p>
            <a:pPr marL="0" indent="0">
              <a:buNone/>
            </a:pPr>
            <a:r>
              <a:rPr lang="sv-SE" dirty="0"/>
              <a:t>                         </a:t>
            </a:r>
          </a:p>
        </p:txBody>
      </p:sp>
      <p:pic>
        <p:nvPicPr>
          <p:cNvPr id="20" name="Bildobjekt 19">
            <a:extLst>
              <a:ext uri="{FF2B5EF4-FFF2-40B4-BE49-F238E27FC236}">
                <a16:creationId xmlns:a16="http://schemas.microsoft.com/office/drawing/2014/main" id="{CC587663-4394-E32B-DDBD-9297A5171E64}"/>
              </a:ext>
            </a:extLst>
          </p:cNvPr>
          <p:cNvPicPr>
            <a:picLocks noChangeAspect="1"/>
          </p:cNvPicPr>
          <p:nvPr/>
        </p:nvPicPr>
        <p:blipFill>
          <a:blip r:embed="rId3"/>
          <a:stretch>
            <a:fillRect/>
          </a:stretch>
        </p:blipFill>
        <p:spPr>
          <a:xfrm>
            <a:off x="9500010" y="1813337"/>
            <a:ext cx="2170527" cy="3421051"/>
          </a:xfrm>
          <a:prstGeom prst="rect">
            <a:avLst/>
          </a:prstGeom>
        </p:spPr>
      </p:pic>
      <p:pic>
        <p:nvPicPr>
          <p:cNvPr id="22" name="Bildobjekt 21">
            <a:extLst>
              <a:ext uri="{FF2B5EF4-FFF2-40B4-BE49-F238E27FC236}">
                <a16:creationId xmlns:a16="http://schemas.microsoft.com/office/drawing/2014/main" id="{B5D0FAE6-E1CC-4DC4-716B-CAC7468D0968}"/>
              </a:ext>
            </a:extLst>
          </p:cNvPr>
          <p:cNvPicPr>
            <a:picLocks noChangeAspect="1"/>
          </p:cNvPicPr>
          <p:nvPr/>
        </p:nvPicPr>
        <p:blipFill>
          <a:blip r:embed="rId4"/>
          <a:stretch>
            <a:fillRect/>
          </a:stretch>
        </p:blipFill>
        <p:spPr>
          <a:xfrm>
            <a:off x="6414981" y="1813337"/>
            <a:ext cx="2170528" cy="3514663"/>
          </a:xfrm>
          <a:prstGeom prst="rect">
            <a:avLst/>
          </a:prstGeom>
        </p:spPr>
      </p:pic>
      <p:sp>
        <p:nvSpPr>
          <p:cNvPr id="5" name="Rektangel: rundade hörn 4">
            <a:extLst>
              <a:ext uri="{FF2B5EF4-FFF2-40B4-BE49-F238E27FC236}">
                <a16:creationId xmlns:a16="http://schemas.microsoft.com/office/drawing/2014/main" id="{CD2BC3CC-5FDF-D16A-3A35-8FDD3294A3A5}"/>
              </a:ext>
            </a:extLst>
          </p:cNvPr>
          <p:cNvSpPr/>
          <p:nvPr/>
        </p:nvSpPr>
        <p:spPr>
          <a:xfrm>
            <a:off x="11329014" y="2073904"/>
            <a:ext cx="341523" cy="2974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sp>
        <p:nvSpPr>
          <p:cNvPr id="6" name="textruta 5">
            <a:extLst>
              <a:ext uri="{FF2B5EF4-FFF2-40B4-BE49-F238E27FC236}">
                <a16:creationId xmlns:a16="http://schemas.microsoft.com/office/drawing/2014/main" id="{BF68166F-A6DC-B377-4CD9-1EC76D6E52BE}"/>
              </a:ext>
            </a:extLst>
          </p:cNvPr>
          <p:cNvSpPr txBox="1"/>
          <p:nvPr/>
        </p:nvSpPr>
        <p:spPr>
          <a:xfrm>
            <a:off x="6256552" y="1222408"/>
            <a:ext cx="5413985" cy="400110"/>
          </a:xfrm>
          <a:prstGeom prst="rect">
            <a:avLst/>
          </a:prstGeom>
          <a:noFill/>
        </p:spPr>
        <p:txBody>
          <a:bodyPr wrap="square" rtlCol="0">
            <a:spAutoFit/>
          </a:bodyPr>
          <a:lstStyle/>
          <a:p>
            <a:pPr algn="l"/>
            <a:r>
              <a:rPr lang="sv-SE" sz="2000" dirty="0"/>
              <a:t>Växla i Journalportalen:              Växla i ROS:</a:t>
            </a:r>
            <a:endParaRPr lang="sv-SE" sz="2000" dirty="0">
              <a:latin typeface="+mj-lt"/>
            </a:endParaRPr>
          </a:p>
        </p:txBody>
      </p:sp>
    </p:spTree>
    <p:extLst>
      <p:ext uri="{BB962C8B-B14F-4D97-AF65-F5344CB8AC3E}">
        <p14:creationId xmlns:p14="http://schemas.microsoft.com/office/powerpoint/2010/main" val="170280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254D416-7283-FCF3-21E5-2CA175E580C0}"/>
              </a:ext>
            </a:extLst>
          </p:cNvPr>
          <p:cNvSpPr>
            <a:spLocks noGrp="1"/>
          </p:cNvSpPr>
          <p:nvPr>
            <p:ph type="sldNum" sz="quarter" idx="12"/>
          </p:nvPr>
        </p:nvSpPr>
        <p:spPr/>
        <p:txBody>
          <a:bodyPr/>
          <a:lstStyle/>
          <a:p>
            <a:fld id="{5204B58B-0420-4827-A2A8-7A3D043AFDDE}" type="slidenum">
              <a:rPr lang="sv-SE" smtClean="0"/>
              <a:t>6</a:t>
            </a:fld>
            <a:endParaRPr lang="sv-SE" dirty="0"/>
          </a:p>
        </p:txBody>
      </p:sp>
      <p:sp>
        <p:nvSpPr>
          <p:cNvPr id="4" name="Platshållare för innehåll 3">
            <a:extLst>
              <a:ext uri="{FF2B5EF4-FFF2-40B4-BE49-F238E27FC236}">
                <a16:creationId xmlns:a16="http://schemas.microsoft.com/office/drawing/2014/main" id="{439042FF-654A-C697-E83B-48F7F6AD5EB7}"/>
              </a:ext>
            </a:extLst>
          </p:cNvPr>
          <p:cNvSpPr>
            <a:spLocks noGrp="1"/>
          </p:cNvSpPr>
          <p:nvPr>
            <p:ph sz="half" idx="2"/>
          </p:nvPr>
        </p:nvSpPr>
        <p:spPr>
          <a:xfrm>
            <a:off x="1079999" y="895892"/>
            <a:ext cx="4248000" cy="4248000"/>
          </a:xfrm>
        </p:spPr>
        <p:txBody>
          <a:bodyPr anchor="t" anchorCtr="0"/>
          <a:lstStyle/>
          <a:p>
            <a:r>
              <a:rPr lang="sv-SE" sz="3200" b="1" dirty="0"/>
              <a:t>Förutsättningar del 3</a:t>
            </a:r>
          </a:p>
          <a:p>
            <a:endParaRPr lang="sv-SE" dirty="0"/>
          </a:p>
          <a:p>
            <a:pPr marL="285750" indent="-285750">
              <a:buFont typeface="Arial" panose="020B0604020202020204" pitchFamily="34" charset="0"/>
              <a:buChar char="•"/>
            </a:pPr>
            <a:r>
              <a:rPr lang="sv-SE" dirty="0"/>
              <a:t>Installation av etikettskrivare måste ske första gången man loggar in i en dator.</a:t>
            </a:r>
            <a:br>
              <a:rPr lang="sv-SE" dirty="0"/>
            </a:br>
            <a:endParaRPr lang="sv-SE" dirty="0"/>
          </a:p>
          <a:p>
            <a:pPr marL="285750" indent="-285750">
              <a:buFont typeface="Arial" panose="020B0604020202020204" pitchFamily="34" charset="0"/>
              <a:buChar char="•"/>
            </a:pPr>
            <a:r>
              <a:rPr lang="sv-SE" dirty="0"/>
              <a:t>Installation av etikettskrivare måste ske varje gång en ny skrivare används.</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För installation av etikettskrivare se manual på Vårdgivarwebben: </a:t>
            </a:r>
            <a:br>
              <a:rPr lang="sv-SE" dirty="0"/>
            </a:br>
            <a:r>
              <a:rPr lang="sv-SE" dirty="0">
                <a:hlinkClick r:id="rId3">
                  <a:extLst>
                    <a:ext uri="{A12FA001-AC4F-418D-AE19-62706E023703}">
                      <ahyp:hlinkClr xmlns:ahyp="http://schemas.microsoft.com/office/drawing/2018/hyperlinkcolor" val="tx"/>
                    </a:ext>
                  </a:extLst>
                </a:hlinkClick>
              </a:rPr>
              <a:t>Manual ROS för kommunanvändare</a:t>
            </a:r>
            <a:endParaRPr lang="sv-SE" dirty="0"/>
          </a:p>
        </p:txBody>
      </p:sp>
      <p:pic>
        <p:nvPicPr>
          <p:cNvPr id="13" name="Bildobjekt 12">
            <a:extLst>
              <a:ext uri="{FF2B5EF4-FFF2-40B4-BE49-F238E27FC236}">
                <a16:creationId xmlns:a16="http://schemas.microsoft.com/office/drawing/2014/main" id="{756D7B71-6F1B-B4D5-FA96-65AB7E3B0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072" y="359790"/>
            <a:ext cx="5776041" cy="5688419"/>
          </a:xfrm>
          <a:prstGeom prst="rect">
            <a:avLst/>
          </a:prstGeom>
        </p:spPr>
      </p:pic>
    </p:spTree>
    <p:extLst>
      <p:ext uri="{BB962C8B-B14F-4D97-AF65-F5344CB8AC3E}">
        <p14:creationId xmlns:p14="http://schemas.microsoft.com/office/powerpoint/2010/main" val="168104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3698E0-5166-C0C4-96A8-2F0147F6EE99}"/>
              </a:ext>
            </a:extLst>
          </p:cNvPr>
          <p:cNvSpPr>
            <a:spLocks noGrp="1"/>
          </p:cNvSpPr>
          <p:nvPr>
            <p:ph type="title"/>
          </p:nvPr>
        </p:nvSpPr>
        <p:spPr>
          <a:noFill/>
        </p:spPr>
        <p:txBody>
          <a:bodyPr/>
          <a:lstStyle/>
          <a:p>
            <a:r>
              <a:rPr lang="sv-SE" dirty="0">
                <a:solidFill>
                  <a:schemeClr val="accent1"/>
                </a:solidFill>
              </a:rPr>
              <a:t>Arbetsflöde i ROS för sköterskor i kommunen</a:t>
            </a:r>
          </a:p>
        </p:txBody>
      </p:sp>
      <p:sp>
        <p:nvSpPr>
          <p:cNvPr id="3" name="Platshållare för bildnummer 2">
            <a:extLst>
              <a:ext uri="{FF2B5EF4-FFF2-40B4-BE49-F238E27FC236}">
                <a16:creationId xmlns:a16="http://schemas.microsoft.com/office/drawing/2014/main" id="{F254D416-7283-FCF3-21E5-2CA175E580C0}"/>
              </a:ext>
            </a:extLst>
          </p:cNvPr>
          <p:cNvSpPr>
            <a:spLocks noGrp="1"/>
          </p:cNvSpPr>
          <p:nvPr>
            <p:ph type="sldNum" sz="quarter" idx="12"/>
          </p:nvPr>
        </p:nvSpPr>
        <p:spPr/>
        <p:txBody>
          <a:bodyPr/>
          <a:lstStyle/>
          <a:p>
            <a:fld id="{5204B58B-0420-4827-A2A8-7A3D043AFDDE}" type="slidenum">
              <a:rPr lang="sv-SE" smtClean="0"/>
              <a:t>7</a:t>
            </a:fld>
            <a:endParaRPr lang="sv-SE" dirty="0"/>
          </a:p>
        </p:txBody>
      </p:sp>
      <p:graphicFrame>
        <p:nvGraphicFramePr>
          <p:cNvPr id="5" name="Platshållare för innehåll 4">
            <a:extLst>
              <a:ext uri="{FF2B5EF4-FFF2-40B4-BE49-F238E27FC236}">
                <a16:creationId xmlns:a16="http://schemas.microsoft.com/office/drawing/2014/main" id="{F00DAB73-3545-8DAC-52A0-C33891F9258F}"/>
              </a:ext>
            </a:extLst>
          </p:cNvPr>
          <p:cNvGraphicFramePr>
            <a:graphicFrameLocks noGrp="1"/>
          </p:cNvGraphicFramePr>
          <p:nvPr>
            <p:ph sz="quarter" idx="13"/>
          </p:nvPr>
        </p:nvGraphicFramePr>
        <p:xfrm>
          <a:off x="648001" y="1800224"/>
          <a:ext cx="10715324" cy="4071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Bild 6" descr="Sociala distancing med hel fyllning">
            <a:extLst>
              <a:ext uri="{FF2B5EF4-FFF2-40B4-BE49-F238E27FC236}">
                <a16:creationId xmlns:a16="http://schemas.microsoft.com/office/drawing/2014/main" id="{D0A36D94-D514-C96D-D909-5BB6E163BE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5963" y="4186065"/>
            <a:ext cx="581484" cy="581484"/>
          </a:xfrm>
          <a:prstGeom prst="rect">
            <a:avLst/>
          </a:prstGeom>
        </p:spPr>
      </p:pic>
      <p:pic>
        <p:nvPicPr>
          <p:cNvPr id="9" name="Bild 8" descr="Dokument med hel fyllning">
            <a:extLst>
              <a:ext uri="{FF2B5EF4-FFF2-40B4-BE49-F238E27FC236}">
                <a16:creationId xmlns:a16="http://schemas.microsoft.com/office/drawing/2014/main" id="{29AEB08A-DA8A-E172-6580-8C24C048E1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2550" y="4175907"/>
            <a:ext cx="706915" cy="706915"/>
          </a:xfrm>
          <a:prstGeom prst="rect">
            <a:avLst/>
          </a:prstGeom>
        </p:spPr>
      </p:pic>
      <p:pic>
        <p:nvPicPr>
          <p:cNvPr id="11" name="Bild 10" descr="Nål med hel fyllning">
            <a:extLst>
              <a:ext uri="{FF2B5EF4-FFF2-40B4-BE49-F238E27FC236}">
                <a16:creationId xmlns:a16="http://schemas.microsoft.com/office/drawing/2014/main" id="{7B56DD65-CE49-17E2-FAC0-27E4F384E4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24400" y="4175907"/>
            <a:ext cx="581140" cy="581140"/>
          </a:xfrm>
          <a:prstGeom prst="rect">
            <a:avLst/>
          </a:prstGeom>
        </p:spPr>
      </p:pic>
      <p:pic>
        <p:nvPicPr>
          <p:cNvPr id="13" name="Bild 12" descr="Kuvert med hel fyllning">
            <a:extLst>
              <a:ext uri="{FF2B5EF4-FFF2-40B4-BE49-F238E27FC236}">
                <a16:creationId xmlns:a16="http://schemas.microsoft.com/office/drawing/2014/main" id="{CB297E57-354F-CD21-675F-E51141DA466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86250" y="4082668"/>
            <a:ext cx="706915" cy="706915"/>
          </a:xfrm>
          <a:prstGeom prst="rect">
            <a:avLst/>
          </a:prstGeom>
        </p:spPr>
      </p:pic>
      <p:pic>
        <p:nvPicPr>
          <p:cNvPr id="15" name="Bild 14" descr="Cykling med hel fyllning">
            <a:extLst>
              <a:ext uri="{FF2B5EF4-FFF2-40B4-BE49-F238E27FC236}">
                <a16:creationId xmlns:a16="http://schemas.microsoft.com/office/drawing/2014/main" id="{A5F8170B-7EA0-E9D7-53AD-6E398D5676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525227" y="4175907"/>
            <a:ext cx="602251" cy="602251"/>
          </a:xfrm>
          <a:prstGeom prst="rect">
            <a:avLst/>
          </a:prstGeom>
        </p:spPr>
      </p:pic>
      <p:pic>
        <p:nvPicPr>
          <p:cNvPr id="17" name="Bild 16" descr="Provrör med hel fyllning">
            <a:extLst>
              <a:ext uri="{FF2B5EF4-FFF2-40B4-BE49-F238E27FC236}">
                <a16:creationId xmlns:a16="http://schemas.microsoft.com/office/drawing/2014/main" id="{B653C1B3-9638-20CF-7D81-17E4C3D763E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366301" y="4071243"/>
            <a:ext cx="706915" cy="706915"/>
          </a:xfrm>
          <a:prstGeom prst="rect">
            <a:avLst/>
          </a:prstGeom>
        </p:spPr>
      </p:pic>
    </p:spTree>
    <p:extLst>
      <p:ext uri="{BB962C8B-B14F-4D97-AF65-F5344CB8AC3E}">
        <p14:creationId xmlns:p14="http://schemas.microsoft.com/office/powerpoint/2010/main" val="51681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9BE04D9-89B6-A0A3-5292-1C7293D70FA8}"/>
              </a:ext>
            </a:extLst>
          </p:cNvPr>
          <p:cNvSpPr>
            <a:spLocks noGrp="1"/>
          </p:cNvSpPr>
          <p:nvPr>
            <p:ph type="sldNum" sz="quarter" idx="12"/>
          </p:nvPr>
        </p:nvSpPr>
        <p:spPr/>
        <p:txBody>
          <a:bodyPr/>
          <a:lstStyle/>
          <a:p>
            <a:fld id="{5204B58B-0420-4827-A2A8-7A3D043AFDDE}" type="slidenum">
              <a:rPr lang="sv-SE" smtClean="0"/>
              <a:t>8</a:t>
            </a:fld>
            <a:endParaRPr lang="sv-SE" dirty="0"/>
          </a:p>
        </p:txBody>
      </p:sp>
      <p:sp>
        <p:nvSpPr>
          <p:cNvPr id="12" name="Platshållare för innehåll 11">
            <a:extLst>
              <a:ext uri="{FF2B5EF4-FFF2-40B4-BE49-F238E27FC236}">
                <a16:creationId xmlns:a16="http://schemas.microsoft.com/office/drawing/2014/main" id="{129F0C30-1A0E-E7CE-805B-0DF7F48B9B85}"/>
              </a:ext>
            </a:extLst>
          </p:cNvPr>
          <p:cNvSpPr>
            <a:spLocks noGrp="1"/>
          </p:cNvSpPr>
          <p:nvPr>
            <p:ph sz="half" idx="2"/>
          </p:nvPr>
        </p:nvSpPr>
        <p:spPr>
          <a:xfrm>
            <a:off x="791242" y="1761422"/>
            <a:ext cx="4248000" cy="3595453"/>
          </a:xfrm>
        </p:spPr>
        <p:txBody>
          <a:bodyPr anchor="t" anchorCtr="0"/>
          <a:lstStyle/>
          <a:p>
            <a:pPr marL="0" indent="0" algn="ctr">
              <a:buNone/>
            </a:pPr>
            <a:r>
              <a:rPr lang="sv-SE" sz="2400" b="1" dirty="0"/>
              <a:t>ORDINATION</a:t>
            </a:r>
          </a:p>
          <a:p>
            <a:pPr marL="0" indent="0">
              <a:buNone/>
            </a:pPr>
            <a:r>
              <a:rPr lang="sv-SE" sz="1600" i="1" dirty="0"/>
              <a:t>Folke 94 år kontaktar sin ansvarige läkare på vårdcentralen då han känt sig trött sista tiden. </a:t>
            </a:r>
          </a:p>
          <a:p>
            <a:pPr marL="0" indent="0">
              <a:buNone/>
            </a:pPr>
            <a:r>
              <a:rPr lang="sv-SE" sz="1600" i="1" dirty="0"/>
              <a:t>Han har tidigare haft lågt blodvärde vid några tillfällen tidigare i livet.</a:t>
            </a:r>
          </a:p>
          <a:p>
            <a:pPr marL="0" indent="0">
              <a:buNone/>
            </a:pPr>
            <a:r>
              <a:rPr lang="sv-SE" sz="1600" i="1" dirty="0"/>
              <a:t> Ansvarig läkare ordinerar bland annat ett nytt blodstatus i ROS.</a:t>
            </a:r>
          </a:p>
          <a:p>
            <a:pPr marL="0" indent="0">
              <a:buNone/>
            </a:pPr>
            <a:r>
              <a:rPr lang="sv-SE" sz="1600" i="1" dirty="0"/>
              <a:t>Då Folke inte klarar att ta sig till vårdcentralen kontaktas ansvarig sjuksköterska inom hemsjukvården, för att utföra provtagningen.</a:t>
            </a:r>
          </a:p>
          <a:p>
            <a:pPr marL="0" indent="0" algn="ctr">
              <a:buNone/>
            </a:pPr>
            <a:endParaRPr lang="sv-SE" sz="3200" b="1" dirty="0">
              <a:solidFill>
                <a:schemeClr val="accent1"/>
              </a:solidFill>
            </a:endParaRPr>
          </a:p>
          <a:p>
            <a:pPr marL="0" indent="0" algn="ctr">
              <a:buNone/>
            </a:pPr>
            <a:endParaRPr lang="sv-SE" sz="3200" b="1" dirty="0"/>
          </a:p>
        </p:txBody>
      </p:sp>
      <p:pic>
        <p:nvPicPr>
          <p:cNvPr id="34" name="Platshållare för bild 33">
            <a:extLst>
              <a:ext uri="{FF2B5EF4-FFF2-40B4-BE49-F238E27FC236}">
                <a16:creationId xmlns:a16="http://schemas.microsoft.com/office/drawing/2014/main" id="{152D2E35-EB99-2F57-6442-8BBD9F5CB2B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85" r="185"/>
          <a:stretch>
            <a:fillRect/>
          </a:stretch>
        </p:blipFill>
        <p:spPr/>
      </p:pic>
      <p:pic>
        <p:nvPicPr>
          <p:cNvPr id="4" name="Bildobjekt 3">
            <a:extLst>
              <a:ext uri="{FF2B5EF4-FFF2-40B4-BE49-F238E27FC236}">
                <a16:creationId xmlns:a16="http://schemas.microsoft.com/office/drawing/2014/main" id="{EAE4C10B-3D87-D68B-3DA2-A98CD2AF068E}"/>
              </a:ext>
            </a:extLst>
          </p:cNvPr>
          <p:cNvPicPr>
            <a:picLocks noChangeAspect="1"/>
          </p:cNvPicPr>
          <p:nvPr/>
        </p:nvPicPr>
        <p:blipFill>
          <a:blip r:embed="rId4"/>
          <a:stretch>
            <a:fillRect/>
          </a:stretch>
        </p:blipFill>
        <p:spPr>
          <a:xfrm>
            <a:off x="1293705" y="564677"/>
            <a:ext cx="3895623" cy="936448"/>
          </a:xfrm>
          <a:prstGeom prst="rect">
            <a:avLst/>
          </a:prstGeom>
        </p:spPr>
      </p:pic>
    </p:spTree>
    <p:extLst>
      <p:ext uri="{BB962C8B-B14F-4D97-AF65-F5344CB8AC3E}">
        <p14:creationId xmlns:p14="http://schemas.microsoft.com/office/powerpoint/2010/main" val="1351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9BE04D9-89B6-A0A3-5292-1C7293D70FA8}"/>
              </a:ext>
            </a:extLst>
          </p:cNvPr>
          <p:cNvSpPr>
            <a:spLocks noGrp="1"/>
          </p:cNvSpPr>
          <p:nvPr>
            <p:ph type="sldNum" sz="quarter" idx="12"/>
          </p:nvPr>
        </p:nvSpPr>
        <p:spPr/>
        <p:txBody>
          <a:bodyPr/>
          <a:lstStyle/>
          <a:p>
            <a:fld id="{5204B58B-0420-4827-A2A8-7A3D043AFDDE}" type="slidenum">
              <a:rPr lang="sv-SE" smtClean="0"/>
              <a:t>9</a:t>
            </a:fld>
            <a:endParaRPr lang="sv-SE" dirty="0"/>
          </a:p>
        </p:txBody>
      </p:sp>
      <p:sp>
        <p:nvSpPr>
          <p:cNvPr id="12" name="Platshållare för innehåll 11">
            <a:extLst>
              <a:ext uri="{FF2B5EF4-FFF2-40B4-BE49-F238E27FC236}">
                <a16:creationId xmlns:a16="http://schemas.microsoft.com/office/drawing/2014/main" id="{129F0C30-1A0E-E7CE-805B-0DF7F48B9B85}"/>
              </a:ext>
            </a:extLst>
          </p:cNvPr>
          <p:cNvSpPr>
            <a:spLocks noGrp="1"/>
          </p:cNvSpPr>
          <p:nvPr>
            <p:ph sz="half" idx="2"/>
          </p:nvPr>
        </p:nvSpPr>
        <p:spPr>
          <a:xfrm>
            <a:off x="556616" y="1516363"/>
            <a:ext cx="5206230" cy="4248000"/>
          </a:xfrm>
        </p:spPr>
        <p:txBody>
          <a:bodyPr anchor="t" anchorCtr="0"/>
          <a:lstStyle/>
          <a:p>
            <a:pPr marL="0" indent="0">
              <a:buNone/>
            </a:pPr>
            <a:r>
              <a:rPr lang="sv-SE" sz="2300" b="1" dirty="0"/>
              <a:t>SKRIVA UT PROVTAGNINGSUNDERLAG</a:t>
            </a:r>
          </a:p>
          <a:p>
            <a:pPr marL="0" indent="0">
              <a:buNone/>
            </a:pPr>
            <a:r>
              <a:rPr lang="sv-SE" sz="1300" i="1" dirty="0"/>
              <a:t>Kontrollera att rätt verksamhetsuppdrag används!</a:t>
            </a:r>
            <a:br>
              <a:rPr lang="sv-SE" sz="1400" i="1" dirty="0"/>
            </a:br>
            <a:endParaRPr lang="sv-SE" sz="1400" i="1" dirty="0"/>
          </a:p>
          <a:p>
            <a:pPr marL="0" indent="0">
              <a:buNone/>
            </a:pPr>
            <a:br>
              <a:rPr lang="sv-SE" sz="1400" i="1" dirty="0"/>
            </a:br>
            <a:r>
              <a:rPr lang="sv-SE" sz="1800" dirty="0"/>
              <a:t>För att söka fram Folke:</a:t>
            </a:r>
          </a:p>
          <a:p>
            <a:pPr marL="285750" indent="-285750">
              <a:buFont typeface="Arial" panose="020B0604020202020204" pitchFamily="34" charset="0"/>
              <a:buChar char="•"/>
            </a:pPr>
            <a:r>
              <a:rPr lang="sv-SE" sz="1800" dirty="0"/>
              <a:t>Klicka pilen i fokusfältet Patient, för att öppna Befolkningsregistret.</a:t>
            </a:r>
          </a:p>
          <a:p>
            <a:pPr marL="285750" indent="-285750">
              <a:buFont typeface="Arial" panose="020B0604020202020204" pitchFamily="34" charset="0"/>
              <a:buChar char="•"/>
            </a:pPr>
            <a:r>
              <a:rPr lang="sv-SE" sz="1800" dirty="0"/>
              <a:t>Fyll i Folkes personnummer – Klicka </a:t>
            </a:r>
            <a:r>
              <a:rPr lang="sv-SE" sz="1800" b="1" dirty="0"/>
              <a:t>Sök</a:t>
            </a:r>
          </a:p>
          <a:p>
            <a:pPr marL="285750" indent="-285750">
              <a:buFont typeface="Arial" panose="020B0604020202020204" pitchFamily="34" charset="0"/>
              <a:buChar char="•"/>
            </a:pPr>
            <a:r>
              <a:rPr lang="sv-SE" sz="1800" dirty="0"/>
              <a:t>Dubbelklicka på Folkes namn/rad eller klicka på </a:t>
            </a:r>
            <a:r>
              <a:rPr lang="sv-SE" sz="1800" b="1" dirty="0"/>
              <a:t>Välj patient</a:t>
            </a:r>
          </a:p>
          <a:p>
            <a:pPr marL="0" indent="0">
              <a:buNone/>
            </a:pPr>
            <a:endParaRPr lang="sv-SE" sz="1800" dirty="0"/>
          </a:p>
          <a:p>
            <a:pPr marL="0" indent="0" algn="ctr">
              <a:buNone/>
            </a:pPr>
            <a:endParaRPr lang="sv-SE" sz="3200" b="1" dirty="0"/>
          </a:p>
        </p:txBody>
      </p:sp>
      <p:pic>
        <p:nvPicPr>
          <p:cNvPr id="13" name="Bildobjekt 12">
            <a:extLst>
              <a:ext uri="{FF2B5EF4-FFF2-40B4-BE49-F238E27FC236}">
                <a16:creationId xmlns:a16="http://schemas.microsoft.com/office/drawing/2014/main" id="{A5EB9DA2-C24E-968B-81D8-CA37D8E7E8CA}"/>
              </a:ext>
            </a:extLst>
          </p:cNvPr>
          <p:cNvPicPr>
            <a:picLocks noChangeAspect="1"/>
          </p:cNvPicPr>
          <p:nvPr/>
        </p:nvPicPr>
        <p:blipFill rotWithShape="1">
          <a:blip r:embed="rId3"/>
          <a:srcRect r="4642"/>
          <a:stretch/>
        </p:blipFill>
        <p:spPr>
          <a:xfrm>
            <a:off x="8265887" y="166036"/>
            <a:ext cx="1620000" cy="3029535"/>
          </a:xfrm>
          <a:prstGeom prst="rect">
            <a:avLst/>
          </a:prstGeom>
        </p:spPr>
      </p:pic>
      <p:pic>
        <p:nvPicPr>
          <p:cNvPr id="14" name="Bildobjekt 13">
            <a:extLst>
              <a:ext uri="{FF2B5EF4-FFF2-40B4-BE49-F238E27FC236}">
                <a16:creationId xmlns:a16="http://schemas.microsoft.com/office/drawing/2014/main" id="{3B80CF82-C64C-60A0-A21E-E11C70700732}"/>
              </a:ext>
            </a:extLst>
          </p:cNvPr>
          <p:cNvPicPr>
            <a:picLocks noChangeAspect="1"/>
          </p:cNvPicPr>
          <p:nvPr/>
        </p:nvPicPr>
        <p:blipFill>
          <a:blip r:embed="rId4"/>
          <a:stretch>
            <a:fillRect/>
          </a:stretch>
        </p:blipFill>
        <p:spPr>
          <a:xfrm>
            <a:off x="7107840" y="3767954"/>
            <a:ext cx="4009926" cy="2428293"/>
          </a:xfrm>
          <a:prstGeom prst="rect">
            <a:avLst/>
          </a:prstGeom>
        </p:spPr>
      </p:pic>
      <p:sp>
        <p:nvSpPr>
          <p:cNvPr id="15" name="Pil: nedåt 14">
            <a:extLst>
              <a:ext uri="{FF2B5EF4-FFF2-40B4-BE49-F238E27FC236}">
                <a16:creationId xmlns:a16="http://schemas.microsoft.com/office/drawing/2014/main" id="{5CFEE045-644B-0CE7-9861-1E960CFEF5FB}"/>
              </a:ext>
            </a:extLst>
          </p:cNvPr>
          <p:cNvSpPr/>
          <p:nvPr/>
        </p:nvSpPr>
        <p:spPr>
          <a:xfrm>
            <a:off x="8969416" y="3232785"/>
            <a:ext cx="212942" cy="473651"/>
          </a:xfrm>
          <a:prstGeom prst="downArrow">
            <a:avLst/>
          </a:prstGeom>
          <a:solidFill>
            <a:srgbClr val="FF000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dirty="0" err="1"/>
          </a:p>
        </p:txBody>
      </p:sp>
      <p:pic>
        <p:nvPicPr>
          <p:cNvPr id="4" name="Bildobjekt 3">
            <a:extLst>
              <a:ext uri="{FF2B5EF4-FFF2-40B4-BE49-F238E27FC236}">
                <a16:creationId xmlns:a16="http://schemas.microsoft.com/office/drawing/2014/main" id="{54982E6F-5B65-788A-0455-391483A581FF}"/>
              </a:ext>
            </a:extLst>
          </p:cNvPr>
          <p:cNvPicPr>
            <a:picLocks noChangeAspect="1"/>
          </p:cNvPicPr>
          <p:nvPr/>
        </p:nvPicPr>
        <p:blipFill>
          <a:blip r:embed="rId5"/>
          <a:stretch>
            <a:fillRect/>
          </a:stretch>
        </p:blipFill>
        <p:spPr>
          <a:xfrm>
            <a:off x="1290775" y="456376"/>
            <a:ext cx="3967407" cy="936000"/>
          </a:xfrm>
          <a:prstGeom prst="rect">
            <a:avLst/>
          </a:prstGeom>
        </p:spPr>
      </p:pic>
    </p:spTree>
    <p:extLst>
      <p:ext uri="{BB962C8B-B14F-4D97-AF65-F5344CB8AC3E}">
        <p14:creationId xmlns:p14="http://schemas.microsoft.com/office/powerpoint/2010/main" val="962282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smtClean="0">
            <a:latin typeface="+mj-lt"/>
          </a:defRPr>
        </a:defPPr>
      </a:lstStyle>
    </a:txDef>
  </a:objectDefaults>
  <a:extraClrSchemeLst/>
  <a:extLst>
    <a:ext uri="{05A4C25C-085E-4340-85A3-A5531E510DB2}">
      <thm15:themeFamily xmlns:thm15="http://schemas.microsoft.com/office/thememl/2012/main" name="Startbild.pptx  -  Skrivskyddad" id="{CF37655C-90A6-424E-9B54-46D6A045F071}" vid="{726C345F-4439-4E0E-B5A8-86136D5FEC6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2903</TotalTime>
  <Words>1421</Words>
  <Application>Microsoft Office PowerPoint</Application>
  <PresentationFormat>Bredbild</PresentationFormat>
  <Paragraphs>180</Paragraphs>
  <Slides>19</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Calibri</vt:lpstr>
      <vt:lpstr>Georgia</vt:lpstr>
      <vt:lpstr>Roboto</vt:lpstr>
      <vt:lpstr>Roboto Light</vt:lpstr>
      <vt:lpstr>Region Östergötland</vt:lpstr>
      <vt:lpstr>ROS till kommunerna</vt:lpstr>
      <vt:lpstr>Arbetsflöde i ROS för sköterskor i kommunen</vt:lpstr>
      <vt:lpstr>PowerPoint-presentation</vt:lpstr>
      <vt:lpstr>PowerPoint-presentation</vt:lpstr>
      <vt:lpstr>PowerPoint-presentation</vt:lpstr>
      <vt:lpstr>PowerPoint-presentation</vt:lpstr>
      <vt:lpstr>Arbetsflöde i ROS för sköterskor i kommunen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Region Ostergotland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 till kommunerna</dc:title>
  <dc:creator>Svenzén Elin</dc:creator>
  <cp:lastModifiedBy>Waltersson Kristin</cp:lastModifiedBy>
  <cp:revision>28</cp:revision>
  <cp:lastPrinted>2023-11-07T06:40:14Z</cp:lastPrinted>
  <dcterms:created xsi:type="dcterms:W3CDTF">2023-10-31T09:40:54Z</dcterms:created>
  <dcterms:modified xsi:type="dcterms:W3CDTF">2023-12-08T08:23:48Z</dcterms:modified>
</cp:coreProperties>
</file>