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85" r:id="rId2"/>
    <p:sldMasterId id="2147483655" r:id="rId3"/>
    <p:sldMasterId id="2147483677" r:id="rId4"/>
  </p:sldMasterIdLst>
  <p:sldIdLst>
    <p:sldId id="299" r:id="rId5"/>
    <p:sldId id="284" r:id="rId6"/>
    <p:sldId id="285" r:id="rId7"/>
    <p:sldId id="286" r:id="rId8"/>
    <p:sldId id="263" r:id="rId9"/>
    <p:sldId id="264" r:id="rId10"/>
    <p:sldId id="265" r:id="rId11"/>
    <p:sldId id="26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78" r:id="rId23"/>
    <p:sldId id="277" r:id="rId24"/>
    <p:sldId id="280" r:id="rId25"/>
    <p:sldId id="279" r:id="rId26"/>
    <p:sldId id="281" r:id="rId27"/>
    <p:sldId id="282" r:id="rId2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6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9E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just format 2 - Dekorfär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just format 2 - Dekorfär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6494" autoAdjust="0"/>
  </p:normalViewPr>
  <p:slideViewPr>
    <p:cSldViewPr snapToGrid="0" snapToObjects="1">
      <p:cViewPr varScale="1">
        <p:scale>
          <a:sx n="53" d="100"/>
          <a:sy n="53" d="100"/>
        </p:scale>
        <p:origin x="298" y="43"/>
      </p:cViewPr>
      <p:guideLst>
        <p:guide orient="horz" pos="2160"/>
        <p:guide pos="3840"/>
        <p:guide pos="56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A0A9BD-3415-5A48-BE41-B2A7CB231A5B}"/>
              </a:ext>
            </a:extLst>
          </p:cNvPr>
          <p:cNvSpPr txBox="1">
            <a:spLocks/>
          </p:cNvSpPr>
          <p:nvPr userDrawn="1"/>
        </p:nvSpPr>
        <p:spPr>
          <a:xfrm>
            <a:off x="1524000" y="2453953"/>
            <a:ext cx="7501812" cy="1770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8000" dirty="0">
                <a:solidFill>
                  <a:schemeClr val="bg1"/>
                </a:solidFill>
              </a:rPr>
              <a:t>NÄRA VÅRD</a:t>
            </a:r>
            <a:r>
              <a:rPr lang="sv-SE" sz="4800" dirty="0">
                <a:solidFill>
                  <a:schemeClr val="bg1"/>
                </a:solidFill>
              </a:rPr>
              <a:t/>
            </a:r>
            <a:br>
              <a:rPr lang="sv-SE" sz="4800" dirty="0">
                <a:solidFill>
                  <a:schemeClr val="bg1"/>
                </a:solidFill>
              </a:rPr>
            </a:br>
            <a:r>
              <a:rPr lang="sv-SE" sz="28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ÖSTERGÖTLAND</a:t>
            </a:r>
            <a:endParaRPr lang="sv-SE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76BC9A89-9D77-5D4B-8246-F3222D805603}"/>
              </a:ext>
            </a:extLst>
          </p:cNvPr>
          <p:cNvCxnSpPr>
            <a:cxnSpLocks/>
          </p:cNvCxnSpPr>
          <p:nvPr userDrawn="1"/>
        </p:nvCxnSpPr>
        <p:spPr>
          <a:xfrm>
            <a:off x="1631950" y="4385387"/>
            <a:ext cx="727233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1" y="4553001"/>
            <a:ext cx="7380288" cy="548045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400">
                <a:latin typeface="+mn-lt"/>
              </a:defRPr>
            </a:lvl1pPr>
          </a:lstStyle>
          <a:p>
            <a:r>
              <a:rPr lang="sv-SE" sz="2800" dirty="0" err="1" smtClean="0">
                <a:solidFill>
                  <a:schemeClr val="bg1"/>
                </a:solidFill>
                <a:latin typeface="+mn-lt"/>
              </a:rPr>
              <a:t>Uciae</a:t>
            </a:r>
            <a:r>
              <a:rPr lang="sv-SE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  <a:latin typeface="+mn-lt"/>
              </a:rPr>
              <a:t>cusvolo</a:t>
            </a:r>
            <a:r>
              <a:rPr lang="sv-SE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  <a:latin typeface="+mn-lt"/>
              </a:rPr>
              <a:t>mut</a:t>
            </a:r>
            <a:r>
              <a:rPr lang="sv-SE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  <a:latin typeface="+mn-lt"/>
              </a:rPr>
              <a:t>doloreas</a:t>
            </a:r>
            <a:r>
              <a:rPr lang="sv-SE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  <a:latin typeface="+mn-lt"/>
              </a:rPr>
              <a:t>antis</a:t>
            </a:r>
            <a:r>
              <a:rPr lang="sv-SE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  <a:latin typeface="+mn-lt"/>
              </a:rPr>
              <a:t>minnonse</a:t>
            </a:r>
            <a:endParaRPr lang="sv-SE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195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1">
            <a:extLst>
              <a:ext uri="{FF2B5EF4-FFF2-40B4-BE49-F238E27FC236}">
                <a16:creationId xmlns:a16="http://schemas.microsoft.com/office/drawing/2014/main" id="{D4CA8A33-E4A8-184A-A786-D7B7E04D3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8F9FEAE-DC0A-1A45-B74C-B3D8EB785D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30400"/>
            <a:ext cx="10515600" cy="4241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D96F393-A6B8-7847-A28C-F9F486C73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5227853"/>
            <a:ext cx="1441376" cy="9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7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1E7BB68-C0FD-C64E-9994-37A9176535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67538" y="0"/>
            <a:ext cx="5224462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E84D9A9-0122-034C-9D6E-A70CAFC880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453441"/>
            <a:ext cx="6029325" cy="594309"/>
          </a:xfr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457200" indent="0">
              <a:buClr>
                <a:schemeClr val="accent6"/>
              </a:buClr>
              <a:buFont typeface="Arial" panose="020B0604020202020204" pitchFamily="34" charset="0"/>
              <a:buNone/>
              <a:defRPr sz="2800"/>
            </a:lvl2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96CC24F-C739-8A45-8654-7D973015A6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25" y="2423159"/>
            <a:ext cx="6029325" cy="398139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405890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242" userDrawn="1">
          <p15:clr>
            <a:srgbClr val="FBAE40"/>
          </p15:clr>
        </p15:guide>
        <p15:guide id="2" orient="horz" pos="4042" userDrawn="1">
          <p15:clr>
            <a:srgbClr val="FBAE40"/>
          </p15:clr>
        </p15:guide>
        <p15:guide id="3" orient="horz" pos="278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1E7BB68-C0FD-C64E-9994-37A9176535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67538" y="0"/>
            <a:ext cx="5224462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E84D9A9-0122-034C-9D6E-A70CAFC880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453441"/>
            <a:ext cx="6029325" cy="594309"/>
          </a:xfr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457200" indent="0">
              <a:buClr>
                <a:schemeClr val="accent6"/>
              </a:buClr>
              <a:buFont typeface="Arial" panose="020B0604020202020204" pitchFamily="34" charset="0"/>
              <a:buNone/>
              <a:defRPr sz="2800"/>
            </a:lvl2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96CC24F-C739-8A45-8654-7D973015A6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25" y="2423159"/>
            <a:ext cx="6029325" cy="398139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D96F393-A6B8-7847-A28C-F9F486C73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5227853"/>
            <a:ext cx="1441376" cy="9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841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1E7BB68-C0FD-C64E-9994-37A9176535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1172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 userDrawn="1">
          <p15:clr>
            <a:srgbClr val="FBAE40"/>
          </p15:clr>
        </p15:guide>
        <p15:guide id="2" orient="horz" pos="4042" userDrawn="1">
          <p15:clr>
            <a:srgbClr val="FBAE40"/>
          </p15:clr>
        </p15:guide>
        <p15:guide id="3" orient="horz" pos="278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1E7BB68-C0FD-C64E-9994-37A9176535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D96F393-A6B8-7847-A28C-F9F486C73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5227853"/>
            <a:ext cx="1441376" cy="9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063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F3F990-FB74-C942-8FB7-F523A5CDD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AAC5AC53-7276-BF4A-AE62-420A7E7573E1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7107" y="2083217"/>
            <a:ext cx="9048750" cy="291465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689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F3F990-FB74-C942-8FB7-F523A5CDD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AAC5AC53-7276-BF4A-AE62-420A7E7573E1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7107" y="2083217"/>
            <a:ext cx="9048750" cy="2914650"/>
          </a:xfrm>
        </p:spPr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D96F393-A6B8-7847-A28C-F9F486C73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5227853"/>
            <a:ext cx="1441376" cy="9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390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D96F393-A6B8-7847-A28C-F9F486C73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5227853"/>
            <a:ext cx="1441376" cy="9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60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56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842CC752-C4DF-C74D-95EF-19629A1329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2076450"/>
            <a:ext cx="8958748" cy="2044700"/>
          </a:xfrm>
        </p:spPr>
        <p:txBody>
          <a:bodyPr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Clr>
                <a:schemeClr val="bg1"/>
              </a:buClr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438048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7242" userDrawn="1">
          <p15:clr>
            <a:srgbClr val="FBAE40"/>
          </p15:clr>
        </p15:guide>
        <p15:guide id="2" orient="horz" pos="404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o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2865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995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295" y="4565892"/>
            <a:ext cx="983619" cy="40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41" y="5186657"/>
            <a:ext cx="1508042" cy="3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349" y="5801527"/>
            <a:ext cx="632760" cy="4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03" y="4554657"/>
            <a:ext cx="980703" cy="43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763" y="5800212"/>
            <a:ext cx="1627178" cy="515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6" descr="\\SR-Disk-2\Hem0008\casjan\Mina dokument\Grafisk design\Logotyper\Andra logotyper\norrkoping.png"/>
          <p:cNvPicPr/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0196" y="5832885"/>
            <a:ext cx="766995" cy="40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 8" descr="\\SR-Disk-2\Hem0008\casjan\Mina dokument\Grafisk design\Logotyper\LKPG_Ide_ligg_PMS130.png"/>
          <p:cNvPicPr/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4541" y="5835126"/>
            <a:ext cx="1245934" cy="37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11" y="4563232"/>
            <a:ext cx="1056879" cy="3761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914" y="5849017"/>
            <a:ext cx="703922" cy="384732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163" y="5193188"/>
            <a:ext cx="1686243" cy="35789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180" y="5193188"/>
            <a:ext cx="1730029" cy="385258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77" y="4468690"/>
            <a:ext cx="1508115" cy="582374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183" y="4591986"/>
            <a:ext cx="826144" cy="347372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648" y="5207084"/>
            <a:ext cx="1428850" cy="303089"/>
          </a:xfrm>
          <a:prstGeom prst="rect">
            <a:avLst/>
          </a:prstGeom>
        </p:spPr>
      </p:pic>
      <p:sp>
        <p:nvSpPr>
          <p:cNvPr id="16" name="Rektangel 15"/>
          <p:cNvSpPr/>
          <p:nvPr userDrawn="1"/>
        </p:nvSpPr>
        <p:spPr>
          <a:xfrm>
            <a:off x="639229" y="4017563"/>
            <a:ext cx="1678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 smtClean="0">
                <a:solidFill>
                  <a:schemeClr val="tx1"/>
                </a:solidFill>
              </a:rPr>
              <a:t>Ett samarbete mellan:</a:t>
            </a:r>
            <a:endParaRPr lang="sv-S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104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1">
            <a:extLst>
              <a:ext uri="{FF2B5EF4-FFF2-40B4-BE49-F238E27FC236}">
                <a16:creationId xmlns:a16="http://schemas.microsoft.com/office/drawing/2014/main" id="{9D6F40DC-D10E-4B4D-90F5-CD83D587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Platshållare för text 5">
            <a:extLst>
              <a:ext uri="{FF2B5EF4-FFF2-40B4-BE49-F238E27FC236}">
                <a16:creationId xmlns:a16="http://schemas.microsoft.com/office/drawing/2014/main" id="{1FD42A86-7F95-E245-9C33-E44293720E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30400"/>
            <a:ext cx="10515600" cy="4241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674077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7242" userDrawn="1">
          <p15:clr>
            <a:srgbClr val="FBAE40"/>
          </p15:clr>
        </p15:guide>
        <p15:guide id="2" orient="horz" pos="4042" userDrawn="1">
          <p15:clr>
            <a:srgbClr val="FBAE40"/>
          </p15:clr>
        </p15:guide>
        <p15:guide id="3" orient="horz" pos="278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116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Rak 26">
            <a:extLst>
              <a:ext uri="{FF2B5EF4-FFF2-40B4-BE49-F238E27FC236}">
                <a16:creationId xmlns:a16="http://schemas.microsoft.com/office/drawing/2014/main" id="{22857F45-1EDA-7A42-8090-C6E325BD42A2}"/>
              </a:ext>
            </a:extLst>
          </p:cNvPr>
          <p:cNvCxnSpPr>
            <a:cxnSpLocks/>
          </p:cNvCxnSpPr>
          <p:nvPr userDrawn="1"/>
        </p:nvCxnSpPr>
        <p:spPr>
          <a:xfrm>
            <a:off x="1631950" y="4385387"/>
            <a:ext cx="727233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ubrik 1">
            <a:extLst>
              <a:ext uri="{FF2B5EF4-FFF2-40B4-BE49-F238E27FC236}">
                <a16:creationId xmlns:a16="http://schemas.microsoft.com/office/drawing/2014/main" id="{139C5818-A21C-2046-91B7-56CC29D1798F}"/>
              </a:ext>
            </a:extLst>
          </p:cNvPr>
          <p:cNvSpPr txBox="1">
            <a:spLocks/>
          </p:cNvSpPr>
          <p:nvPr userDrawn="1"/>
        </p:nvSpPr>
        <p:spPr>
          <a:xfrm>
            <a:off x="1524000" y="4584441"/>
            <a:ext cx="7501812" cy="1008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Uciae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cusvolo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mut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doloreas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antis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minnonse</a:t>
            </a:r>
            <a: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/>
            </a:r>
            <a:b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</a:br>
            <a:endParaRPr kumimoji="0" lang="sv-SE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30" name="Rubrik 1">
            <a:extLst>
              <a:ext uri="{FF2B5EF4-FFF2-40B4-BE49-F238E27FC236}">
                <a16:creationId xmlns:a16="http://schemas.microsoft.com/office/drawing/2014/main" id="{CF974F80-B8F8-7D4A-B970-67735C407B70}"/>
              </a:ext>
            </a:extLst>
          </p:cNvPr>
          <p:cNvSpPr txBox="1">
            <a:spLocks/>
          </p:cNvSpPr>
          <p:nvPr userDrawn="1"/>
        </p:nvSpPr>
        <p:spPr>
          <a:xfrm>
            <a:off x="1524000" y="2453953"/>
            <a:ext cx="7501812" cy="1770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NÄRA VÅRD</a:t>
            </a:r>
            <a:r>
              <a:rPr kumimoji="0" lang="sv-SE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/>
            </a:r>
            <a:br>
              <a:rPr kumimoji="0" lang="sv-SE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</a:b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ÖSTERGÖTLAND</a:t>
            </a:r>
            <a:endParaRPr kumimoji="0" lang="sv-SE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487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DC0107D-0445-D047-A152-7F1DF34BE2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2076450"/>
            <a:ext cx="8958748" cy="2044700"/>
          </a:xfrm>
        </p:spPr>
        <p:txBody>
          <a:bodyPr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Clr>
                <a:schemeClr val="bg1"/>
              </a:buClr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128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1">
            <a:extLst>
              <a:ext uri="{FF2B5EF4-FFF2-40B4-BE49-F238E27FC236}">
                <a16:creationId xmlns:a16="http://schemas.microsoft.com/office/drawing/2014/main" id="{A12A45F3-AD42-FB4E-A08A-AC20AAF5D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Platshållare för text 5">
            <a:extLst>
              <a:ext uri="{FF2B5EF4-FFF2-40B4-BE49-F238E27FC236}">
                <a16:creationId xmlns:a16="http://schemas.microsoft.com/office/drawing/2014/main" id="{E6DC932A-80CF-774A-8A71-A129734F2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30400"/>
            <a:ext cx="10515600" cy="4241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56728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398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1">
            <a:extLst>
              <a:ext uri="{FF2B5EF4-FFF2-40B4-BE49-F238E27FC236}">
                <a16:creationId xmlns:a16="http://schemas.microsoft.com/office/drawing/2014/main" id="{D4CA8A33-E4A8-184A-A786-D7B7E04D3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8F9FEAE-DC0A-1A45-B74C-B3D8EB785D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30400"/>
            <a:ext cx="10515600" cy="4241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02674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 userDrawn="1">
          <p15:clr>
            <a:srgbClr val="FBAE40"/>
          </p15:clr>
        </p15:guide>
        <p15:guide id="2" orient="horz" pos="4042" userDrawn="1">
          <p15:clr>
            <a:srgbClr val="FBAE40"/>
          </p15:clr>
        </p15:guide>
        <p15:guide id="3" orient="horz" pos="278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3CA230D-F123-D849-BDFB-8CCFB4C66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70660DF-7700-7941-8EBC-56C3DD053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A6FDCA-F209-A744-ABF7-1D5B973EE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6FF9654-2ABE-5341-B3DF-FDB05032793F}" type="datetimeFigureOut">
              <a:rPr lang="sv-SE" smtClean="0"/>
              <a:pPr/>
              <a:t>2024-09-26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86572B1-569C-5248-8AD9-31EEEF4316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55F2BB-0915-D64C-941A-02B722691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33FCBEF-DE7C-1741-815A-802A3B956924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FEFDA89-8539-1D41-94E0-0DEC7565258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9920478" y="5232556"/>
            <a:ext cx="1433322" cy="94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4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63" r:id="rId3"/>
    <p:sldLayoutId id="21474836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6FCA520-F805-354B-82B7-A12EF3581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F1BFF60-A396-8F4A-A64A-2EF8333283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9D5D0-F84C-EA44-9AE9-684C1FCBC0B2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2024-09-26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4D670E6-A9EE-FB44-BE38-E168DBFBC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D63337-877E-A840-AF3C-023B5915126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Platshållare för rubrik 7">
            <a:extLst>
              <a:ext uri="{FF2B5EF4-FFF2-40B4-BE49-F238E27FC236}">
                <a16:creationId xmlns:a16="http://schemas.microsoft.com/office/drawing/2014/main" id="{CB8DD57E-1D94-204A-981F-AA4F9A478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019BA4A6-3293-0D43-A115-D766F6EC7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EDAD5A0-8E85-7943-B738-0EA84BC7B60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5227853"/>
            <a:ext cx="1441376" cy="9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1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FFD82C7-F9D9-A147-AA79-7F1BC6011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457042D-19FC-9B48-BB54-9E154683A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3FAEC67-4C6D-324E-9F0B-AC3BBD5A6A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7BA8F-080E-C44B-97C4-39455C22E640}" type="datetimeFigureOut">
              <a:rPr lang="sv-SE" smtClean="0"/>
              <a:t>2024-09-26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7EBDAD4-88EA-5145-8C97-22F797A78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52329-8007-1D4A-82A2-6C47E94C3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BB9C1-6CC7-6F43-9932-2F9A322C7B6D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D96F393-A6B8-7847-A28C-F9F486C73E1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5227853"/>
            <a:ext cx="1441376" cy="9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4" r:id="rId2"/>
    <p:sldLayoutId id="2147483653" r:id="rId3"/>
    <p:sldLayoutId id="2147483695" r:id="rId4"/>
    <p:sldLayoutId id="2147483665" r:id="rId5"/>
    <p:sldLayoutId id="2147483696" r:id="rId6"/>
    <p:sldLayoutId id="2147483669" r:id="rId7"/>
    <p:sldLayoutId id="2147483697" r:id="rId8"/>
    <p:sldLayoutId id="2147483670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FFD82C7-F9D9-A147-AA79-7F1BC6011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457042D-19FC-9B48-BB54-9E154683A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3FAEC67-4C6D-324E-9F0B-AC3BBD5A6A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7BA8F-080E-C44B-97C4-39455C22E640}" type="datetimeFigureOut">
              <a:rPr lang="sv-SE" smtClean="0"/>
              <a:t>2024-09-26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7EBDAD4-88EA-5145-8C97-22F797A78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52329-8007-1D4A-82A2-6C47E94C3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BB9C1-6CC7-6F43-9932-2F9A322C7B6D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D96F393-A6B8-7847-A28C-F9F486C73E1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5227853"/>
            <a:ext cx="1441376" cy="9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5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0" r:id="rId2"/>
    <p:sldLayoutId id="214748368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3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631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9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652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0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6964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53694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abell 2"/>
          <p:cNvSpPr>
            <a:spLocks noGrp="1"/>
          </p:cNvSpPr>
          <p:nvPr>
            <p:ph type="tbl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98617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abell 2"/>
          <p:cNvSpPr>
            <a:spLocks noGrp="1"/>
          </p:cNvSpPr>
          <p:nvPr>
            <p:ph type="tbl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33139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31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3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96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8575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964475" y="296287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  <a:latin typeface="+mj-lt"/>
              </a:rPr>
              <a:t>Följande </a:t>
            </a:r>
            <a:r>
              <a:rPr lang="sv-SE" sz="2400" dirty="0" smtClean="0">
                <a:solidFill>
                  <a:schemeClr val="bg1"/>
                </a:solidFill>
                <a:latin typeface="+mj-lt"/>
              </a:rPr>
              <a:t>sidor </a:t>
            </a:r>
            <a:r>
              <a:rPr lang="sv-SE" sz="2400" dirty="0">
                <a:solidFill>
                  <a:schemeClr val="bg1"/>
                </a:solidFill>
                <a:latin typeface="+mj-lt"/>
              </a:rPr>
              <a:t>berättar hur du </a:t>
            </a:r>
            <a:r>
              <a:rPr lang="sv-SE" sz="24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sv-SE" sz="2400" dirty="0" smtClean="0">
                <a:solidFill>
                  <a:schemeClr val="bg1"/>
                </a:solidFill>
                <a:latin typeface="+mj-lt"/>
              </a:rPr>
            </a:br>
            <a:r>
              <a:rPr lang="sv-SE" sz="2400" dirty="0" smtClean="0">
                <a:solidFill>
                  <a:schemeClr val="bg1"/>
                </a:solidFill>
                <a:latin typeface="+mj-lt"/>
              </a:rPr>
              <a:t>får </a:t>
            </a:r>
            <a:r>
              <a:rPr lang="sv-SE" sz="2400" dirty="0">
                <a:solidFill>
                  <a:schemeClr val="bg1"/>
                </a:solidFill>
                <a:latin typeface="+mj-lt"/>
              </a:rPr>
              <a:t>använda de olika elementen </a:t>
            </a:r>
            <a:r>
              <a:rPr lang="sv-SE" sz="24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sv-SE" sz="2400" dirty="0" smtClean="0">
                <a:solidFill>
                  <a:schemeClr val="bg1"/>
                </a:solidFill>
                <a:latin typeface="+mj-lt"/>
              </a:rPr>
            </a:br>
            <a:r>
              <a:rPr lang="sv-SE" sz="2400" dirty="0" smtClean="0">
                <a:solidFill>
                  <a:schemeClr val="bg1"/>
                </a:solidFill>
                <a:latin typeface="+mj-lt"/>
              </a:rPr>
              <a:t>i </a:t>
            </a:r>
            <a:r>
              <a:rPr lang="sv-SE" sz="2400" dirty="0">
                <a:solidFill>
                  <a:schemeClr val="bg1"/>
                </a:solidFill>
                <a:latin typeface="+mj-lt"/>
              </a:rPr>
              <a:t>den här presentationen.</a:t>
            </a:r>
          </a:p>
          <a:p>
            <a:endParaRPr lang="sv-SE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99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642705" y="536111"/>
            <a:ext cx="10134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chemeClr val="tx2"/>
                </a:solidFill>
              </a:rPr>
              <a:t>De här färgerna kan du använda i dina </a:t>
            </a:r>
            <a:r>
              <a:rPr lang="sv-SE" sz="2800" b="1" dirty="0" smtClean="0">
                <a:solidFill>
                  <a:schemeClr val="tx2"/>
                </a:solidFill>
              </a:rPr>
              <a:t>presentationer </a:t>
            </a:r>
            <a:r>
              <a:rPr lang="sv-SE" b="1" dirty="0">
                <a:solidFill>
                  <a:schemeClr val="tx2"/>
                </a:solidFill>
              </a:rPr>
              <a:t/>
            </a:r>
            <a:br>
              <a:rPr lang="sv-SE" b="1" dirty="0">
                <a:solidFill>
                  <a:schemeClr val="tx2"/>
                </a:solidFill>
              </a:rPr>
            </a:br>
            <a:r>
              <a:rPr lang="sv-SE" sz="1400" dirty="0">
                <a:solidFill>
                  <a:schemeClr val="tx2"/>
                </a:solidFill>
              </a:rPr>
              <a:t>Kan användas för att förtydliga till exempel textinnehåll</a:t>
            </a:r>
          </a:p>
        </p:txBody>
      </p:sp>
      <p:sp>
        <p:nvSpPr>
          <p:cNvPr id="3" name="Ellips 2"/>
          <p:cNvSpPr/>
          <p:nvPr/>
        </p:nvSpPr>
        <p:spPr>
          <a:xfrm>
            <a:off x="701304" y="2463565"/>
            <a:ext cx="1132540" cy="1132540"/>
          </a:xfrm>
          <a:prstGeom prst="ellipse">
            <a:avLst/>
          </a:prstGeom>
          <a:solidFill>
            <a:srgbClr val="2A9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Ellips 3"/>
          <p:cNvSpPr/>
          <p:nvPr/>
        </p:nvSpPr>
        <p:spPr>
          <a:xfrm>
            <a:off x="2092062" y="2463565"/>
            <a:ext cx="1132540" cy="1132540"/>
          </a:xfrm>
          <a:prstGeom prst="ellipse">
            <a:avLst/>
          </a:prstGeom>
          <a:solidFill>
            <a:srgbClr val="79C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Ellips 4"/>
          <p:cNvSpPr/>
          <p:nvPr/>
        </p:nvSpPr>
        <p:spPr>
          <a:xfrm>
            <a:off x="674718" y="4666190"/>
            <a:ext cx="883919" cy="883919"/>
          </a:xfrm>
          <a:prstGeom prst="ellipse">
            <a:avLst/>
          </a:prstGeom>
          <a:solidFill>
            <a:srgbClr val="163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/>
          <p:cNvSpPr/>
          <p:nvPr/>
        </p:nvSpPr>
        <p:spPr>
          <a:xfrm>
            <a:off x="2992970" y="4666190"/>
            <a:ext cx="883919" cy="883919"/>
          </a:xfrm>
          <a:prstGeom prst="ellipse">
            <a:avLst/>
          </a:prstGeom>
          <a:solidFill>
            <a:srgbClr val="4F7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/>
          <p:cNvSpPr/>
          <p:nvPr/>
        </p:nvSpPr>
        <p:spPr>
          <a:xfrm>
            <a:off x="5311222" y="4666190"/>
            <a:ext cx="883919" cy="883919"/>
          </a:xfrm>
          <a:prstGeom prst="ellipse">
            <a:avLst/>
          </a:prstGeom>
          <a:solidFill>
            <a:srgbClr val="EF7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/>
          <p:cNvSpPr/>
          <p:nvPr/>
        </p:nvSpPr>
        <p:spPr>
          <a:xfrm>
            <a:off x="7629474" y="4666190"/>
            <a:ext cx="883919" cy="883919"/>
          </a:xfrm>
          <a:prstGeom prst="ellipse">
            <a:avLst/>
          </a:prstGeom>
          <a:solidFill>
            <a:srgbClr val="FED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/>
          <p:cNvSpPr/>
          <p:nvPr/>
        </p:nvSpPr>
        <p:spPr>
          <a:xfrm>
            <a:off x="1833844" y="4666190"/>
            <a:ext cx="883919" cy="883919"/>
          </a:xfrm>
          <a:prstGeom prst="ellipse">
            <a:avLst/>
          </a:prstGeom>
          <a:solidFill>
            <a:srgbClr val="A5D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/>
          <p:cNvSpPr/>
          <p:nvPr/>
        </p:nvSpPr>
        <p:spPr>
          <a:xfrm>
            <a:off x="4152096" y="4666189"/>
            <a:ext cx="883919" cy="883919"/>
          </a:xfrm>
          <a:prstGeom prst="ellipse">
            <a:avLst/>
          </a:prstGeom>
          <a:solidFill>
            <a:srgbClr val="C4D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/>
          <p:cNvSpPr/>
          <p:nvPr/>
        </p:nvSpPr>
        <p:spPr>
          <a:xfrm>
            <a:off x="6470348" y="4666190"/>
            <a:ext cx="883919" cy="883919"/>
          </a:xfrm>
          <a:prstGeom prst="ellipse">
            <a:avLst/>
          </a:prstGeom>
          <a:solidFill>
            <a:srgbClr val="FDC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/>
          <p:cNvSpPr/>
          <p:nvPr/>
        </p:nvSpPr>
        <p:spPr>
          <a:xfrm>
            <a:off x="642705" y="1947772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chemeClr val="tx2"/>
                </a:solidFill>
              </a:rPr>
              <a:t>Huvudfärger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642704" y="4143828"/>
            <a:ext cx="5290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solidFill>
                  <a:schemeClr val="tx2"/>
                </a:solidFill>
              </a:rPr>
              <a:t>Alternativa färger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5702033" y="1947772"/>
            <a:ext cx="824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i="1" dirty="0" smtClean="0">
                <a:solidFill>
                  <a:schemeClr val="tx2"/>
                </a:solidFill>
              </a:rPr>
              <a:t>Exempel:</a:t>
            </a:r>
            <a:endParaRPr lang="sv-SE" sz="1200" i="1" dirty="0">
              <a:solidFill>
                <a:schemeClr val="tx2"/>
              </a:solidFill>
            </a:endParaRPr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99" y="2224771"/>
            <a:ext cx="2824344" cy="1535737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8840" y="2240202"/>
            <a:ext cx="1646589" cy="152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2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/>
        </p:nvSpPr>
        <p:spPr>
          <a:xfrm>
            <a:off x="457201" y="3732336"/>
            <a:ext cx="6975566" cy="24006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3" y="1560864"/>
            <a:ext cx="1348060" cy="88522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6" y="2667500"/>
            <a:ext cx="1385536" cy="909828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05" y="3844941"/>
            <a:ext cx="1392760" cy="91457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05" y="4967476"/>
            <a:ext cx="1392762" cy="91457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274" y="1560864"/>
            <a:ext cx="1348060" cy="88522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639" y="2667500"/>
            <a:ext cx="1385534" cy="90982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639" y="3850472"/>
            <a:ext cx="1385534" cy="909828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527" y="4969964"/>
            <a:ext cx="1415660" cy="929612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11" y="1553448"/>
            <a:ext cx="1437462" cy="94392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565" y="2617330"/>
            <a:ext cx="1451086" cy="952874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564" y="3825790"/>
            <a:ext cx="1451086" cy="952874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10" y="4997820"/>
            <a:ext cx="1437462" cy="943928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750" y="1536425"/>
            <a:ext cx="1456696" cy="957178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751" y="2634380"/>
            <a:ext cx="1456696" cy="957178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751" y="3826503"/>
            <a:ext cx="1456696" cy="957178"/>
          </a:xfrm>
          <a:prstGeom prst="rect">
            <a:avLst/>
          </a:prstGeom>
        </p:spPr>
      </p:pic>
      <p:sp>
        <p:nvSpPr>
          <p:cNvPr id="17" name="textruta 16"/>
          <p:cNvSpPr txBox="1"/>
          <p:nvPr/>
        </p:nvSpPr>
        <p:spPr>
          <a:xfrm>
            <a:off x="642705" y="536111"/>
            <a:ext cx="11277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>
                <a:solidFill>
                  <a:schemeClr val="tx2"/>
                </a:solidFill>
              </a:rPr>
              <a:t>De här </a:t>
            </a:r>
            <a:r>
              <a:rPr lang="sv-SE" sz="2800" b="1" dirty="0" err="1" smtClean="0">
                <a:solidFill>
                  <a:schemeClr val="tx2"/>
                </a:solidFill>
              </a:rPr>
              <a:t>tagline</a:t>
            </a:r>
            <a:r>
              <a:rPr lang="sv-SE" sz="2800" b="1" dirty="0" smtClean="0">
                <a:solidFill>
                  <a:schemeClr val="tx2"/>
                </a:solidFill>
              </a:rPr>
              <a:t>-bubblorna kan du använda i dina presentationer: </a:t>
            </a:r>
            <a:br>
              <a:rPr lang="sv-SE" sz="2800" b="1" dirty="0" smtClean="0">
                <a:solidFill>
                  <a:schemeClr val="tx2"/>
                </a:solidFill>
              </a:rPr>
            </a:br>
            <a:endParaRPr lang="sv-SE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7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642704" y="536111"/>
            <a:ext cx="109244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chemeClr val="tx2"/>
                </a:solidFill>
              </a:rPr>
              <a:t>De här </a:t>
            </a:r>
            <a:r>
              <a:rPr lang="sv-SE" sz="2800" b="1" dirty="0" smtClean="0">
                <a:solidFill>
                  <a:schemeClr val="tx2"/>
                </a:solidFill>
              </a:rPr>
              <a:t>illustrationerna </a:t>
            </a:r>
            <a:r>
              <a:rPr lang="sv-SE" sz="2800" b="1" dirty="0">
                <a:solidFill>
                  <a:schemeClr val="tx2"/>
                </a:solidFill>
              </a:rPr>
              <a:t>kan du använda i dina </a:t>
            </a:r>
            <a:r>
              <a:rPr lang="sv-SE" sz="2800" b="1" dirty="0" smtClean="0">
                <a:solidFill>
                  <a:schemeClr val="tx2"/>
                </a:solidFill>
              </a:rPr>
              <a:t>presentationer </a:t>
            </a:r>
            <a:r>
              <a:rPr lang="sv-SE" b="1" dirty="0">
                <a:solidFill>
                  <a:schemeClr val="tx2"/>
                </a:solidFill>
              </a:rPr>
              <a:t/>
            </a:r>
            <a:br>
              <a:rPr lang="sv-SE" b="1" dirty="0">
                <a:solidFill>
                  <a:schemeClr val="tx2"/>
                </a:solidFill>
              </a:rPr>
            </a:br>
            <a:r>
              <a:rPr lang="sv-SE" sz="1400" dirty="0">
                <a:solidFill>
                  <a:schemeClr val="tx2"/>
                </a:solidFill>
              </a:rPr>
              <a:t>Illustrationer kan användas som komplement till eller ersätta </a:t>
            </a:r>
            <a:r>
              <a:rPr lang="sv-SE" sz="1400" dirty="0" smtClean="0">
                <a:solidFill>
                  <a:schemeClr val="tx2"/>
                </a:solidFill>
              </a:rPr>
              <a:t>fotografier</a:t>
            </a:r>
            <a:endParaRPr lang="sv-SE" sz="1400" dirty="0">
              <a:solidFill>
                <a:schemeClr val="tx2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784" y="2359154"/>
            <a:ext cx="1269754" cy="152999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1" y="4505498"/>
            <a:ext cx="1945230" cy="198023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585" y="3706059"/>
            <a:ext cx="1510297" cy="1915328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922" y="1544896"/>
            <a:ext cx="1274804" cy="1692751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17" y="2604582"/>
            <a:ext cx="1089279" cy="1597657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69" y="3606913"/>
            <a:ext cx="1032543" cy="1281496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122" y="2168334"/>
            <a:ext cx="1625518" cy="1765984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495" y="1109972"/>
            <a:ext cx="885191" cy="2000754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799" y="3292382"/>
            <a:ext cx="1133168" cy="1439103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784" y="4458549"/>
            <a:ext cx="1315782" cy="1784417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612" y="4888409"/>
            <a:ext cx="1253774" cy="1656456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022" y="4666253"/>
            <a:ext cx="961285" cy="145639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083" y="2312419"/>
            <a:ext cx="1745429" cy="1316189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144" y="3784007"/>
            <a:ext cx="1581504" cy="1566750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721" y="4827877"/>
            <a:ext cx="1605592" cy="175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0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642704" y="536111"/>
            <a:ext cx="109244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chemeClr val="tx2"/>
                </a:solidFill>
              </a:rPr>
              <a:t>De här </a:t>
            </a:r>
            <a:r>
              <a:rPr lang="sv-SE" sz="2800" b="1" dirty="0" smtClean="0">
                <a:solidFill>
                  <a:schemeClr val="tx2"/>
                </a:solidFill>
              </a:rPr>
              <a:t>illustrationerna </a:t>
            </a:r>
            <a:r>
              <a:rPr lang="sv-SE" sz="2800" b="1" dirty="0">
                <a:solidFill>
                  <a:schemeClr val="tx2"/>
                </a:solidFill>
              </a:rPr>
              <a:t>kan du använda i dina </a:t>
            </a:r>
            <a:r>
              <a:rPr lang="sv-SE" sz="2800" b="1" dirty="0" smtClean="0">
                <a:solidFill>
                  <a:schemeClr val="tx2"/>
                </a:solidFill>
              </a:rPr>
              <a:t>presentationer </a:t>
            </a:r>
            <a:r>
              <a:rPr lang="sv-SE" b="1" dirty="0">
                <a:solidFill>
                  <a:schemeClr val="tx2"/>
                </a:solidFill>
              </a:rPr>
              <a:t/>
            </a:r>
            <a:br>
              <a:rPr lang="sv-SE" b="1" dirty="0">
                <a:solidFill>
                  <a:schemeClr val="tx2"/>
                </a:solidFill>
              </a:rPr>
            </a:br>
            <a:r>
              <a:rPr lang="sv-SE" sz="1400" dirty="0">
                <a:solidFill>
                  <a:schemeClr val="tx2"/>
                </a:solidFill>
              </a:rPr>
              <a:t>Illustrationer kan användas som komplement till eller ersätta </a:t>
            </a:r>
            <a:r>
              <a:rPr lang="sv-SE" sz="1400" dirty="0" smtClean="0">
                <a:solidFill>
                  <a:schemeClr val="tx2"/>
                </a:solidFill>
              </a:rPr>
              <a:t>fotografier </a:t>
            </a:r>
            <a:endParaRPr lang="sv-SE" sz="1400" dirty="0">
              <a:solidFill>
                <a:schemeClr val="tx2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245" y="4010907"/>
            <a:ext cx="2436049" cy="2467639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523" y="2702825"/>
            <a:ext cx="1618021" cy="18694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996" y="1612011"/>
            <a:ext cx="2124185" cy="225193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379" y="4110291"/>
            <a:ext cx="2831183" cy="226887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074" y="2111252"/>
            <a:ext cx="2532479" cy="1870193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236" y="3981445"/>
            <a:ext cx="2160335" cy="2177672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980" y="1694576"/>
            <a:ext cx="1910100" cy="205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8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4617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98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24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786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079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49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105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å">
  <a:themeElements>
    <a:clrScheme name="Nära Vår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A9EC8"/>
      </a:accent1>
      <a:accent2>
        <a:srgbClr val="B2D398"/>
      </a:accent2>
      <a:accent3>
        <a:srgbClr val="1B5469"/>
      </a:accent3>
      <a:accent4>
        <a:srgbClr val="86C7E8"/>
      </a:accent4>
      <a:accent5>
        <a:srgbClr val="F39D5F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 lnSpcReduction="10000"/>
      </a:bodyPr>
      <a:lstStyle>
        <a:defPPr>
          <a:defRPr sz="2800" dirty="0" err="1">
            <a:solidFill>
              <a:schemeClr val="bg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ön">
  <a:themeElements>
    <a:clrScheme name="Nära Vår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A9EC8"/>
      </a:accent1>
      <a:accent2>
        <a:srgbClr val="B2D398"/>
      </a:accent2>
      <a:accent3>
        <a:srgbClr val="1B5469"/>
      </a:accent3>
      <a:accent4>
        <a:srgbClr val="86C7E8"/>
      </a:accent4>
      <a:accent5>
        <a:srgbClr val="F39D5F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it ">
  <a:themeElements>
    <a:clrScheme name="Nära Vård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A9EC8"/>
      </a:accent1>
      <a:accent2>
        <a:srgbClr val="8BB863"/>
      </a:accent2>
      <a:accent3>
        <a:srgbClr val="EE7724"/>
      </a:accent3>
      <a:accent4>
        <a:srgbClr val="A3D5F3"/>
      </a:accent4>
      <a:accent5>
        <a:srgbClr val="4F7547"/>
      </a:accent5>
      <a:accent6>
        <a:srgbClr val="FDC83C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Vit Extra">
  <a:themeElements>
    <a:clrScheme name="Nära Vård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A9EC8"/>
      </a:accent1>
      <a:accent2>
        <a:srgbClr val="8BB863"/>
      </a:accent2>
      <a:accent3>
        <a:srgbClr val="EE7724"/>
      </a:accent3>
      <a:accent4>
        <a:srgbClr val="A3D5F3"/>
      </a:accent4>
      <a:accent5>
        <a:srgbClr val="4F7547"/>
      </a:accent5>
      <a:accent6>
        <a:srgbClr val="FDC83C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89</Words>
  <Application>Microsoft Office PowerPoint</Application>
  <PresentationFormat>Bredbild</PresentationFormat>
  <Paragraphs>8</Paragraphs>
  <Slides>24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24</vt:i4>
      </vt:variant>
    </vt:vector>
  </HeadingPairs>
  <TitlesOfParts>
    <vt:vector size="30" baseType="lpstr">
      <vt:lpstr>Arial</vt:lpstr>
      <vt:lpstr>Arial Black</vt:lpstr>
      <vt:lpstr>Blå</vt:lpstr>
      <vt:lpstr>Grön</vt:lpstr>
      <vt:lpstr>Vit </vt:lpstr>
      <vt:lpstr>3_Vit Extra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Anton Fastmarken</dc:creator>
  <cp:lastModifiedBy>Engström Lina</cp:lastModifiedBy>
  <cp:revision>31</cp:revision>
  <dcterms:created xsi:type="dcterms:W3CDTF">2021-11-11T09:23:25Z</dcterms:created>
  <dcterms:modified xsi:type="dcterms:W3CDTF">2024-09-26T12:43:53Z</dcterms:modified>
</cp:coreProperties>
</file>