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84" r:id="rId4"/>
    <p:sldId id="281" r:id="rId5"/>
    <p:sldId id="257" r:id="rId6"/>
    <p:sldId id="282" r:id="rId7"/>
    <p:sldId id="258" r:id="rId8"/>
    <p:sldId id="259" r:id="rId9"/>
    <p:sldId id="263" r:id="rId10"/>
    <p:sldId id="261" r:id="rId11"/>
    <p:sldId id="285" r:id="rId12"/>
  </p:sldIdLst>
  <p:sldSz cx="12192000" cy="6858000"/>
  <p:notesSz cx="6858000" cy="9144000"/>
  <p:embeddedFontLst>
    <p:embeddedFont>
      <p:font typeface="Noto Sans Symbols" panose="020B0604020202020204" charset="0"/>
      <p:regular r:id="rId14"/>
      <p:bold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F37DC8-A536-4446-8FED-1BBBB40A7B0D}">
  <a:tblStyle styleId="{81F37DC8-A536-4446-8FED-1BBBB40A7B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51" autoAdjust="0"/>
  </p:normalViewPr>
  <p:slideViewPr>
    <p:cSldViewPr snapToGrid="0">
      <p:cViewPr varScale="1">
        <p:scale>
          <a:sx n="74" d="100"/>
          <a:sy n="74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9f83f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9f83fc1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3c9f83fc1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 dirty="0"/>
              <a:t>Vi vill inleda med att lyfta fram enkla principer för samverkan. Dessa kan ses som ett </a:t>
            </a:r>
            <a:r>
              <a:rPr lang="sv-SE" dirty="0" err="1"/>
              <a:t>mindset</a:t>
            </a:r>
            <a:r>
              <a:rPr lang="sv-SE" dirty="0"/>
              <a:t> som vi alla kan bära med oss i vår vardag. Vi behöver riva ner våra silos/stuprör och ta större ansvar för hur vi kan göra saker tillsammans för att det ska bli bra för våra medborgare, oss själva och våra kollegor</a:t>
            </a:r>
            <a:endParaRPr dirty="0"/>
          </a:p>
        </p:txBody>
      </p:sp>
      <p:sp>
        <p:nvSpPr>
          <p:cNvPr id="259" name="Google Shape;2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>
          <a:extLst>
            <a:ext uri="{FF2B5EF4-FFF2-40B4-BE49-F238E27FC236}">
              <a16:creationId xmlns:a16="http://schemas.microsoft.com/office/drawing/2014/main" id="{397AEDBB-4DBD-1639-CFC3-69A1DF6EB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9f83fc1f_0_0:notes">
            <a:extLst>
              <a:ext uri="{FF2B5EF4-FFF2-40B4-BE49-F238E27FC236}">
                <a16:creationId xmlns:a16="http://schemas.microsoft.com/office/drawing/2014/main" id="{0EC0C64D-A6A6-FEC6-8602-E7DBBE1F99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9f83fc1f_0_0:notes">
            <a:extLst>
              <a:ext uri="{FF2B5EF4-FFF2-40B4-BE49-F238E27FC236}">
                <a16:creationId xmlns:a16="http://schemas.microsoft.com/office/drawing/2014/main" id="{F9A37E8E-2051-9ADD-63BA-3A457A9B1A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33c9f83fc1f_0_0:notes">
            <a:extLst>
              <a:ext uri="{FF2B5EF4-FFF2-40B4-BE49-F238E27FC236}">
                <a16:creationId xmlns:a16="http://schemas.microsoft.com/office/drawing/2014/main" id="{82EAA44F-1EB4-BCFB-BEB1-A0333E4751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60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6a56c375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6a56c375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Denna bild är en sammanfattning av slutenvårdprocessens olika steg och vem som gör vad.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Bilden visar också på en koppling till öppenvårdsprocessen både före och efter sjukhusvistelse samt när ett ev. betalningsansvar kan bli aktuellt.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/>
              <a:t>Målet</a:t>
            </a:r>
            <a:r>
              <a:rPr lang="sv-SE" dirty="0"/>
              <a:t> är dock att personen ska kunna lämna sjukhuset samma dag som den är utskrivningsklar på ett tryggt och säkert sätt och att betalningsansvar ej ska bli aktuellt</a:t>
            </a:r>
            <a:endParaRPr dirty="0"/>
          </a:p>
        </p:txBody>
      </p:sp>
      <p:sp>
        <p:nvSpPr>
          <p:cNvPr id="167" name="Google Shape;167;g346a56c375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DAA9C3D-2486-2E73-6857-6B62BC44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6a56c3756_0_2:notes">
            <a:extLst>
              <a:ext uri="{FF2B5EF4-FFF2-40B4-BE49-F238E27FC236}">
                <a16:creationId xmlns:a16="http://schemas.microsoft.com/office/drawing/2014/main" id="{A3A26AB5-FF28-7CA4-A44A-0A223AEC84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6a56c3756_0_2:notes">
            <a:extLst>
              <a:ext uri="{FF2B5EF4-FFF2-40B4-BE49-F238E27FC236}">
                <a16:creationId xmlns:a16="http://schemas.microsoft.com/office/drawing/2014/main" id="{F8CBFD08-0A14-629D-58F0-5B2E49F06D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Denna bild är en beskrivning av öppenvårdsprocessens olika steg.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Alla i öppenvården har ett ansvar för att tidigt identifiera behov av samordning och då starta ett samordningsärende i Cosmic Link (om personen samtycker)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Insatser i Öppenvården knyter ihop det med vad som kan behöva göras i tidigt skede för att om möjligt undvika en sjukhusvistelse.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Processen kan också kopplas samman med vad som behöver göras efter en sjukhusvistelse. Utskrivningsprocessen från slutenvården underlättas ofta om det finns en samordning/planering redan innan en sjukhusvistelse.</a:t>
            </a:r>
            <a:endParaRPr dirty="0"/>
          </a:p>
        </p:txBody>
      </p:sp>
      <p:sp>
        <p:nvSpPr>
          <p:cNvPr id="167" name="Google Shape;167;g346a56c3756_0_2:notes">
            <a:extLst>
              <a:ext uri="{FF2B5EF4-FFF2-40B4-BE49-F238E27FC236}">
                <a16:creationId xmlns:a16="http://schemas.microsoft.com/office/drawing/2014/main" id="{F3310B46-9947-CA9C-FD9A-136BACEF49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09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c9f83fc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c9f83fc1f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74" name="Google Shape;174;g33c9f83fc1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c81c47de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c81c47dec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Lista vad ni behöver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/>
              <a:t>Prioritera och planera för  ev. behov av förändring/fortsatt arbete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dirty="0"/>
              <a:t>Hur säkerställer vi att vi följer det som beskrivs i riktlinjerna? Registrerar vi rätt för att kunna följa upp?</a:t>
            </a:r>
            <a:endParaRPr lang="sv-S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84" name="Google Shape;184;g35c81c47dec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b="1" dirty="0"/>
              <a:t>Information om hur du når </a:t>
            </a:r>
            <a:r>
              <a:rPr lang="sv-SE" b="1" dirty="0" err="1"/>
              <a:t>SVOP:s</a:t>
            </a:r>
            <a:r>
              <a:rPr lang="sv-SE" b="1" dirty="0"/>
              <a:t> hemsida på vårdgivarwebben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v-S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Region Östergötland -Vårdgivarwebben – avtal och samverkan – kommunsamverkan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På den vänstra sidan ser ni rubrik Kommunsamverkan och där finns rubrik Samordnad vård- och omsorgsplanering (SVOP). Klickar ni på den rubriken kommer ni vidare till sluten- och öppenvårdsprocessen, där finns både riktlinjer och </a:t>
            </a:r>
            <a:r>
              <a:rPr lang="sv-SE" dirty="0" err="1"/>
              <a:t>cosmic</a:t>
            </a:r>
            <a:r>
              <a:rPr lang="sv-SE" dirty="0"/>
              <a:t> manual och även andra viktiga dokument som hänger ihop med utskrivningsprocessen. 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Här hittar ni: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Riktlinjer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Introduktionsfilmer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Nyhetsbrev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Vård-till-vård telefonnummer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sv-SE" dirty="0"/>
              <a:t>mm.</a:t>
            </a:r>
            <a:endParaRPr dirty="0"/>
          </a:p>
        </p:txBody>
      </p:sp>
      <p:sp>
        <p:nvSpPr>
          <p:cNvPr id="200" name="Google Shape;20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bildtext">
  <p:cSld name="Titel och bild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eskrivning">
  <p:cSld name="Citat med beskrivning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">
  <p:cSld name="Namnko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 för citat">
  <p:cSld name="Namnkort för cita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nt eller falskt">
  <p:cSld name="Sant eller falsk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ubrik och innehåll 2">
  <p:cSld name="2 Rubrik och innehåll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80000" y="316800"/>
            <a:ext cx="946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480000" y="1776000"/>
            <a:ext cx="9460800" cy="4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1pPr>
            <a:lvl2pPr marL="914400" lvl="1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2pPr>
            <a:lvl3pPr marL="1371600" lvl="2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3pPr>
            <a:lvl4pPr marL="1828800" lvl="3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4pPr>
            <a:lvl5pPr marL="2286000" lvl="4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5pPr>
            <a:lvl6pPr marL="2743200" lvl="5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6pPr>
            <a:lvl7pPr marL="3200400" lvl="6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7pPr>
            <a:lvl8pPr marL="3657600" lvl="7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8pPr>
            <a:lvl9pPr marL="4114800" lvl="8" indent="-3492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 4">
  <p:cSld name="OBJECT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►"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4" name="Google Shape;34;p3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7450"/>
              </a:schemeClr>
            </a:solidFill>
            <a:ln>
              <a:noFill/>
            </a:ln>
          </p:spPr>
        </p:sp>
        <p:cxnSp>
          <p:nvCxnSpPr>
            <p:cNvPr id="35" name="Google Shape;35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745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745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37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3333"/>
              </a:schemeClr>
            </a:solidFill>
            <a:ln>
              <a:noFill/>
            </a:ln>
          </p:spPr>
        </p:sp>
        <p:sp>
          <p:nvSpPr>
            <p:cNvPr id="38" name="Google Shape;38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7450"/>
              </a:srgbClr>
            </a:solidFill>
            <a:ln>
              <a:noFill/>
            </a:ln>
          </p:spPr>
        </p:sp>
        <p:sp>
          <p:nvSpPr>
            <p:cNvPr id="41" name="Google Shape;41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7450"/>
              </a:schemeClr>
            </a:solidFill>
            <a:ln>
              <a:noFill/>
            </a:ln>
          </p:spPr>
        </p:sp>
        <p:sp>
          <p:nvSpPr>
            <p:cNvPr id="42" name="Google Shape;42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3" name="Google Shape;43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09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Rubrikbi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4" name="Google Shape;34;p33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5882"/>
              </a:schemeClr>
            </a:solidFill>
            <a:ln>
              <a:noFill/>
            </a:ln>
          </p:spPr>
        </p:sp>
        <p:cxnSp>
          <p:nvCxnSpPr>
            <p:cNvPr id="35" name="Google Shape;35;p3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5882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3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5882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" name="Google Shape;37;p3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1764"/>
              </a:schemeClr>
            </a:solidFill>
            <a:ln>
              <a:noFill/>
            </a:ln>
          </p:spPr>
        </p:sp>
        <p:sp>
          <p:nvSpPr>
            <p:cNvPr id="38" name="Google Shape;38;p3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5882"/>
              </a:srgbClr>
            </a:solidFill>
            <a:ln>
              <a:noFill/>
            </a:ln>
          </p:spPr>
        </p:sp>
        <p:sp>
          <p:nvSpPr>
            <p:cNvPr id="41" name="Google Shape;41;p3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5882"/>
              </a:schemeClr>
            </a:solidFill>
            <a:ln>
              <a:noFill/>
            </a:ln>
          </p:spPr>
        </p:sp>
        <p:sp>
          <p:nvSpPr>
            <p:cNvPr id="42" name="Google Shape;42;p3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3" name="Google Shape;43;p3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0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Endast rubri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15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73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Avsnittsrubri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392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vå dela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852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Jämförels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970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Text med bild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13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Bild med bild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958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ch bildtext">
  <p:cSld name="Titel och bild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0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med beskrivning">
  <p:cSld name="Citat med beskrivning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4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07" name="Google Shape;107;p4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277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">
  <p:cSld name="Namnkor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150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nkort för citat">
  <p:cSld name="Namnkort för cita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4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22" name="Google Shape;122;p4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v-SE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57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nt eller falskt">
  <p:cSld name="Sant eller falsk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322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Rubrik och lodrät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081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Lodrät rubrik och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06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745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745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3333"/>
              </a:scheme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7450"/>
              </a:srgbClr>
            </a:solidFill>
            <a:ln>
              <a:noFill/>
            </a:ln>
          </p:spPr>
        </p:sp>
        <p:sp>
          <p:nvSpPr>
            <p:cNvPr id="17" name="Google Shape;17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7450"/>
              </a:scheme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7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5882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3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5882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3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1764"/>
              </a:schemeClr>
            </a:solidFill>
            <a:ln>
              <a:noFill/>
            </a:ln>
          </p:spPr>
        </p:sp>
        <p:sp>
          <p:nvSpPr>
            <p:cNvPr id="14" name="Google Shape;14;p3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5882"/>
              </a:srgbClr>
            </a:solidFill>
            <a:ln>
              <a:noFill/>
            </a:ln>
          </p:spPr>
        </p:sp>
        <p:sp>
          <p:nvSpPr>
            <p:cNvPr id="17" name="Google Shape;17;p3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5882"/>
              </a:schemeClr>
            </a:solidFill>
            <a:ln>
              <a:noFill/>
            </a:ln>
          </p:spPr>
        </p:sp>
        <p:sp>
          <p:nvSpPr>
            <p:cNvPr id="18" name="Google Shape;18;p3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588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067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amordnadvardochomsorgsplanering@regionostergotland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stergotland.se/vgw/avtal-och-samverkan/kommunsamverkan/samordnad-vard--och-omsorgsplanering-svop/slutenvardsprocess-svo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ardgivare.regionostergotland.se/vgw/avtal-och-samverkan/kommunsamverkan/samordnad-vard--och-omsorgsplanering-svop/oppenvardsprocess-svo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e.regionostergotland.se/vgw/avtal-och-samverkan/kommunsamverkan/samordnad-vard--och-omsorgsplanering-svop" TargetMode="External"/><Relationship Id="rId7" Type="http://schemas.openxmlformats.org/officeDocument/2006/relationships/hyperlink" Target="https://www.riksdagen.se/sv/dokument-och-lagar/dokument/svensk-forfattningssamling/lag-2017612-om-samverkan-vid-utskrivning-fran_sfs-2017-61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ardgivare.regionostergotland.se/vgw/it-och-service/journalportal-kommun/cosmic-link" TargetMode="External"/><Relationship Id="rId5" Type="http://schemas.openxmlformats.org/officeDocument/2006/relationships/hyperlink" Target="https://ledsys.lio.se/Document/Published/67361" TargetMode="External"/><Relationship Id="rId4" Type="http://schemas.openxmlformats.org/officeDocument/2006/relationships/hyperlink" Target="https://vardgivare.regionostergotland.se/download/18.7bdcda091977bee7fa8482a/1751298890564/Reviderad%20version%2023042-v.9.4%20Samordnad%20v%C3%A5rd-%20och%20omsorgsplanering%20i%20samband%20med%20sluten%20v%C3%A5rd%202507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213298" y="292435"/>
            <a:ext cx="5492311" cy="8145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sv-SE" sz="4040" b="1" dirty="0">
                <a:solidFill>
                  <a:schemeClr val="dk1"/>
                </a:solidFill>
              </a:rPr>
              <a:t>APT-material SVOP</a:t>
            </a:r>
            <a:endParaRPr sz="4240" b="1" dirty="0">
              <a:solidFill>
                <a:schemeClr val="dk1"/>
              </a:solidFill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298" y="1432236"/>
            <a:ext cx="3566374" cy="49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5407015" y="2202872"/>
            <a:ext cx="4758785" cy="245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sv-SE" sz="2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Samordnad vård- och omsorgsplanering i sluten och öppen vård</a:t>
            </a:r>
            <a:endParaRPr sz="2800" i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9DE8DE5-CEBF-45D6-5186-CCD146E00C46}"/>
              </a:ext>
            </a:extLst>
          </p:cNvPr>
          <p:cNvSpPr txBox="1"/>
          <p:nvPr/>
        </p:nvSpPr>
        <p:spPr>
          <a:xfrm>
            <a:off x="10737272" y="6399311"/>
            <a:ext cx="131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2025-08-06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E576B6F-5F32-B84E-0E5E-B3C29485663A}"/>
              </a:ext>
            </a:extLst>
          </p:cNvPr>
          <p:cNvSpPr txBox="1"/>
          <p:nvPr/>
        </p:nvSpPr>
        <p:spPr>
          <a:xfrm>
            <a:off x="655881" y="609373"/>
            <a:ext cx="1003358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rgbClr val="0070C0"/>
                </a:solidFill>
                <a:latin typeface="Trebuchet MS" panose="020B0603020202020204" pitchFamily="34" charset="0"/>
              </a:rPr>
              <a:t>Lycka till! </a:t>
            </a:r>
          </a:p>
          <a:p>
            <a:pPr>
              <a:spcBef>
                <a:spcPts val="3000"/>
              </a:spcBef>
            </a:pPr>
            <a:r>
              <a:rPr lang="sv-SE" sz="4000" dirty="0"/>
              <a:t>Hör gärna av Er om det dyker upp frågor!</a:t>
            </a:r>
          </a:p>
          <a:p>
            <a:endParaRPr lang="sv-SE" sz="4000" dirty="0"/>
          </a:p>
          <a:p>
            <a:pPr lvl="0">
              <a:buSzPts val="1440"/>
            </a:pPr>
            <a:r>
              <a:rPr lang="sv-S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Funktionsbrevlåda SVOP </a:t>
            </a:r>
          </a:p>
          <a:p>
            <a:pPr lvl="0">
              <a:buSzPts val="1440"/>
            </a:pPr>
            <a:r>
              <a:rPr lang="sv-SE" sz="2000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Samordnadvardochomsorgsplanering@regionostergotland.se</a:t>
            </a:r>
            <a:r>
              <a:rPr lang="sv-SE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endParaRPr lang="sv-SE" sz="2000" dirty="0"/>
          </a:p>
          <a:p>
            <a:endParaRPr lang="sv-SE" sz="3200" dirty="0">
              <a:solidFill>
                <a:srgbClr val="0070C0"/>
              </a:solidFill>
            </a:endParaRPr>
          </a:p>
          <a:p>
            <a:r>
              <a:rPr lang="sv-SE" sz="3200" dirty="0">
                <a:solidFill>
                  <a:srgbClr val="0070C0"/>
                </a:solidFill>
              </a:rPr>
              <a:t>Vänliga hälsningar </a:t>
            </a:r>
          </a:p>
          <a:p>
            <a:r>
              <a:rPr lang="sv-SE" sz="3200" dirty="0">
                <a:solidFill>
                  <a:srgbClr val="0070C0"/>
                </a:solidFill>
              </a:rPr>
              <a:t>SVOP-gruppen</a:t>
            </a:r>
          </a:p>
          <a:p>
            <a:endParaRPr lang="sv-SE" sz="4000" dirty="0"/>
          </a:p>
        </p:txBody>
      </p:sp>
      <p:pic>
        <p:nvPicPr>
          <p:cNvPr id="1028" name="Picture 4" descr="Bildresultat för herregud &amp; co förändring">
            <a:extLst>
              <a:ext uri="{FF2B5EF4-FFF2-40B4-BE49-F238E27FC236}">
                <a16:creationId xmlns:a16="http://schemas.microsoft.com/office/drawing/2014/main" id="{F11EE8D3-D80B-5A2F-8B8D-C2BC4646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06" y="3893499"/>
            <a:ext cx="2260677" cy="22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0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"/>
          <p:cNvSpPr txBox="1">
            <a:spLocks noGrp="1"/>
          </p:cNvSpPr>
          <p:nvPr>
            <p:ph type="title"/>
          </p:nvPr>
        </p:nvSpPr>
        <p:spPr>
          <a:xfrm>
            <a:off x="677400" y="630925"/>
            <a:ext cx="8596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990"/>
              <a:buFont typeface="Arial"/>
            </a:pPr>
            <a:r>
              <a:rPr lang="sv-SE" sz="4040" b="1" dirty="0">
                <a:solidFill>
                  <a:schemeClr val="dk1"/>
                </a:solidFill>
              </a:rPr>
              <a:t>Enkla principer för samverkan</a:t>
            </a:r>
            <a:endParaRPr sz="4040" b="1" dirty="0">
              <a:solidFill>
                <a:schemeClr val="dk1"/>
              </a:solidFill>
            </a:endParaRPr>
          </a:p>
        </p:txBody>
      </p:sp>
      <p:sp>
        <p:nvSpPr>
          <p:cNvPr id="262" name="Google Shape;262;p5"/>
          <p:cNvSpPr txBox="1">
            <a:spLocks noGrp="1"/>
          </p:cNvSpPr>
          <p:nvPr>
            <p:ph type="body" idx="1"/>
          </p:nvPr>
        </p:nvSpPr>
        <p:spPr>
          <a:xfrm>
            <a:off x="597975" y="1488625"/>
            <a:ext cx="9754500" cy="4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0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/>
          </a:p>
          <a:p>
            <a:pPr marL="540000" lvl="0" indent="-3644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sv-SE" sz="2200"/>
              <a:t>Vad är bäst för personen - vad är viktigt för dig och hur kan jag bidra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/>
          </a:p>
          <a:p>
            <a:pPr marL="540000" lvl="0" indent="-3644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sv-SE" sz="2200"/>
              <a:t>Jag tar ansvar för min del, ger feedback till steget före och frågar hur jag kan underlätta för steget efter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sv-SE" sz="2200"/>
              <a:t> </a:t>
            </a:r>
            <a:endParaRPr sz="2200"/>
          </a:p>
          <a:p>
            <a:pPr marL="540000" lvl="0" indent="-3644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40"/>
              <a:buChar char="►"/>
            </a:pPr>
            <a:r>
              <a:rPr lang="sv-SE" sz="2200"/>
              <a:t>Jag vill - jag kan, Vi vill - Vi kan tillsammans</a:t>
            </a:r>
            <a:endParaRPr sz="2200"/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22E270DB-FA33-39ED-6F75-EF3EF5AA1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>
            <a:extLst>
              <a:ext uri="{FF2B5EF4-FFF2-40B4-BE49-F238E27FC236}">
                <a16:creationId xmlns:a16="http://schemas.microsoft.com/office/drawing/2014/main" id="{E8B003B2-9696-21B9-F56D-FD2C0B557E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sv-SE" sz="4040" b="1" dirty="0">
                <a:solidFill>
                  <a:schemeClr val="dk1"/>
                </a:solidFill>
              </a:rPr>
              <a:t>Inledning</a:t>
            </a:r>
            <a:endParaRPr sz="4240" b="1" dirty="0">
              <a:solidFill>
                <a:schemeClr val="dk1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67833F-F1D8-DC0D-11C0-54B976F8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3" y="1488614"/>
            <a:ext cx="9921979" cy="4448548"/>
          </a:xfrm>
        </p:spPr>
        <p:txBody>
          <a:bodyPr/>
          <a:lstStyle/>
          <a:p>
            <a:pPr marL="137160" indent="0">
              <a:buNone/>
            </a:pPr>
            <a:r>
              <a:rPr lang="sv-SE" b="1" dirty="0">
                <a:solidFill>
                  <a:schemeClr val="tx1"/>
                </a:solidFill>
              </a:rPr>
              <a:t>Börja med att titta på den film som ligger närmast ditt verksamhetsområde </a:t>
            </a:r>
            <a:br>
              <a:rPr lang="sv-SE" dirty="0"/>
            </a:br>
            <a:r>
              <a:rPr lang="sv-SE" b="1" dirty="0">
                <a:solidFill>
                  <a:schemeClr val="tx1"/>
                </a:solidFill>
              </a:rPr>
              <a:t>men du behöver dock  ha kunskap om båda processerna för en helhetsförståelse</a:t>
            </a:r>
          </a:p>
          <a:p>
            <a:pPr marL="137160" indent="0">
              <a:buNone/>
            </a:pPr>
            <a:endParaRPr lang="sv-SE" b="1" dirty="0">
              <a:solidFill>
                <a:schemeClr val="tx1"/>
              </a:solidFill>
            </a:endParaRPr>
          </a:p>
          <a:p>
            <a:pPr marL="137160" indent="0">
              <a:buNone/>
            </a:pPr>
            <a:endParaRPr lang="sv-SE" dirty="0"/>
          </a:p>
          <a:p>
            <a:r>
              <a:rPr lang="sv-SE" dirty="0">
                <a:solidFill>
                  <a:schemeClr val="tx1"/>
                </a:solidFill>
              </a:rPr>
              <a:t>Länk till </a:t>
            </a:r>
            <a:r>
              <a:rPr lang="sv-SE" dirty="0">
                <a:solidFill>
                  <a:schemeClr val="tx1"/>
                </a:solidFill>
                <a:hlinkClick r:id="rId3"/>
              </a:rPr>
              <a:t>film om slutenvårdsprocessen </a:t>
            </a:r>
            <a:r>
              <a:rPr lang="sv-SE" dirty="0">
                <a:solidFill>
                  <a:schemeClr val="tx1"/>
                </a:solidFill>
              </a:rPr>
              <a:t>(8:48 min)</a:t>
            </a:r>
            <a:br>
              <a:rPr lang="sv-SE" dirty="0">
                <a:solidFill>
                  <a:schemeClr val="tx1"/>
                </a:solidFill>
              </a:rPr>
            </a:br>
            <a:br>
              <a:rPr lang="sv-SE" dirty="0">
                <a:solidFill>
                  <a:schemeClr val="tx1"/>
                </a:solidFill>
              </a:rPr>
            </a:br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Länk till </a:t>
            </a:r>
            <a:r>
              <a:rPr lang="sv-SE" dirty="0">
                <a:solidFill>
                  <a:schemeClr val="tx1"/>
                </a:solidFill>
                <a:hlinkClick r:id="rId4"/>
              </a:rPr>
              <a:t>film om öppenvårdsprocessen </a:t>
            </a:r>
            <a:r>
              <a:rPr lang="sv-SE" dirty="0">
                <a:solidFill>
                  <a:schemeClr val="tx1"/>
                </a:solidFill>
              </a:rPr>
              <a:t>(7:30 min)</a:t>
            </a:r>
          </a:p>
        </p:txBody>
      </p:sp>
    </p:spTree>
    <p:extLst>
      <p:ext uri="{BB962C8B-B14F-4D97-AF65-F5344CB8AC3E}">
        <p14:creationId xmlns:p14="http://schemas.microsoft.com/office/powerpoint/2010/main" val="38833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326279" y="0"/>
            <a:ext cx="8679176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Slutenvårdsprocessen</a:t>
            </a:r>
            <a:endParaRPr sz="280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69490C9-0876-0348-C33C-2971EB9B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3" y="512615"/>
            <a:ext cx="11218218" cy="6220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4A31F71-7B13-8BBC-8A08-4FCA1439B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>
            <a:extLst>
              <a:ext uri="{FF2B5EF4-FFF2-40B4-BE49-F238E27FC236}">
                <a16:creationId xmlns:a16="http://schemas.microsoft.com/office/drawing/2014/main" id="{29DD9AE4-ACE0-8EC2-E30E-E9F7F6E17450}"/>
              </a:ext>
            </a:extLst>
          </p:cNvPr>
          <p:cNvSpPr txBox="1"/>
          <p:nvPr/>
        </p:nvSpPr>
        <p:spPr>
          <a:xfrm>
            <a:off x="534147" y="637309"/>
            <a:ext cx="8679176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Öppenvårdsprocessen</a:t>
            </a:r>
            <a:endParaRPr sz="2800" b="1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Google Shape;313;p42">
            <a:extLst>
              <a:ext uri="{FF2B5EF4-FFF2-40B4-BE49-F238E27FC236}">
                <a16:creationId xmlns:a16="http://schemas.microsoft.com/office/drawing/2014/main" id="{ABA603F5-475E-C0ED-9E72-09547E52AD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75" y="1806600"/>
            <a:ext cx="10376950" cy="32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76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CB6350-AF59-2E54-0143-B16947F9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40" b="1" dirty="0">
                <a:solidFill>
                  <a:schemeClr val="tx1"/>
                </a:solidFill>
              </a:rPr>
              <a:t>Diskussionsfrågor</a:t>
            </a: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677334" y="1542472"/>
            <a:ext cx="9713575" cy="45950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spcBef>
                <a:spcPts val="2000"/>
              </a:spcBef>
            </a:pPr>
            <a:r>
              <a:rPr lang="sv-SE" sz="2800" dirty="0">
                <a:solidFill>
                  <a:schemeClr val="tx1"/>
                </a:solidFill>
              </a:rPr>
              <a:t>Vad är viktigt att göra utifrån din profession och din verksamhets ansvar i processen för samordnad vård-och omsorgsplanering?</a:t>
            </a:r>
          </a:p>
          <a:p>
            <a:pPr fontAlgn="base">
              <a:spcBef>
                <a:spcPts val="2000"/>
              </a:spcBef>
            </a:pPr>
            <a:r>
              <a:rPr lang="sv-SE" sz="2800" dirty="0">
                <a:solidFill>
                  <a:schemeClr val="tx1"/>
                </a:solidFill>
              </a:rPr>
              <a:t>Vad behöver jag/vi för att följa processen (kunskap, förändra arbetssätt, annat)?</a:t>
            </a:r>
          </a:p>
          <a:p>
            <a:pPr fontAlgn="base">
              <a:spcBef>
                <a:spcPts val="2000"/>
              </a:spcBef>
            </a:pPr>
            <a:r>
              <a:rPr lang="sv-SE" sz="2800" dirty="0">
                <a:solidFill>
                  <a:schemeClr val="tx1"/>
                </a:solidFill>
              </a:rPr>
              <a:t>Vad är/innebär utskrivningsklar för dig?</a:t>
            </a:r>
          </a:p>
          <a:p>
            <a:pPr fontAlgn="base">
              <a:spcBef>
                <a:spcPts val="2000"/>
              </a:spcBef>
            </a:pPr>
            <a:r>
              <a:rPr lang="sv-SE" sz="2800" dirty="0">
                <a:solidFill>
                  <a:schemeClr val="tx1"/>
                </a:solidFill>
              </a:rPr>
              <a:t>Vad behöver jag/vi för information från andra och vilken information är viktig att jag/vi förmedlar?		</a:t>
            </a:r>
            <a:endParaRPr sz="2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sv-SE" sz="2800" dirty="0">
                <a:solidFill>
                  <a:schemeClr val="tx1"/>
                </a:solidFill>
              </a:rPr>
              <a:t>							</a:t>
            </a:r>
            <a:endParaRPr sz="2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sv-SE" sz="2800" dirty="0">
                <a:solidFill>
                  <a:schemeClr val="tx1"/>
                </a:solidFill>
              </a:rPr>
              <a:t>							</a:t>
            </a:r>
            <a:endParaRPr sz="2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455652" y="415637"/>
            <a:ext cx="10182297" cy="129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sv-SE" sz="4040" dirty="0">
                <a:solidFill>
                  <a:schemeClr val="tx1"/>
                </a:solidFill>
              </a:rPr>
              <a:t>Hur tar vi hand om det som framkommit via diskussionsfrågorna?</a:t>
            </a:r>
            <a:endParaRPr sz="4040" dirty="0">
              <a:solidFill>
                <a:schemeClr val="tx1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3537E0-09B4-08CB-EBC4-E43C9218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51" y="2030453"/>
            <a:ext cx="9612175" cy="4096969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sv-SE" sz="3200" dirty="0">
                <a:solidFill>
                  <a:schemeClr val="tx1"/>
                </a:solidFill>
              </a:rPr>
              <a:t>Vad behöver jag/vi veta, kunna och göra?</a:t>
            </a:r>
          </a:p>
          <a:p>
            <a:pPr>
              <a:spcBef>
                <a:spcPts val="2000"/>
              </a:spcBef>
            </a:pPr>
            <a:r>
              <a:rPr lang="sv-SE" sz="3200" dirty="0">
                <a:solidFill>
                  <a:schemeClr val="tx1"/>
                </a:solidFill>
              </a:rPr>
              <a:t>Hur kommer jag/vi vidare, vad är nästa steg?</a:t>
            </a:r>
          </a:p>
          <a:p>
            <a:pPr>
              <a:spcBef>
                <a:spcPts val="2000"/>
              </a:spcBef>
            </a:pPr>
            <a:r>
              <a:rPr lang="sv-SE" sz="3200" dirty="0">
                <a:solidFill>
                  <a:schemeClr val="tx1"/>
                </a:solidFill>
              </a:rPr>
              <a:t>Behöver jag/vi ändra arbetssätt?</a:t>
            </a:r>
          </a:p>
          <a:p>
            <a:pPr>
              <a:spcBef>
                <a:spcPts val="2000"/>
              </a:spcBef>
            </a:pPr>
            <a:r>
              <a:rPr lang="sv-SE" sz="3200" dirty="0">
                <a:solidFill>
                  <a:schemeClr val="tx1"/>
                </a:solidFill>
              </a:rPr>
              <a:t>Hur följer vi upp? </a:t>
            </a:r>
            <a:br>
              <a:rPr lang="sv-SE" sz="3200" dirty="0">
                <a:solidFill>
                  <a:schemeClr val="tx1"/>
                </a:solidFill>
              </a:rPr>
            </a:br>
            <a:endParaRPr lang="sv-S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709211" y="342408"/>
            <a:ext cx="9286946" cy="8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v-SE" sz="4040" dirty="0">
                <a:solidFill>
                  <a:schemeClr val="tx1"/>
                </a:solidFill>
              </a:rPr>
              <a:t>Länkar till ytterligare information</a:t>
            </a:r>
            <a:endParaRPr sz="4040" dirty="0">
              <a:solidFill>
                <a:schemeClr val="tx1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709211" y="1225432"/>
            <a:ext cx="11281020" cy="46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2000"/>
              </a:spcBef>
            </a:pPr>
            <a:r>
              <a:rPr lang="sv-SE" sz="2100" dirty="0" err="1">
                <a:solidFill>
                  <a:srgbClr val="0070C0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SVOP:s</a:t>
            </a:r>
            <a:r>
              <a:rPr lang="sv-SE" sz="2100" dirty="0">
                <a:solidFill>
                  <a:srgbClr val="0070C0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hemsida </a:t>
            </a:r>
            <a:endParaRPr lang="sv-SE" sz="2100" dirty="0">
              <a:solidFill>
                <a:srgbClr val="0070C0"/>
              </a:solidFill>
              <a:sym typeface="Arial"/>
            </a:endParaRPr>
          </a:p>
          <a:p>
            <a:pPr marL="342900" indent="-342900">
              <a:spcBef>
                <a:spcPts val="2000"/>
              </a:spcBef>
            </a:pPr>
            <a:r>
              <a:rPr lang="sv-SE" sz="21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Riktlinje Slutenvårdsprocessen</a:t>
            </a:r>
            <a:endParaRPr lang="sv-SE" sz="21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2000"/>
              </a:spcBef>
            </a:pPr>
            <a:r>
              <a:rPr lang="sv-SE" sz="21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Riktlinje Öppenvårdsprocessen</a:t>
            </a:r>
            <a:endParaRPr lang="sv-SE" sz="21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2000"/>
              </a:spcBef>
            </a:pPr>
            <a:r>
              <a:rPr lang="sv-SE" sz="21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Cosmic Link</a:t>
            </a:r>
            <a:endParaRPr lang="sv-SE" sz="21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sv-SE" sz="21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sv-SE" sz="21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Lag (2017:612) om samverkan vid utskrivning från sluten hälso- och sjukvård</a:t>
            </a:r>
            <a:endParaRPr lang="sv-SE" sz="2100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75" y="237425"/>
            <a:ext cx="11884500" cy="6529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6"/>
          <p:cNvCxnSpPr/>
          <p:nvPr/>
        </p:nvCxnSpPr>
        <p:spPr>
          <a:xfrm flipH="1">
            <a:off x="2631900" y="2842225"/>
            <a:ext cx="875100" cy="32154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26"/>
          <p:cNvCxnSpPr/>
          <p:nvPr/>
        </p:nvCxnSpPr>
        <p:spPr>
          <a:xfrm flipH="1">
            <a:off x="3039050" y="3045750"/>
            <a:ext cx="447600" cy="3581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637</Words>
  <Application>Microsoft Office PowerPoint</Application>
  <PresentationFormat>Bredbild</PresentationFormat>
  <Paragraphs>75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Trebuchet MS</vt:lpstr>
      <vt:lpstr>Calibri</vt:lpstr>
      <vt:lpstr>Noto Sans Symbols</vt:lpstr>
      <vt:lpstr>Fasett</vt:lpstr>
      <vt:lpstr>1_Fasett</vt:lpstr>
      <vt:lpstr>APT-material SVOP</vt:lpstr>
      <vt:lpstr>Enkla principer för samverkan</vt:lpstr>
      <vt:lpstr>Inledning</vt:lpstr>
      <vt:lpstr>PowerPoint-presentation</vt:lpstr>
      <vt:lpstr>PowerPoint-presentation</vt:lpstr>
      <vt:lpstr>Diskussionsfrågor</vt:lpstr>
      <vt:lpstr>Hur tar vi hand om det som framkommit via diskussionsfrågorna?</vt:lpstr>
      <vt:lpstr>Länkar till ytterligare information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Eriksson Annelie</dc:creator>
  <cp:lastModifiedBy>Eriksson Annelie</cp:lastModifiedBy>
  <cp:revision>12</cp:revision>
  <dcterms:modified xsi:type="dcterms:W3CDTF">2025-08-28T13:41:01Z</dcterms:modified>
</cp:coreProperties>
</file>