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272" r:id="rId2"/>
    <p:sldId id="256" r:id="rId3"/>
    <p:sldId id="258" r:id="rId4"/>
    <p:sldId id="312" r:id="rId5"/>
    <p:sldId id="275" r:id="rId6"/>
    <p:sldId id="276" r:id="rId7"/>
    <p:sldId id="277" r:id="rId8"/>
    <p:sldId id="278" r:id="rId9"/>
    <p:sldId id="279" r:id="rId10"/>
    <p:sldId id="280" r:id="rId11"/>
    <p:sldId id="281" r:id="rId12"/>
    <p:sldId id="309" r:id="rId13"/>
    <p:sldId id="259" r:id="rId14"/>
    <p:sldId id="311" r:id="rId15"/>
    <p:sldId id="261" r:id="rId16"/>
    <p:sldId id="330" r:id="rId17"/>
    <p:sldId id="288" r:id="rId18"/>
    <p:sldId id="289" r:id="rId19"/>
    <p:sldId id="291" r:id="rId20"/>
    <p:sldId id="292" r:id="rId21"/>
    <p:sldId id="293" r:id="rId22"/>
    <p:sldId id="316" r:id="rId23"/>
    <p:sldId id="317" r:id="rId24"/>
    <p:sldId id="319" r:id="rId25"/>
    <p:sldId id="318" r:id="rId26"/>
    <p:sldId id="284" r:id="rId27"/>
    <p:sldId id="314" r:id="rId28"/>
    <p:sldId id="287" r:id="rId29"/>
    <p:sldId id="295" r:id="rId30"/>
    <p:sldId id="313" r:id="rId31"/>
    <p:sldId id="325" r:id="rId32"/>
    <p:sldId id="286" r:id="rId33"/>
    <p:sldId id="327" r:id="rId34"/>
    <p:sldId id="328" r:id="rId35"/>
    <p:sldId id="331" r:id="rId36"/>
    <p:sldId id="332" r:id="rId37"/>
    <p:sldId id="296" r:id="rId38"/>
    <p:sldId id="321" r:id="rId39"/>
    <p:sldId id="305" r:id="rId40"/>
    <p:sldId id="322" r:id="rId41"/>
    <p:sldId id="323" r:id="rId42"/>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25">
          <p15:clr>
            <a:srgbClr val="A4A3A4"/>
          </p15:clr>
        </p15:guide>
        <p15:guide id="2" pos="554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A5"/>
    <a:srgbClr val="0053A5"/>
    <a:srgbClr val="005BA1"/>
    <a:srgbClr val="0066B3"/>
    <a:srgbClr val="0047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65000" autoAdjust="0"/>
  </p:normalViewPr>
  <p:slideViewPr>
    <p:cSldViewPr snapToGrid="0" snapToObjects="1">
      <p:cViewPr varScale="1">
        <p:scale>
          <a:sx n="82" d="100"/>
          <a:sy n="82" d="100"/>
        </p:scale>
        <p:origin x="2316" y="90"/>
      </p:cViewPr>
      <p:guideLst>
        <p:guide orient="horz" pos="4125"/>
        <p:guide pos="5543"/>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C565C7-E7D9-2945-B8BD-8088C92F08A6}" type="datetimeFigureOut">
              <a:rPr lang="sv-SE" smtClean="0"/>
              <a:t>2025-09-25</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47AF89-486C-6B48-BC25-2234EDAED7E3}" type="slidenum">
              <a:rPr lang="sv-SE" smtClean="0"/>
              <a:t>‹#›</a:t>
            </a:fld>
            <a:endParaRPr lang="sv-SE"/>
          </a:p>
        </p:txBody>
      </p:sp>
    </p:spTree>
    <p:extLst>
      <p:ext uri="{BB962C8B-B14F-4D97-AF65-F5344CB8AC3E}">
        <p14:creationId xmlns:p14="http://schemas.microsoft.com/office/powerpoint/2010/main" val="39094264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9E373B-E9E0-834F-8AE0-56CDEFA1F367}" type="datetimeFigureOut">
              <a:rPr lang="sv-SE" smtClean="0"/>
              <a:t>2025-09-25</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9B1FA7-9B20-E148-866A-4BB8AEA063A1}" type="slidenum">
              <a:rPr lang="sv-SE" smtClean="0"/>
              <a:t>‹#›</a:t>
            </a:fld>
            <a:endParaRPr lang="sv-SE"/>
          </a:p>
        </p:txBody>
      </p:sp>
    </p:spTree>
    <p:extLst>
      <p:ext uri="{BB962C8B-B14F-4D97-AF65-F5344CB8AC3E}">
        <p14:creationId xmlns:p14="http://schemas.microsoft.com/office/powerpoint/2010/main" val="34409763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9B1FA7-9B20-E148-866A-4BB8AEA063A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5843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Visa</a:t>
            </a:r>
            <a:r>
              <a:rPr lang="sv-SE" baseline="0" dirty="0"/>
              <a:t> hur det ser ut i Cosmic när man kommer in via händerna. </a:t>
            </a:r>
          </a:p>
          <a:p>
            <a:r>
              <a:rPr lang="sv-SE" baseline="0" dirty="0"/>
              <a:t>De flesta patienterna kommer man ju ha samordningsärende men om man skulle söka fram en patient direkt i </a:t>
            </a:r>
            <a:r>
              <a:rPr lang="sv-SE" baseline="0" dirty="0" err="1"/>
              <a:t>patientlisten</a:t>
            </a:r>
            <a:r>
              <a:rPr lang="sv-SE" baseline="0" dirty="0"/>
              <a:t> så kan det vara relevant att veta att man kan gå via händerna. </a:t>
            </a:r>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9B1FA7-9B20-E148-866A-4BB8AEA063A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2001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Enheter kan läggas till i patientkortet</a:t>
            </a:r>
            <a:r>
              <a:rPr lang="sv-SE" baseline="0" dirty="0"/>
              <a:t> även om det inte finns ett pågående samordningsärende. Om patienten då kommer behöva åka till sjukhuset och ett samordningsärende startas upp så kommer det underlätta hela flödet för då föreslås aktören direkt i ärendet utan att slutenvården behöver leta efter vem de ska lägga till. Detta gäller patienter som skrivs in i hemsjukvård och som bor i SÄBO. </a:t>
            </a:r>
          </a:p>
          <a:p>
            <a:r>
              <a:rPr lang="sv-SE" baseline="0" dirty="0"/>
              <a:t>Alla skyldighet att underlätta flödet så även om man kan tycka att det är fast vårdkontakt som ska ansvara för detta så är det ju allas ansvar att se till att det blir en patientsäker hantering. Eftersom vi inte har pågående Link-ärenden på alla patienter som har hemsjukvård så finns det ingen fast vårdkontakt utan det är moment som kan säkerställa hanteringen om/när ett samordningsärende väl startas upp. </a:t>
            </a:r>
          </a:p>
          <a:p>
            <a:r>
              <a:rPr lang="sv-SE" baseline="0" dirty="0"/>
              <a:t>Demo: </a:t>
            </a:r>
          </a:p>
          <a:p>
            <a:r>
              <a:rPr lang="sv-SE" baseline="0" dirty="0"/>
              <a:t>Visa hur det ser ut för slutenvården när de ska lägga till enheter och varför det kan vara svårt att veta exakt vart patienten ska. </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13</a:t>
            </a:fld>
            <a:endParaRPr lang="sv-SE"/>
          </a:p>
        </p:txBody>
      </p:sp>
    </p:spTree>
    <p:extLst>
      <p:ext uri="{BB962C8B-B14F-4D97-AF65-F5344CB8AC3E}">
        <p14:creationId xmlns:p14="http://schemas.microsoft.com/office/powerpoint/2010/main" val="3216500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Två olika fraser men kan justeras av enheten själv om man vill ändra eller skapa en ny fras. </a:t>
            </a:r>
          </a:p>
          <a:p>
            <a:r>
              <a:rPr lang="sv-SE" baseline="0" dirty="0" err="1"/>
              <a:t>Linkinm</a:t>
            </a:r>
            <a:r>
              <a:rPr lang="sv-SE" baseline="0" dirty="0"/>
              <a:t> och </a:t>
            </a:r>
            <a:r>
              <a:rPr lang="sv-SE" baseline="0" dirty="0" err="1"/>
              <a:t>linkadl</a:t>
            </a:r>
            <a:r>
              <a:rPr lang="sv-SE" baseline="0" dirty="0"/>
              <a:t> eftersom frasen för </a:t>
            </a:r>
            <a:r>
              <a:rPr lang="sv-SE" baseline="0" dirty="0" err="1"/>
              <a:t>adl</a:t>
            </a:r>
            <a:r>
              <a:rPr lang="sv-SE" baseline="0" dirty="0"/>
              <a:t> också ska kunna användas på annat sätt tex i meddelande som handlar om rehab</a:t>
            </a:r>
          </a:p>
          <a:p>
            <a:endParaRPr lang="sv-SE" baseline="0" dirty="0"/>
          </a:p>
          <a:p>
            <a:r>
              <a:rPr lang="sv-SE" baseline="0" dirty="0" err="1"/>
              <a:t>Akutmott</a:t>
            </a:r>
            <a:r>
              <a:rPr lang="sv-SE" baseline="0" dirty="0"/>
              <a:t> = öppenvård</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15</a:t>
            </a:fld>
            <a:endParaRPr lang="sv-SE"/>
          </a:p>
        </p:txBody>
      </p:sp>
    </p:spTree>
    <p:extLst>
      <p:ext uri="{BB962C8B-B14F-4D97-AF65-F5344CB8AC3E}">
        <p14:creationId xmlns:p14="http://schemas.microsoft.com/office/powerpoint/2010/main" val="709654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Inskrivningsmeddelandet går att avvisa</a:t>
            </a:r>
            <a:r>
              <a:rPr lang="sv-SE" b="1" dirty="0"/>
              <a:t> </a:t>
            </a:r>
            <a:r>
              <a:rPr lang="sv-SE" dirty="0"/>
              <a:t>om det har skickats till fel enhet. Orsak till avvisningen måste anges.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Om det kommer flera inskrivningsmeddelande under samma vårdtid så räcker det att besvara det första meddelandet med kontaktuppgifter.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Om mottagande enhet i kommunen ser att det saknas kommunaktörer i ärendet så är det bra om den enheten läggs till. </a:t>
            </a:r>
          </a:p>
          <a:p>
            <a:pPr lvl="0"/>
            <a:r>
              <a:rPr lang="sv-SE" dirty="0"/>
              <a:t>Det</a:t>
            </a:r>
            <a:r>
              <a:rPr lang="sv-SE" baseline="0" dirty="0"/>
              <a:t> är enkelt att tänka det är slutenvårdens ansvar att välja rätt mottagare men listorna av mottagare är väldigt långa och det går inte på ett enkelt sätt att förstå vart meddelandet ska.</a:t>
            </a:r>
          </a:p>
          <a:p>
            <a:pPr lvl="0"/>
            <a:endParaRPr lang="sv-SE" baseline="0" dirty="0"/>
          </a:p>
          <a:p>
            <a:r>
              <a:rPr lang="sv-SE" dirty="0"/>
              <a:t>Rehabpersonalen i kommunen tar ofta upp att de</a:t>
            </a:r>
            <a:r>
              <a:rPr lang="sv-SE" baseline="0" dirty="0"/>
              <a:t> inte blir involverade  ärenden eller att de blir involverade i ett sent skede. </a:t>
            </a:r>
          </a:p>
          <a:p>
            <a:r>
              <a:rPr lang="sv-SE" baseline="0" dirty="0"/>
              <a:t>För regionens del så tror jag det många gånger beror på hur kommunerna har lagt upp sin enhetsstruktur och att man tex inte förstår att tex hemsjukvården i Linköping involverar både </a:t>
            </a:r>
            <a:r>
              <a:rPr lang="sv-SE" baseline="0" dirty="0" err="1"/>
              <a:t>ssk</a:t>
            </a:r>
            <a:r>
              <a:rPr lang="sv-SE" baseline="0" dirty="0"/>
              <a:t> och </a:t>
            </a:r>
            <a:r>
              <a:rPr lang="sv-SE" baseline="0" dirty="0" err="1"/>
              <a:t>paramed</a:t>
            </a:r>
            <a:r>
              <a:rPr lang="sv-SE" baseline="0" dirty="0"/>
              <a:t> eller att de enheter som heter ordinärt boende/särskilt boende involverar flera yrkeskategorier.</a:t>
            </a:r>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Men eftersom det på enheterna jobbar flera olika yrkesroller så är det viktigt att de meddelanden som skickas är tydliga gällande innehåll. Tex om hemsjukvården besvarar ett inskrivningsmeddelande så kan det vara bra att besvara med kontaktuppgifter för både </a:t>
            </a:r>
            <a:r>
              <a:rPr lang="sv-SE" baseline="0" dirty="0" err="1"/>
              <a:t>ssk</a:t>
            </a:r>
            <a:r>
              <a:rPr lang="sv-SE" baseline="0" dirty="0"/>
              <a:t> och </a:t>
            </a:r>
            <a:r>
              <a:rPr lang="sv-SE" baseline="0" dirty="0" err="1"/>
              <a:t>paramed</a:t>
            </a:r>
            <a:r>
              <a:rPr lang="sv-SE" baseline="0" dirty="0"/>
              <a:t> (skapa rutin antingen att man skickar två skilda meddelanden eller att man har en fras som innehåller kontaktuppgifterna </a:t>
            </a:r>
            <a:r>
              <a:rPr lang="sv-SE" dirty="0"/>
              <a:t>Om mottagande enhet i kommunen ser att det saknas kommunaktörer i ärendet så är det bra om den enheten läggs till.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17</a:t>
            </a:fld>
            <a:endParaRPr lang="sv-SE"/>
          </a:p>
        </p:txBody>
      </p:sp>
    </p:spTree>
    <p:extLst>
      <p:ext uri="{BB962C8B-B14F-4D97-AF65-F5344CB8AC3E}">
        <p14:creationId xmlns:p14="http://schemas.microsoft.com/office/powerpoint/2010/main" val="995601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Generella meddelanden – fördefinierade titlar men det går även skriva i fritext.</a:t>
            </a:r>
          </a:p>
          <a:p>
            <a:r>
              <a:rPr lang="sv-SE" baseline="0" dirty="0"/>
              <a:t>Uppmuntra användning av fördefinierade titlar då det leder till mer standardiserade arbetssätt och alla som är involverade i ärendet får mer tydlighet vad det rör sig om för frågor. </a:t>
            </a:r>
          </a:p>
          <a:p>
            <a:endParaRPr lang="sv-SE" baseline="0" dirty="0"/>
          </a:p>
          <a:p>
            <a:r>
              <a:rPr lang="sv-SE" dirty="0"/>
              <a:t>Rehabpersonalen i kommunen tar ofta upp att de</a:t>
            </a:r>
            <a:r>
              <a:rPr lang="sv-SE" baseline="0" dirty="0"/>
              <a:t> inte blir involverade  ärenden eller att de blir involverade i ett sent skede. </a:t>
            </a:r>
          </a:p>
          <a:p>
            <a:r>
              <a:rPr lang="sv-SE" baseline="0" dirty="0"/>
              <a:t>För regionens del så tror jag det många gånger beror på hur kommunerna har lagt upp sin enhetsstruktur och att man tex inte förstår att tex hemsjukvården i Linköping involverar både </a:t>
            </a:r>
            <a:r>
              <a:rPr lang="sv-SE" baseline="0" dirty="0" err="1"/>
              <a:t>ssk</a:t>
            </a:r>
            <a:r>
              <a:rPr lang="sv-SE" baseline="0" dirty="0"/>
              <a:t> och </a:t>
            </a:r>
            <a:r>
              <a:rPr lang="sv-SE" baseline="0" dirty="0" err="1"/>
              <a:t>paramed</a:t>
            </a:r>
            <a:r>
              <a:rPr lang="sv-SE" baseline="0" dirty="0"/>
              <a:t> eller att de enheter som heter ordinärt boende/särskilt boende involverar flera yrkeskategorier.</a:t>
            </a:r>
          </a:p>
          <a:p>
            <a:r>
              <a:rPr lang="sv-SE" baseline="0" dirty="0"/>
              <a:t>Men eftersom det på enheterna jobbar flera olika yrkesroller så är det viktigt att de meddelanden som skickas är tydliga gällande innehåll. </a:t>
            </a:r>
          </a:p>
          <a:p>
            <a:r>
              <a:rPr lang="sv-SE" baseline="0" dirty="0"/>
              <a:t>De fasta ämnesrubrikerna ska hjälpa till att förtydliga detta så har man information som rör hjälpmedel, träning osv  eller man vill att den som läser meddelandet är en paramedicinare så är de rehabilitering som är titeln på meddelandet.</a:t>
            </a:r>
          </a:p>
          <a:p>
            <a:r>
              <a:rPr lang="sv-SE" baseline="0" dirty="0"/>
              <a:t>Om man skickar ett meddelande gällande hemsjukvård så är det viktigt att tydliggöra om det gäller omvårdnads eller </a:t>
            </a:r>
            <a:r>
              <a:rPr lang="sv-SE" baseline="0" dirty="0" err="1"/>
              <a:t>rehabinsatser</a:t>
            </a:r>
            <a:r>
              <a:rPr lang="sv-SE" baseline="0" dirty="0"/>
              <a:t> eller både och. </a:t>
            </a:r>
          </a:p>
          <a:p>
            <a:endParaRPr lang="sv-SE" baseline="0" dirty="0"/>
          </a:p>
          <a:p>
            <a:r>
              <a:rPr lang="sv-SE" baseline="0" dirty="0"/>
              <a:t>Avliden är en sån rubrik som man kan skriva i fritext men finns det önskemål om det så kan vi lägga in den som fördefinierad titel </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19</a:t>
            </a:fld>
            <a:endParaRPr lang="sv-SE"/>
          </a:p>
        </p:txBody>
      </p:sp>
    </p:spTree>
    <p:extLst>
      <p:ext uri="{BB962C8B-B14F-4D97-AF65-F5344CB8AC3E}">
        <p14:creationId xmlns:p14="http://schemas.microsoft.com/office/powerpoint/2010/main" val="522006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20</a:t>
            </a:fld>
            <a:endParaRPr lang="sv-SE"/>
          </a:p>
        </p:txBody>
      </p:sp>
    </p:spTree>
    <p:extLst>
      <p:ext uri="{BB962C8B-B14F-4D97-AF65-F5344CB8AC3E}">
        <p14:creationId xmlns:p14="http://schemas.microsoft.com/office/powerpoint/2010/main" val="2433346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9B1FA7-9B20-E148-866A-4BB8AEA063A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6956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Finns en fras som kan användas vid Kallelse till SIP när kallelsen är i mer administrativ form för att uppfylla kravet på att kallelse ska skickas inom 24 timmar. </a:t>
            </a:r>
            <a:endParaRPr lang="sv-SE"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9B1FA7-9B20-E148-866A-4BB8AEA063A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8668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24</a:t>
            </a:fld>
            <a:endParaRPr lang="sv-SE"/>
          </a:p>
        </p:txBody>
      </p:sp>
    </p:spTree>
    <p:extLst>
      <p:ext uri="{BB962C8B-B14F-4D97-AF65-F5344CB8AC3E}">
        <p14:creationId xmlns:p14="http://schemas.microsoft.com/office/powerpoint/2010/main" val="1129411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När</a:t>
            </a:r>
            <a:r>
              <a:rPr lang="sv-SE" baseline="0" dirty="0"/>
              <a:t> det är inneliggande patienterna ska samtycket inhämtas av slutenvården, men om det inte är dokumenterat så är det bra att efterfråga det.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Samtyckena</a:t>
            </a:r>
            <a:r>
              <a:rPr lang="sv-SE" baseline="0" dirty="0"/>
              <a:t> är grunden för att Link ska fungera smidigt och aktörer ska kunna utbyta information, men i Link aktiverar det som jag tidigare visat även funktionaliteten och informationsdelning innebär att kommunen  kan ta del av flikarna journal och läkemedel</a:t>
            </a:r>
            <a:endParaRPr lang="sv-SE" dirty="0"/>
          </a:p>
          <a:p>
            <a:endParaRPr lang="sv-SE" baseline="0" dirty="0"/>
          </a:p>
          <a:p>
            <a:r>
              <a:rPr lang="sv-SE" baseline="0" dirty="0"/>
              <a:t>Samtycke h</a:t>
            </a:r>
            <a:r>
              <a:rPr lang="sv-SE" dirty="0"/>
              <a:t>ar</a:t>
            </a:r>
            <a:r>
              <a:rPr lang="sv-SE" baseline="0" dirty="0"/>
              <a:t> inte enbart med Link att göra utan det är något som ska efterfrågas vid patientrelation och sammanhållen journalföring för att man ska kunna ta del av information skriven av annan vårdgivare.</a:t>
            </a:r>
          </a:p>
          <a:p>
            <a:r>
              <a:rPr lang="sv-SE" baseline="0" dirty="0"/>
              <a:t>I Cosmic finns det information från olika vårdgivare, tex privata vårdcentraler, psykiatri osv så måste man ha samtycke för att få ta del av dessa uppgifter. </a:t>
            </a:r>
          </a:p>
          <a:p>
            <a:r>
              <a:rPr lang="sv-SE" baseline="0" dirty="0"/>
              <a:t>Ger patienten samtycke så kan man enkelt bryta sekretessklassad information för att ta del av dessa anteckningar. </a:t>
            </a:r>
          </a:p>
        </p:txBody>
      </p:sp>
      <p:sp>
        <p:nvSpPr>
          <p:cNvPr id="4" name="Platshållare för bildnummer 3"/>
          <p:cNvSpPr>
            <a:spLocks noGrp="1"/>
          </p:cNvSpPr>
          <p:nvPr>
            <p:ph type="sldNum" sz="quarter" idx="10"/>
          </p:nvPr>
        </p:nvSpPr>
        <p:spPr/>
        <p:txBody>
          <a:bodyPr/>
          <a:lstStyle/>
          <a:p>
            <a:fld id="{B29B1FA7-9B20-E148-866A-4BB8AEA063A1}" type="slidenum">
              <a:rPr lang="sv-SE" smtClean="0"/>
              <a:t>26</a:t>
            </a:fld>
            <a:endParaRPr lang="sv-SE"/>
          </a:p>
        </p:txBody>
      </p:sp>
    </p:spTree>
    <p:extLst>
      <p:ext uri="{BB962C8B-B14F-4D97-AF65-F5344CB8AC3E}">
        <p14:creationId xmlns:p14="http://schemas.microsoft.com/office/powerpoint/2010/main" val="2364525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Samordningsprocessen innehåller</a:t>
            </a:r>
            <a:r>
              <a:rPr lang="sv-SE" baseline="0" dirty="0"/>
              <a:t> många steg och mycket att hålla reda på. För att underlätta så har systemförvaltningen tillsammans processledningsgruppen tagit fram manual och lathund. Vi vet dock att man oftast inte har tid att sitta ner och sätta sig in i all information men det kan vara bra att ha kännedom om var de finns ifall man funderar över något.</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Det är allas ansvar att hjälpas åt för att få ett så patientsäkert hanterande som möjligt i systemet. Systemförvaltningen</a:t>
            </a:r>
            <a:r>
              <a:rPr lang="sv-SE" baseline="0" dirty="0"/>
              <a:t> och processledningsgruppen måste bidra för att skapa ökad förståelse, alla som är involverade kring en patient måste vara så tydliga som möjligt för att få handhavandet patientsäkert. Var hellre övertydlig än att utlämna info. </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3</a:t>
            </a:fld>
            <a:endParaRPr lang="sv-SE"/>
          </a:p>
        </p:txBody>
      </p:sp>
    </p:spTree>
    <p:extLst>
      <p:ext uri="{BB962C8B-B14F-4D97-AF65-F5344CB8AC3E}">
        <p14:creationId xmlns:p14="http://schemas.microsoft.com/office/powerpoint/2010/main" val="2102235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Grundtanken är att om fliken Journal är aktiv så har man rätt att ta del av informationen. </a:t>
            </a:r>
          </a:p>
          <a:p>
            <a:pPr>
              <a:spcAft>
                <a:spcPts val="600"/>
              </a:spcAft>
            </a:pPr>
            <a:r>
              <a:rPr lang="sv-SE" dirty="0"/>
              <a:t>Sen är det ju bra om slutenvården har förtydligat detta genom att dokumenterar på sökordet </a:t>
            </a:r>
            <a:r>
              <a:rPr lang="sv-SE" sz="1200" b="0" dirty="0">
                <a:effectLst/>
              </a:rPr>
              <a:t>Samtycke till åtkomst av patientuppgifter via sammanhållen journalföring</a:t>
            </a:r>
            <a:endParaRPr lang="sv-SE" sz="1200" b="0" dirty="0">
              <a:effectLst/>
              <a:latin typeface="Georgia" panose="02040502050405020303" pitchFamily="18" charset="0"/>
              <a:ea typeface="Georgia" panose="02040502050405020303" pitchFamily="18" charset="0"/>
              <a:cs typeface="Times New Roman" panose="02020603050405020304" pitchFamily="18" charset="0"/>
            </a:endParaRPr>
          </a:p>
        </p:txBody>
      </p:sp>
      <p:sp>
        <p:nvSpPr>
          <p:cNvPr id="4" name="Platshållare för bildnummer 3"/>
          <p:cNvSpPr>
            <a:spLocks noGrp="1"/>
          </p:cNvSpPr>
          <p:nvPr>
            <p:ph type="sldNum" sz="quarter" idx="10"/>
          </p:nvPr>
        </p:nvSpPr>
        <p:spPr/>
        <p:txBody>
          <a:bodyPr/>
          <a:lstStyle/>
          <a:p>
            <a:fld id="{B29B1FA7-9B20-E148-866A-4BB8AEA063A1}" type="slidenum">
              <a:rPr lang="sv-SE" smtClean="0"/>
              <a:t>28</a:t>
            </a:fld>
            <a:endParaRPr lang="sv-SE"/>
          </a:p>
        </p:txBody>
      </p:sp>
    </p:spTree>
    <p:extLst>
      <p:ext uri="{BB962C8B-B14F-4D97-AF65-F5344CB8AC3E}">
        <p14:creationId xmlns:p14="http://schemas.microsoft.com/office/powerpoint/2010/main" val="2887990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9B1FA7-9B20-E148-866A-4BB8AEA063A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6224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man är intresserade av ett filter så vill jag gärna ha kännedom</a:t>
            </a:r>
            <a:r>
              <a:rPr lang="sv-SE" baseline="0" dirty="0"/>
              <a:t> om detta. </a:t>
            </a:r>
          </a:p>
          <a:p>
            <a:r>
              <a:rPr lang="sv-SE" baseline="0" dirty="0"/>
              <a:t>Filter byggs av systemförvaltare så då måste man lägga ärende i stöd- och serviceportalen</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32</a:t>
            </a:fld>
            <a:endParaRPr lang="sv-SE"/>
          </a:p>
        </p:txBody>
      </p:sp>
    </p:spTree>
    <p:extLst>
      <p:ext uri="{BB962C8B-B14F-4D97-AF65-F5344CB8AC3E}">
        <p14:creationId xmlns:p14="http://schemas.microsoft.com/office/powerpoint/2010/main" val="966595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nuläget vet vi</a:t>
            </a:r>
            <a:r>
              <a:rPr lang="sv-SE" baseline="0" dirty="0"/>
              <a:t> att det gäller året ut men diskussioner pågår. </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37</a:t>
            </a:fld>
            <a:endParaRPr lang="sv-SE"/>
          </a:p>
        </p:txBody>
      </p:sp>
    </p:spTree>
    <p:extLst>
      <p:ext uri="{BB962C8B-B14F-4D97-AF65-F5344CB8AC3E}">
        <p14:creationId xmlns:p14="http://schemas.microsoft.com/office/powerpoint/2010/main" val="935137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90488" indent="0">
              <a:buNone/>
            </a:pPr>
            <a:r>
              <a:rPr lang="sv-SE" dirty="0"/>
              <a:t>Journalvyer; </a:t>
            </a:r>
          </a:p>
          <a:p>
            <a:pPr marL="90488" indent="0">
              <a:buNone/>
            </a:pPr>
            <a:r>
              <a:rPr lang="sv-SE" dirty="0"/>
              <a:t>Samtycke - för att läsa journal ska samtycke inhämtas. Gemensamma dokument - visar väsentlig bakgrundsinformation om patienten.  </a:t>
            </a:r>
          </a:p>
          <a:p>
            <a:pPr marL="90488" indent="0">
              <a:buNone/>
            </a:pPr>
            <a:r>
              <a:rPr lang="sv-SE" dirty="0"/>
              <a:t>Alla anteckningar - visar anteckningar från alla vårdgivare som patienten haft kontakt med.  </a:t>
            </a:r>
          </a:p>
          <a:p>
            <a:pPr marL="90488" indent="0">
              <a:buNone/>
            </a:pPr>
            <a:r>
              <a:rPr lang="sv-SE" dirty="0"/>
              <a:t>Livsuppehållande behandlingsnivå  - om personen har beslut om begränsning av livsuppehållande behandling och andra relaterade åtgärder.  </a:t>
            </a:r>
          </a:p>
          <a:p>
            <a:pPr marL="90488" indent="0">
              <a:buNone/>
            </a:pPr>
            <a:r>
              <a:rPr lang="sv-SE" dirty="0"/>
              <a:t>Vårdplan - om personen har upprättad vårdplan. </a:t>
            </a:r>
          </a:p>
          <a:p>
            <a:endParaRPr lang="sv-SE" dirty="0"/>
          </a:p>
          <a:p>
            <a:r>
              <a:rPr lang="sv-SE" dirty="0"/>
              <a:t>Även här visas anteckningarna som sekretessklassade,</a:t>
            </a:r>
            <a:r>
              <a:rPr lang="sv-SE" baseline="0" dirty="0"/>
              <a:t> under Alla anteckningar kan det vara anteckningar från flera olika vårdgivare</a:t>
            </a:r>
          </a:p>
          <a:p>
            <a:r>
              <a:rPr lang="sv-SE" baseline="0" dirty="0"/>
              <a:t>Gärna använda filtreringsfunktionen för att få fram anteckningar från de verksamheter man verkligen ska läsa så man inte tar till sig av allt. </a:t>
            </a:r>
          </a:p>
          <a:p>
            <a:r>
              <a:rPr lang="sv-SE" baseline="0" dirty="0"/>
              <a:t>Filtrera och bryt därefter sekretessen. </a:t>
            </a:r>
            <a:endParaRPr lang="sv-SE" dirty="0"/>
          </a:p>
          <a:p>
            <a:endParaRPr lang="sv-SE" dirty="0"/>
          </a:p>
          <a:p>
            <a:r>
              <a:rPr lang="sv-SE" dirty="0"/>
              <a:t>Kan skriva ut från journal </a:t>
            </a:r>
          </a:p>
          <a:p>
            <a:pPr marL="171450" indent="-171450">
              <a:buFontTx/>
              <a:buChar char="-"/>
            </a:pPr>
            <a:r>
              <a:rPr lang="sv-SE" dirty="0"/>
              <a:t>knappen längst ner till höger skriver upp allt som är uppläst </a:t>
            </a:r>
          </a:p>
          <a:p>
            <a:pPr marL="171450" indent="-171450">
              <a:buFontTx/>
              <a:buChar char="-"/>
            </a:pPr>
            <a:r>
              <a:rPr lang="sv-SE" dirty="0"/>
              <a:t>enbart</a:t>
            </a:r>
            <a:r>
              <a:rPr lang="sv-SE" baseline="0" dirty="0"/>
              <a:t> en anteckning så ska man högerklicka och välja Skriv ut markerad anteckning</a:t>
            </a:r>
          </a:p>
          <a:p>
            <a:pPr marL="0" indent="0">
              <a:buFontTx/>
              <a:buNone/>
            </a:pPr>
            <a:endParaRPr lang="sv-SE" baseline="0" dirty="0"/>
          </a:p>
          <a:p>
            <a:pPr marL="0" indent="0">
              <a:buFontTx/>
              <a:buNone/>
            </a:pPr>
            <a:r>
              <a:rPr lang="sv-SE" baseline="0" dirty="0"/>
              <a:t>Gemensamma dokument är information som är allmän giltig för flera olika enheter, basuppgifter som inte förändras, ska hållas uppdaterat av alla men följsamheten är lite sisådär. </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40</a:t>
            </a:fld>
            <a:endParaRPr lang="sv-SE"/>
          </a:p>
        </p:txBody>
      </p:sp>
    </p:spTree>
    <p:extLst>
      <p:ext uri="{BB962C8B-B14F-4D97-AF65-F5344CB8AC3E}">
        <p14:creationId xmlns:p14="http://schemas.microsoft.com/office/powerpoint/2010/main" val="40777304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Direktåtkomst till den läkemedelslista</a:t>
            </a:r>
            <a:r>
              <a:rPr lang="sv-SE" baseline="0" dirty="0"/>
              <a:t> som används av regionen. </a:t>
            </a:r>
          </a:p>
          <a:p>
            <a:r>
              <a:rPr lang="sv-SE" baseline="0" dirty="0"/>
              <a:t>Vaksamhet på patienter som är inneliggande då listan förändras samt patienter med </a:t>
            </a:r>
            <a:r>
              <a:rPr lang="sv-SE" baseline="0" dirty="0" err="1"/>
              <a:t>apodos</a:t>
            </a:r>
            <a:r>
              <a:rPr lang="sv-SE" baseline="0" dirty="0"/>
              <a:t> då listan kanske inte alls är uppdaterad eftersom dosreceptet är där korrigerar görs. </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41</a:t>
            </a:fld>
            <a:endParaRPr lang="sv-SE"/>
          </a:p>
        </p:txBody>
      </p:sp>
    </p:spTree>
    <p:extLst>
      <p:ext uri="{BB962C8B-B14F-4D97-AF65-F5344CB8AC3E}">
        <p14:creationId xmlns:p14="http://schemas.microsoft.com/office/powerpoint/2010/main" val="640689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Ger</a:t>
            </a:r>
            <a:r>
              <a:rPr lang="sv-SE" baseline="0" dirty="0"/>
              <a:t> en samlad bild över de patienter som är inskrivna på avdelningen och som har pågående samordningsärenden.</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Inskrivningsmeddelande, Utskrivningsklar,</a:t>
            </a:r>
            <a:r>
              <a:rPr lang="sv-SE" baseline="0" dirty="0"/>
              <a:t> Kallelse till SIP = </a:t>
            </a:r>
            <a:r>
              <a:rPr lang="sv-SE" dirty="0"/>
              <a:t>Lagen om samverkan vid utskrivning från sluten hälso- och sjukvård https://www.vardhandboken.se/arbetssatt-och-ansvar/samverkan-och-kommunikation/vardsamverkan/oversikt/</a:t>
            </a:r>
          </a:p>
          <a:p>
            <a:endParaRPr lang="sv-SE" dirty="0"/>
          </a:p>
          <a:p>
            <a:r>
              <a:rPr lang="sv-SE" dirty="0"/>
              <a:t>Visa Ärendeöversikten </a:t>
            </a:r>
          </a:p>
          <a:p>
            <a:r>
              <a:rPr lang="sv-SE" dirty="0"/>
              <a:t>Orange</a:t>
            </a:r>
            <a:r>
              <a:rPr lang="sv-SE" baseline="0" dirty="0"/>
              <a:t> färg innebär att det saknas samtycke</a:t>
            </a:r>
            <a:endParaRPr lang="sv-SE" dirty="0"/>
          </a:p>
          <a:p>
            <a:r>
              <a:rPr lang="sv-SE" dirty="0"/>
              <a:t>Senaste meddelande – vill</a:t>
            </a:r>
            <a:r>
              <a:rPr lang="sv-SE" baseline="0" dirty="0"/>
              <a:t> man alltid se senaste meddelande högst upp så kan man sortera i kolumnrubriken. Inställning som kan ändras av lokal administratör. </a:t>
            </a:r>
            <a:endParaRPr lang="sv-SE" dirty="0"/>
          </a:p>
          <a:p>
            <a:r>
              <a:rPr lang="sv-SE" dirty="0"/>
              <a:t>Läst – stå med </a:t>
            </a:r>
            <a:r>
              <a:rPr lang="sv-SE" dirty="0" err="1"/>
              <a:t>tooltip</a:t>
            </a:r>
            <a:r>
              <a:rPr lang="sv-SE" dirty="0"/>
              <a:t> över</a:t>
            </a:r>
            <a:r>
              <a:rPr lang="sv-SE" baseline="0" dirty="0"/>
              <a:t> kolumnen så kan man se vilka som tagit del av meddelandet. Högerklicka så ser man mer</a:t>
            </a:r>
          </a:p>
          <a:p>
            <a:r>
              <a:rPr lang="sv-SE" baseline="0" dirty="0"/>
              <a:t>Utskrivning – detta datum hämtas från inskrivningsmeddelandet	</a:t>
            </a:r>
          </a:p>
          <a:p>
            <a:r>
              <a:rPr lang="sv-SE" baseline="0" dirty="0"/>
              <a:t>I, U, K – visar när dessa meddelande är skickade (detta är dock inte alltid helt överensstämmande </a:t>
            </a:r>
            <a:r>
              <a:rPr lang="sv-SE" baseline="0" dirty="0" err="1"/>
              <a:t>pga</a:t>
            </a:r>
            <a:r>
              <a:rPr lang="sv-SE" baseline="0" dirty="0"/>
              <a:t> inom RÖ så har vi krångliga arbetssätt som lite förstör hur systemet ska fungera, tex in- och utskrivningar mellan olika avdelningar </a:t>
            </a:r>
            <a:r>
              <a:rPr lang="sv-SE" baseline="0" dirty="0" err="1"/>
              <a:t>pga</a:t>
            </a:r>
            <a:r>
              <a:rPr lang="sv-SE" baseline="0" dirty="0"/>
              <a:t> platsbrist</a:t>
            </a:r>
          </a:p>
          <a:p>
            <a:r>
              <a:rPr lang="sv-SE" baseline="0" dirty="0"/>
              <a:t>Plan – när man startar en plan så visas ikonen för denna här och de ska vara en fingervisning till andra att både läsa i planfliken men även fylla på info i planen. </a:t>
            </a:r>
          </a:p>
          <a:p>
            <a:r>
              <a:rPr lang="sv-SE" baseline="0" dirty="0"/>
              <a:t>FV = Fast vårdkontakt, visas med </a:t>
            </a:r>
            <a:r>
              <a:rPr lang="sv-SE" baseline="0" dirty="0" err="1"/>
              <a:t>tooltip</a:t>
            </a:r>
            <a:r>
              <a:rPr lang="sv-SE" baseline="0" dirty="0"/>
              <a:t> vem det är</a:t>
            </a:r>
            <a:endParaRPr lang="sv-SE"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9B1FA7-9B20-E148-866A-4BB8AEA063A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7878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9B1FA7-9B20-E148-866A-4BB8AEA063A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3373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9B1FA7-9B20-E148-866A-4BB8AEA063A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7836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Meddelanden – visar meddelande i konversationer, man kan klicka ur Använd trådning och då kommer de visas i kronologisk ordning. Inskrivningsmeddelandet och svaren kommer alltid ha en ram runt sig. </a:t>
            </a:r>
          </a:p>
          <a:p>
            <a:endParaRPr lang="sv-SE" dirty="0"/>
          </a:p>
          <a:p>
            <a:r>
              <a:rPr lang="sv-SE" dirty="0"/>
              <a:t>Visa Samtycke till informationsdelning</a:t>
            </a:r>
            <a:r>
              <a:rPr lang="sv-SE" baseline="0" dirty="0"/>
              <a:t> = ja = då kan man läsa under fliken journal och läkemedelslista. Men är patienten inlagd så är läkemedelslistan inaktiv tills patienten blir utskriven. </a:t>
            </a:r>
          </a:p>
          <a:p>
            <a:r>
              <a:rPr lang="sv-SE" baseline="0" dirty="0"/>
              <a:t>Samtycke till samordnad individuell plan = Ja = fliken planer aktiv och planen SIP tillgänglig, meddelandetyp Kallelse till SIP tillgänglig, om Nej eller Ej tillfrågad så är inte planen SIP eller kallelsen tillgängliga </a:t>
            </a:r>
          </a:p>
          <a:p>
            <a:r>
              <a:rPr lang="sv-SE" dirty="0"/>
              <a:t>ad som händer när</a:t>
            </a:r>
            <a:r>
              <a:rPr lang="sv-SE" baseline="0" dirty="0"/>
              <a:t> man ändrar i samtyckena. </a:t>
            </a:r>
          </a:p>
          <a:p>
            <a:endParaRPr lang="sv-SE"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Öppna ett meddelande Fraser – Finns standardfraser för Link. Enheten kan även skapa upp egna fraser som är specifika för vården på den enheten, läggs in av enhetens frasadministratör. En fras ska göra att det går mycket snabbare att skriva en text. Stopptecken hoppar mellan dessa med </a:t>
            </a:r>
            <a:r>
              <a:rPr lang="sv-SE" baseline="0" dirty="0" err="1"/>
              <a:t>tabb</a:t>
            </a:r>
            <a:r>
              <a:rPr lang="sv-SE" baseline="0" dirty="0"/>
              <a:t>-knappen och man fyller då i information som saknas. </a:t>
            </a:r>
            <a:endParaRPr lang="sv-SE" dirty="0"/>
          </a:p>
          <a:p>
            <a:endParaRPr lang="sv-SE" baseline="0" dirty="0"/>
          </a:p>
          <a:p>
            <a:r>
              <a:rPr lang="sv-SE" baseline="0" dirty="0"/>
              <a:t>Planer – kan startas av valfri aktör	</a:t>
            </a:r>
          </a:p>
          <a:p>
            <a:r>
              <a:rPr lang="sv-SE" baseline="0" dirty="0"/>
              <a:t>Journal och Läkemedelslistan, dessa flikar är viktigast för kommunen eftersom alla andra har direkt tillgång till detta i Cosmic. </a:t>
            </a:r>
          </a:p>
          <a:p>
            <a:r>
              <a:rPr lang="sv-SE" baseline="0" dirty="0"/>
              <a:t>Journal – här kan man läsa anteckningar som har att göra med vårdtillfället, inga andra anteckningar. </a:t>
            </a:r>
          </a:p>
          <a:p>
            <a:r>
              <a:rPr lang="sv-SE" baseline="0" dirty="0"/>
              <a:t>Läkemedelslistan aktiveras direkt när patienten skrivs ut från slutenvården så därför ska man inte behöva skriva ut listan och skicka med till boende utan det är snarare om patienten vill ha ett exemplar. </a:t>
            </a:r>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9B1FA7-9B20-E148-866A-4BB8AEA063A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6810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Meddelanden – visar meddelande i konversationer, man kan klicka ur Använd trådning och då kommer de visas i kronologisk ordning. Inskrivningsmeddelandet och svaren kommer alltid ha en ram runt sig. </a:t>
            </a:r>
          </a:p>
          <a:p>
            <a:endParaRPr lang="sv-SE"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9B1FA7-9B20-E148-866A-4BB8AEA063A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4758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Öppna ett meddelande Fraser – Finns standardfraser för Link. Enheten kan även skapa upp egna fraser som är specifika för vården på den enheten, läggs in av enhetens frasadministratör. En fras ska göra att det går mycket snabbare att skriva en text. Stopptecken hoppar mellan dessa med </a:t>
            </a:r>
            <a:r>
              <a:rPr lang="sv-SE" baseline="0" dirty="0" err="1"/>
              <a:t>tabb</a:t>
            </a:r>
            <a:r>
              <a:rPr lang="sv-SE" baseline="0" dirty="0"/>
              <a:t>-knappen och man fyller då i information som saknas. </a:t>
            </a:r>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9B1FA7-9B20-E148-866A-4BB8AEA063A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0375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Visa Samtycke till informationsdelning</a:t>
            </a:r>
            <a:r>
              <a:rPr lang="sv-SE" baseline="0" dirty="0"/>
              <a:t> = ja = då kan man läsa under fliken journal och läkemedelslista. Men är patienten inlagd så är läkemedelslistan inaktiv tills patienten blir utskriven. </a:t>
            </a:r>
          </a:p>
          <a:p>
            <a:r>
              <a:rPr lang="sv-SE" baseline="0" dirty="0"/>
              <a:t>Samtycke till samordnad individuell plan = Ja = fliken planer aktiv och planen SIP tillgänglig, meddelandetyp Kallelse till SIP tillgänglig, om Nej eller Ej tillfrågad så är inte planen SIP eller kallelsen tillgängliga </a:t>
            </a:r>
          </a:p>
          <a:p>
            <a:r>
              <a:rPr lang="sv-SE" dirty="0"/>
              <a:t>ad som händer när</a:t>
            </a:r>
            <a:r>
              <a:rPr lang="sv-SE" baseline="0" dirty="0"/>
              <a:t> man ändrar i samtyckena. </a:t>
            </a:r>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9B1FA7-9B20-E148-866A-4BB8AEA063A1}"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43464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passad layout">
    <p:bg>
      <p:bgRef idx="1001">
        <a:schemeClr val="bg2"/>
      </p:bgRef>
    </p:bg>
    <p:spTree>
      <p:nvGrpSpPr>
        <p:cNvPr id="1" name=""/>
        <p:cNvGrpSpPr/>
        <p:nvPr/>
      </p:nvGrpSpPr>
      <p:grpSpPr>
        <a:xfrm>
          <a:off x="0" y="0"/>
          <a:ext cx="0" cy="0"/>
          <a:chOff x="0" y="0"/>
          <a:chExt cx="0" cy="0"/>
        </a:xfrm>
      </p:grpSpPr>
      <p:sp>
        <p:nvSpPr>
          <p:cNvPr id="15" name="Rektangel 14"/>
          <p:cNvSpPr/>
          <p:nvPr userDrawn="1"/>
        </p:nvSpPr>
        <p:spPr>
          <a:xfrm>
            <a:off x="-7559" y="2321"/>
            <a:ext cx="9151559" cy="6855679"/>
          </a:xfrm>
          <a:prstGeom prst="rect">
            <a:avLst/>
          </a:prstGeom>
          <a:solidFill>
            <a:srgbClr val="0050A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13" name="Platshållare för text 12"/>
          <p:cNvSpPr>
            <a:spLocks noGrp="1"/>
          </p:cNvSpPr>
          <p:nvPr>
            <p:ph type="body" sz="quarter" idx="12" hasCustomPrompt="1"/>
          </p:nvPr>
        </p:nvSpPr>
        <p:spPr>
          <a:xfrm>
            <a:off x="7559" y="1346201"/>
            <a:ext cx="9144000" cy="1763788"/>
          </a:xfrm>
          <a:prstGeom prst="rect">
            <a:avLst/>
          </a:prstGeom>
        </p:spPr>
        <p:txBody>
          <a:bodyPr vert="horz" anchor="b" anchorCtr="0"/>
          <a:lstStyle>
            <a:lvl1pPr marL="90488" indent="0" algn="ctr">
              <a:lnSpc>
                <a:spcPct val="80000"/>
              </a:lnSpc>
              <a:buNone/>
              <a:tabLst>
                <a:tab pos="4305300" algn="l"/>
              </a:tabLst>
              <a:defRPr sz="5000" baseline="0">
                <a:solidFill>
                  <a:srgbClr val="FFFFFF"/>
                </a:solidFill>
                <a:latin typeface="Georgia"/>
                <a:cs typeface="Georgia"/>
              </a:defRPr>
            </a:lvl1pPr>
          </a:lstStyle>
          <a:p>
            <a:pPr lvl="0"/>
            <a:r>
              <a:rPr lang="sv-SE" dirty="0"/>
              <a:t>Dagens rubrik</a:t>
            </a:r>
          </a:p>
        </p:txBody>
      </p:sp>
      <p:sp>
        <p:nvSpPr>
          <p:cNvPr id="7" name="Platshållare för text 12"/>
          <p:cNvSpPr>
            <a:spLocks noGrp="1"/>
          </p:cNvSpPr>
          <p:nvPr>
            <p:ph type="body" sz="quarter" idx="13" hasCustomPrompt="1"/>
          </p:nvPr>
        </p:nvSpPr>
        <p:spPr>
          <a:xfrm>
            <a:off x="0" y="3251200"/>
            <a:ext cx="9144000" cy="837199"/>
          </a:xfrm>
          <a:prstGeom prst="rect">
            <a:avLst/>
          </a:prstGeom>
        </p:spPr>
        <p:txBody>
          <a:bodyPr vert="horz"/>
          <a:lstStyle>
            <a:lvl1pPr marL="90488" indent="0" algn="ctr">
              <a:lnSpc>
                <a:spcPct val="80000"/>
              </a:lnSpc>
              <a:buNone/>
              <a:defRPr sz="2400">
                <a:solidFill>
                  <a:srgbClr val="FFFFFF"/>
                </a:solidFill>
                <a:latin typeface="Tahoma"/>
                <a:cs typeface="Tahoma"/>
              </a:defRPr>
            </a:lvl1pPr>
          </a:lstStyle>
          <a:p>
            <a:pPr lvl="0"/>
            <a:r>
              <a:rPr lang="sv-SE" dirty="0"/>
              <a:t>Underrubrik</a:t>
            </a:r>
          </a:p>
        </p:txBody>
      </p:sp>
      <p:pic>
        <p:nvPicPr>
          <p:cNvPr id="10" name="Bildobjekt 9" descr="ppt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1649" y="6145193"/>
            <a:ext cx="1705356" cy="457200"/>
          </a:xfrm>
          <a:prstGeom prst="rect">
            <a:avLst/>
          </a:prstGeom>
        </p:spPr>
      </p:pic>
      <p:sp>
        <p:nvSpPr>
          <p:cNvPr id="8" name="Platshållare för sidfot 4"/>
          <p:cNvSpPr>
            <a:spLocks noGrp="1"/>
          </p:cNvSpPr>
          <p:nvPr>
            <p:ph type="ftr" sz="quarter" idx="11"/>
          </p:nvPr>
        </p:nvSpPr>
        <p:spPr>
          <a:xfrm>
            <a:off x="165570" y="6281627"/>
            <a:ext cx="5595459" cy="365125"/>
          </a:xfrm>
          <a:prstGeom prst="rect">
            <a:avLst/>
          </a:prstGeom>
        </p:spPr>
        <p:txBody>
          <a:bodyPr/>
          <a:lstStyle>
            <a:lvl1pPr>
              <a:defRPr sz="1500">
                <a:solidFill>
                  <a:schemeClr val="tx2"/>
                </a:solidFill>
              </a:defRPr>
            </a:lvl1pPr>
          </a:lstStyle>
          <a:p>
            <a:r>
              <a:rPr lang="sv-SE"/>
              <a:t>Dagens tema, 2015-01-01, Förnamn Efternamn</a:t>
            </a:r>
            <a:endParaRPr lang="sv-SE" dirty="0"/>
          </a:p>
        </p:txBody>
      </p:sp>
    </p:spTree>
    <p:extLst>
      <p:ext uri="{BB962C8B-B14F-4D97-AF65-F5344CB8AC3E}">
        <p14:creationId xmlns:p14="http://schemas.microsoft.com/office/powerpoint/2010/main" val="361970950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2410539"/>
            <a:ext cx="8024849" cy="3600000"/>
          </a:xfrm>
          <a:prstGeom prst="rect">
            <a:avLst/>
          </a:prstGeom>
        </p:spPr>
        <p:txBody>
          <a:bodyPr>
            <a:normAutofit/>
          </a:bodyPr>
          <a:lstStyle>
            <a:lvl1pPr marL="442913" indent="-352425">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rubrik 1"/>
          <p:cNvSpPr>
            <a:spLocks noGrp="1"/>
          </p:cNvSpPr>
          <p:nvPr>
            <p:ph type="title" hasCustomPrompt="1"/>
          </p:nvPr>
        </p:nvSpPr>
        <p:spPr>
          <a:xfrm>
            <a:off x="1382879" y="524414"/>
            <a:ext cx="7099170" cy="1265447"/>
          </a:xfrm>
          <a:prstGeom prst="rect">
            <a:avLst/>
          </a:prstGeom>
        </p:spPr>
        <p:txBody>
          <a:bodyPr vert="horz" lIns="91440" tIns="45720" rIns="91440" bIns="45720" rtlCol="0" anchor="ctr" anchorCtr="0">
            <a:noAutofit/>
          </a:bodyPr>
          <a:lstStyle>
            <a:lvl1pPr>
              <a:defRPr sz="4000"/>
            </a:lvl1pPr>
          </a:lstStyle>
          <a:p>
            <a:r>
              <a:rPr lang="sv-SE" dirty="0"/>
              <a:t>Rubrik</a:t>
            </a:r>
          </a:p>
        </p:txBody>
      </p:sp>
      <p:sp>
        <p:nvSpPr>
          <p:cNvPr id="5"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11"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3393733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57200" y="2394224"/>
            <a:ext cx="3833849" cy="3600000"/>
          </a:xfrm>
          <a:prstGeom prst="rect">
            <a:avLst/>
          </a:prstGeom>
        </p:spPr>
        <p:txBody>
          <a:bodyPr/>
          <a:lstStyle>
            <a:lvl1pPr marL="442913" indent="-352425">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8200" y="2394224"/>
            <a:ext cx="3833849" cy="3600000"/>
          </a:xfrm>
          <a:prstGeom prst="rect">
            <a:avLst/>
          </a:prstGeom>
        </p:spPr>
        <p:txBody>
          <a:bodyPr/>
          <a:lstStyle>
            <a:lvl1pPr>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rubrik 1"/>
          <p:cNvSpPr>
            <a:spLocks noGrp="1"/>
          </p:cNvSpPr>
          <p:nvPr>
            <p:ph type="title" hasCustomPrompt="1"/>
          </p:nvPr>
        </p:nvSpPr>
        <p:spPr>
          <a:xfrm>
            <a:off x="1382879" y="524414"/>
            <a:ext cx="7099170" cy="1265447"/>
          </a:xfrm>
          <a:prstGeom prst="rect">
            <a:avLst/>
          </a:prstGeom>
        </p:spPr>
        <p:txBody>
          <a:bodyPr vert="horz" lIns="91440" tIns="45720" rIns="91440" bIns="45720" rtlCol="0" anchor="ctr" anchorCtr="0">
            <a:noAutofit/>
          </a:bodyPr>
          <a:lstStyle>
            <a:lvl1pPr>
              <a:defRPr sz="4000"/>
            </a:lvl1pPr>
          </a:lstStyle>
          <a:p>
            <a:r>
              <a:rPr lang="sv-SE" dirty="0"/>
              <a:t>Rubrik</a:t>
            </a:r>
          </a:p>
        </p:txBody>
      </p:sp>
      <p:sp>
        <p:nvSpPr>
          <p:cNvPr id="8"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10"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237036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457200" y="2415173"/>
            <a:ext cx="3835517" cy="639762"/>
          </a:xfrm>
          <a:prstGeom prst="rect">
            <a:avLst/>
          </a:prstGeom>
        </p:spPr>
        <p:txBody>
          <a:bodyPr anchor="b">
            <a:noAutofit/>
          </a:bodyPr>
          <a:lstStyle>
            <a:lvl1pPr marL="0" indent="0">
              <a:buNone/>
              <a:defRPr sz="2200" b="1">
                <a:latin typeface="Tahoma"/>
                <a:cs typeface="Tahom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rubriken</a:t>
            </a:r>
          </a:p>
        </p:txBody>
      </p:sp>
      <p:sp>
        <p:nvSpPr>
          <p:cNvPr id="4" name="Platshållare för innehåll 3"/>
          <p:cNvSpPr>
            <a:spLocks noGrp="1"/>
          </p:cNvSpPr>
          <p:nvPr>
            <p:ph sz="half" idx="2"/>
          </p:nvPr>
        </p:nvSpPr>
        <p:spPr>
          <a:xfrm>
            <a:off x="457200" y="3054939"/>
            <a:ext cx="3835517" cy="3167992"/>
          </a:xfrm>
          <a:prstGeom prst="rect">
            <a:avLst/>
          </a:prstGeom>
        </p:spPr>
        <p:txBody>
          <a:bodyPr>
            <a:normAutofit/>
          </a:bodyPr>
          <a:lstStyle>
            <a:lvl1pPr>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hasCustomPrompt="1"/>
          </p:nvPr>
        </p:nvSpPr>
        <p:spPr>
          <a:xfrm>
            <a:off x="4645026" y="2415173"/>
            <a:ext cx="3837024" cy="639762"/>
          </a:xfrm>
          <a:prstGeom prst="rect">
            <a:avLst/>
          </a:prstGeom>
        </p:spPr>
        <p:txBody>
          <a:bodyPr anchor="b">
            <a:noAutofit/>
          </a:bodyPr>
          <a:lstStyle>
            <a:lvl1pPr marL="0" indent="0">
              <a:buNone/>
              <a:defRPr sz="2200" b="1" baseline="0">
                <a:latin typeface="Tahoma"/>
                <a:cs typeface="Tahom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rubriken</a:t>
            </a:r>
          </a:p>
        </p:txBody>
      </p:sp>
      <p:sp>
        <p:nvSpPr>
          <p:cNvPr id="6" name="Platshållare för innehåll 5"/>
          <p:cNvSpPr>
            <a:spLocks noGrp="1"/>
          </p:cNvSpPr>
          <p:nvPr>
            <p:ph sz="quarter" idx="4"/>
          </p:nvPr>
        </p:nvSpPr>
        <p:spPr>
          <a:xfrm>
            <a:off x="4645026" y="3054939"/>
            <a:ext cx="3837024" cy="3167992"/>
          </a:xfrm>
          <a:prstGeom prst="rect">
            <a:avLst/>
          </a:prstGeom>
        </p:spPr>
        <p:txBody>
          <a:bodyPr>
            <a:normAutofit/>
          </a:bodyPr>
          <a:lstStyle>
            <a:lvl1pPr>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rubrik 1"/>
          <p:cNvSpPr>
            <a:spLocks noGrp="1"/>
          </p:cNvSpPr>
          <p:nvPr>
            <p:ph type="title" hasCustomPrompt="1"/>
          </p:nvPr>
        </p:nvSpPr>
        <p:spPr>
          <a:xfrm>
            <a:off x="1382879" y="524414"/>
            <a:ext cx="7099170" cy="1265447"/>
          </a:xfrm>
          <a:prstGeom prst="rect">
            <a:avLst/>
          </a:prstGeom>
        </p:spPr>
        <p:txBody>
          <a:bodyPr vert="horz" lIns="91440" tIns="45720" rIns="91440" bIns="45720" rtlCol="0" anchor="ctr" anchorCtr="0">
            <a:noAutofit/>
          </a:bodyPr>
          <a:lstStyle>
            <a:lvl1pPr>
              <a:defRPr sz="4000"/>
            </a:lvl1pPr>
          </a:lstStyle>
          <a:p>
            <a:r>
              <a:rPr lang="sv-SE" dirty="0"/>
              <a:t>Rubrik</a:t>
            </a:r>
          </a:p>
        </p:txBody>
      </p:sp>
      <p:sp>
        <p:nvSpPr>
          <p:cNvPr id="10"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8" name="Platshållare för bildnummer 5"/>
          <p:cNvSpPr>
            <a:spLocks noGrp="1"/>
          </p:cNvSpPr>
          <p:nvPr>
            <p:ph type="sldNum" sz="quarter" idx="12"/>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3758811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Platshållare för rubrik 1"/>
          <p:cNvSpPr>
            <a:spLocks noGrp="1"/>
          </p:cNvSpPr>
          <p:nvPr>
            <p:ph type="title" hasCustomPrompt="1"/>
          </p:nvPr>
        </p:nvSpPr>
        <p:spPr>
          <a:xfrm>
            <a:off x="1382879" y="524414"/>
            <a:ext cx="7099170" cy="1265447"/>
          </a:xfrm>
          <a:prstGeom prst="rect">
            <a:avLst/>
          </a:prstGeom>
        </p:spPr>
        <p:txBody>
          <a:bodyPr vert="horz" lIns="91440" tIns="45720" rIns="91440" bIns="45720" rtlCol="0" anchor="ctr" anchorCtr="0">
            <a:noAutofit/>
          </a:bodyPr>
          <a:lstStyle>
            <a:lvl1pPr>
              <a:defRPr sz="4000"/>
            </a:lvl1pPr>
          </a:lstStyle>
          <a:p>
            <a:r>
              <a:rPr lang="sv-SE" dirty="0"/>
              <a:t>Rubrik</a:t>
            </a:r>
          </a:p>
        </p:txBody>
      </p:sp>
      <p:sp>
        <p:nvSpPr>
          <p:cNvPr id="6"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8"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4294501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6"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1662822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1792288" y="689418"/>
            <a:ext cx="5783466" cy="4114800"/>
          </a:xfrm>
          <a:prstGeom prst="rect">
            <a:avLst/>
          </a:prstGeom>
        </p:spPr>
        <p:txBody>
          <a:bodyPr/>
          <a:lstStyle>
            <a:lvl1pPr marL="0" indent="0">
              <a:buNone/>
              <a:defRPr sz="2200">
                <a:latin typeface="Tahoma"/>
                <a:cs typeface="Tahom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4" name="Platshållare för text 3"/>
          <p:cNvSpPr>
            <a:spLocks noGrp="1"/>
          </p:cNvSpPr>
          <p:nvPr>
            <p:ph type="body" sz="half" idx="2"/>
          </p:nvPr>
        </p:nvSpPr>
        <p:spPr>
          <a:xfrm>
            <a:off x="1792288" y="4905023"/>
            <a:ext cx="5783466" cy="1267177"/>
          </a:xfrm>
          <a:prstGeom prst="rect">
            <a:avLst/>
          </a:prstGeom>
        </p:spPr>
        <p:txBody>
          <a:bodyPr>
            <a:noAutofit/>
          </a:bodyPr>
          <a:lstStyle>
            <a:lvl1pPr marL="0" indent="0">
              <a:buNone/>
              <a:defRPr sz="2200">
                <a:latin typeface="Tahoma"/>
                <a:cs typeface="Tahom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6"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1612447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Bildobjekt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Platshållare för bildnummer 5"/>
          <p:cNvSpPr>
            <a:spLocks noGrp="1"/>
          </p:cNvSpPr>
          <p:nvPr>
            <p:ph type="sldNum" sz="quarter" idx="4"/>
          </p:nvPr>
        </p:nvSpPr>
        <p:spPr>
          <a:xfrm>
            <a:off x="146850" y="6333644"/>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2461492071"/>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54" r:id="rId5"/>
    <p:sldLayoutId id="2147483655" r:id="rId6"/>
    <p:sldLayoutId id="2147483657" r:id="rId7"/>
  </p:sldLayoutIdLst>
  <p:hf hdr="0" ftr="0" dt="0"/>
  <p:txStyles>
    <p:titleStyle>
      <a:lvl1pPr algn="l" defTabSz="457200" rtl="0" eaLnBrk="1" latinLnBrk="0" hangingPunct="1">
        <a:spcBef>
          <a:spcPct val="0"/>
        </a:spcBef>
        <a:buNone/>
        <a:defRPr sz="4400" kern="1200">
          <a:solidFill>
            <a:schemeClr val="tx1"/>
          </a:solidFill>
          <a:latin typeface="Georgia"/>
          <a:ea typeface="+mj-ea"/>
          <a:cs typeface="Georgia"/>
        </a:defRPr>
      </a:lvl1pPr>
    </p:titleStyle>
    <p:bodyStyle>
      <a:lvl1pPr marL="442913" indent="-352425"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vardgivarwebb.regionostergotland.se/Startsida/Vardprocesser/Samverkan-vid-in--och-utskrivning-av-patient/Cosmic_Link/"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ledsys.lio.se/Document/Document?DocumentNumber=6462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8792" y="854015"/>
            <a:ext cx="9144000" cy="2622430"/>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Tahoma"/>
              <a:ea typeface="+mn-ea"/>
              <a:cs typeface="+mn-cs"/>
            </a:endParaRPr>
          </a:p>
        </p:txBody>
      </p:sp>
      <p:sp>
        <p:nvSpPr>
          <p:cNvPr id="2" name="Platshållare för text 1"/>
          <p:cNvSpPr>
            <a:spLocks noGrp="1"/>
          </p:cNvSpPr>
          <p:nvPr>
            <p:ph type="body" sz="quarter" idx="12"/>
          </p:nvPr>
        </p:nvSpPr>
        <p:spPr>
          <a:xfrm>
            <a:off x="-75569" y="929820"/>
            <a:ext cx="9144000" cy="1763788"/>
          </a:xfrm>
        </p:spPr>
        <p:txBody>
          <a:bodyPr/>
          <a:lstStyle/>
          <a:p>
            <a:r>
              <a:rPr lang="sv-SE" dirty="0"/>
              <a:t>Fortbildningsträffar </a:t>
            </a:r>
          </a:p>
          <a:p>
            <a:r>
              <a:rPr lang="sv-SE" dirty="0"/>
              <a:t>från 2020</a:t>
            </a:r>
          </a:p>
        </p:txBody>
      </p:sp>
      <p:sp>
        <p:nvSpPr>
          <p:cNvPr id="3" name="Platshållare för text 2"/>
          <p:cNvSpPr>
            <a:spLocks noGrp="1"/>
          </p:cNvSpPr>
          <p:nvPr>
            <p:ph type="body" sz="quarter" idx="13"/>
          </p:nvPr>
        </p:nvSpPr>
        <p:spPr>
          <a:xfrm>
            <a:off x="-75569" y="2860501"/>
            <a:ext cx="9144000" cy="837199"/>
          </a:xfrm>
        </p:spPr>
        <p:txBody>
          <a:bodyPr/>
          <a:lstStyle/>
          <a:p>
            <a:r>
              <a:rPr lang="sv-SE" dirty="0"/>
              <a:t>Kommun</a:t>
            </a:r>
          </a:p>
        </p:txBody>
      </p:sp>
    </p:spTree>
    <p:extLst>
      <p:ext uri="{BB962C8B-B14F-4D97-AF65-F5344CB8AC3E}">
        <p14:creationId xmlns:p14="http://schemas.microsoft.com/office/powerpoint/2010/main" val="956766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654344" y="2168473"/>
            <a:ext cx="3486150" cy="1743075"/>
          </a:xfrm>
          <a:prstGeom prst="rect">
            <a:avLst/>
          </a:prstGeom>
        </p:spPr>
      </p:pic>
      <p:sp>
        <p:nvSpPr>
          <p:cNvPr id="3" name="Rubrik 2"/>
          <p:cNvSpPr>
            <a:spLocks noGrp="1"/>
          </p:cNvSpPr>
          <p:nvPr>
            <p:ph type="title"/>
          </p:nvPr>
        </p:nvSpPr>
        <p:spPr/>
        <p:txBody>
          <a:bodyPr/>
          <a:lstStyle/>
          <a:p>
            <a:r>
              <a:rPr lang="sv-SE" dirty="0"/>
              <a:t>Patientens ärende</a:t>
            </a:r>
          </a:p>
        </p:txBody>
      </p:sp>
      <p:sp>
        <p:nvSpPr>
          <p:cNvPr id="4" name="Platshållare för bildnumm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8CCFDF-DFA5-484F-9FF8-7212AEA69C48}" type="slidenum">
              <a:rPr kumimoji="0" lang="sv-SE" sz="1500" b="0" i="0" u="none" strike="noStrike" kern="1200" cap="none" spc="0" normalizeH="0" baseline="0" noProof="0" smtClean="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sv-SE" sz="1500" b="0" i="0" u="none" strike="noStrike" kern="1200" cap="none" spc="0" normalizeH="0" baseline="0" noProof="0" dirty="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Bildobjekt 5"/>
          <p:cNvPicPr>
            <a:picLocks noChangeAspect="1"/>
          </p:cNvPicPr>
          <p:nvPr/>
        </p:nvPicPr>
        <p:blipFill>
          <a:blip r:embed="rId4"/>
          <a:stretch>
            <a:fillRect/>
          </a:stretch>
        </p:blipFill>
        <p:spPr>
          <a:xfrm>
            <a:off x="4703199" y="2168473"/>
            <a:ext cx="2114091" cy="958185"/>
          </a:xfrm>
          <a:prstGeom prst="rect">
            <a:avLst/>
          </a:prstGeom>
        </p:spPr>
      </p:pic>
      <p:pic>
        <p:nvPicPr>
          <p:cNvPr id="7" name="Bildobjekt 6"/>
          <p:cNvPicPr>
            <a:picLocks noChangeAspect="1"/>
          </p:cNvPicPr>
          <p:nvPr/>
        </p:nvPicPr>
        <p:blipFill>
          <a:blip r:embed="rId5"/>
          <a:stretch>
            <a:fillRect/>
          </a:stretch>
        </p:blipFill>
        <p:spPr>
          <a:xfrm>
            <a:off x="4703199" y="3764371"/>
            <a:ext cx="3057525" cy="1590675"/>
          </a:xfrm>
          <a:prstGeom prst="rect">
            <a:avLst/>
          </a:prstGeom>
        </p:spPr>
      </p:pic>
      <p:pic>
        <p:nvPicPr>
          <p:cNvPr id="8" name="Bildobjekt 7"/>
          <p:cNvPicPr>
            <a:picLocks noChangeAspect="1"/>
          </p:cNvPicPr>
          <p:nvPr/>
        </p:nvPicPr>
        <p:blipFill>
          <a:blip r:embed="rId6"/>
          <a:stretch>
            <a:fillRect/>
          </a:stretch>
        </p:blipFill>
        <p:spPr>
          <a:xfrm>
            <a:off x="654344" y="4457084"/>
            <a:ext cx="3695700" cy="714375"/>
          </a:xfrm>
          <a:prstGeom prst="rect">
            <a:avLst/>
          </a:prstGeom>
        </p:spPr>
      </p:pic>
    </p:spTree>
    <p:extLst>
      <p:ext uri="{BB962C8B-B14F-4D97-AF65-F5344CB8AC3E}">
        <p14:creationId xmlns:p14="http://schemas.microsoft.com/office/powerpoint/2010/main" val="2558414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933730"/>
            <a:ext cx="8024849" cy="4076809"/>
          </a:xfrm>
        </p:spPr>
        <p:txBody>
          <a:bodyPr>
            <a:normAutofit fontScale="92500" lnSpcReduction="20000"/>
          </a:bodyPr>
          <a:lstStyle/>
          <a:p>
            <a:r>
              <a:rPr lang="sv-SE" dirty="0"/>
              <a:t>Om man ser ikonen med händer i </a:t>
            </a:r>
            <a:r>
              <a:rPr lang="sv-SE" dirty="0" err="1"/>
              <a:t>Patientlisten</a:t>
            </a:r>
            <a:r>
              <a:rPr lang="sv-SE" dirty="0"/>
              <a:t> så innebär det att patienten har ett pågående samordningsärende. </a:t>
            </a:r>
          </a:p>
          <a:p>
            <a:pPr marL="90488" indent="0">
              <a:buNone/>
            </a:pPr>
            <a:endParaRPr lang="sv-SE" dirty="0"/>
          </a:p>
          <a:p>
            <a:endParaRPr lang="sv-SE" dirty="0"/>
          </a:p>
          <a:p>
            <a:pPr marL="457200" indent="0" defTabSz="449263">
              <a:buNone/>
            </a:pPr>
            <a:endParaRPr lang="sv-SE" dirty="0"/>
          </a:p>
          <a:p>
            <a:pPr marL="457200" indent="0" defTabSz="449263">
              <a:buNone/>
            </a:pPr>
            <a:r>
              <a:rPr lang="sv-SE" sz="1700" dirty="0"/>
              <a:t>Det kan vara;</a:t>
            </a:r>
          </a:p>
          <a:p>
            <a:pPr marL="809625" defTabSz="449263">
              <a:buFont typeface="Wingdings" panose="05000000000000000000" pitchFamily="2" charset="2"/>
              <a:buChar char="Ø"/>
            </a:pPr>
            <a:r>
              <a:rPr lang="sv-SE" sz="1700" dirty="0"/>
              <a:t>kommunen som startat ett ärende i samband med att de skickar patienten till akuten</a:t>
            </a:r>
          </a:p>
          <a:p>
            <a:pPr marL="809625" defTabSz="449263">
              <a:buFont typeface="Wingdings" panose="05000000000000000000" pitchFamily="2" charset="2"/>
              <a:buChar char="Ø"/>
            </a:pPr>
            <a:r>
              <a:rPr lang="sv-SE" sz="1700" dirty="0"/>
              <a:t>ett pågående ärende startat av slutenvården</a:t>
            </a:r>
          </a:p>
          <a:p>
            <a:pPr marL="809625" defTabSz="449263">
              <a:buFont typeface="Wingdings" panose="05000000000000000000" pitchFamily="2" charset="2"/>
              <a:buChar char="Ø"/>
            </a:pPr>
            <a:r>
              <a:rPr lang="sv-SE" sz="1700" dirty="0"/>
              <a:t>ett pågående samordningsärende i öppenvårdsspåret</a:t>
            </a:r>
          </a:p>
          <a:p>
            <a:pPr marL="809625" defTabSz="449263">
              <a:buFont typeface="Wingdings" panose="05000000000000000000" pitchFamily="2" charset="2"/>
              <a:buChar char="Ø"/>
            </a:pPr>
            <a:r>
              <a:rPr lang="sv-SE" sz="1700" dirty="0"/>
              <a:t>ett ärende som någon ”glömt” avsluta sedan tidigare</a:t>
            </a:r>
          </a:p>
          <a:p>
            <a:pPr marL="457200" indent="0" defTabSz="449263">
              <a:buNone/>
            </a:pPr>
            <a:endParaRPr lang="sv-SE" sz="1700" dirty="0"/>
          </a:p>
          <a:p>
            <a:r>
              <a:rPr lang="sv-SE" dirty="0"/>
              <a:t>Går att klicka direkt på denna ikon och då öppnas patientens ärende och  man kan se vilka som är aktörer i ärendet.</a:t>
            </a:r>
          </a:p>
          <a:p>
            <a:pPr marL="90488" indent="0">
              <a:buNone/>
            </a:pPr>
            <a:endParaRPr lang="sv-SE" dirty="0"/>
          </a:p>
          <a:p>
            <a:endParaRPr lang="sv-SE" dirty="0"/>
          </a:p>
        </p:txBody>
      </p:sp>
      <p:sp>
        <p:nvSpPr>
          <p:cNvPr id="3" name="Rubrik 2"/>
          <p:cNvSpPr>
            <a:spLocks noGrp="1"/>
          </p:cNvSpPr>
          <p:nvPr>
            <p:ph type="title"/>
          </p:nvPr>
        </p:nvSpPr>
        <p:spPr/>
        <p:txBody>
          <a:bodyPr/>
          <a:lstStyle/>
          <a:p>
            <a:r>
              <a:rPr lang="sv-SE" sz="3200" dirty="0"/>
              <a:t>Patientens ärende</a:t>
            </a:r>
          </a:p>
        </p:txBody>
      </p:sp>
      <p:sp>
        <p:nvSpPr>
          <p:cNvPr id="4" name="Platshållare för bildnumm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8CCFDF-DFA5-484F-9FF8-7212AEA69C48}" type="slidenum">
              <a:rPr kumimoji="0" lang="sv-SE" sz="1500" b="0" i="0" u="none" strike="noStrike" kern="1200" cap="none" spc="0" normalizeH="0" baseline="0" noProof="0" smtClean="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sv-SE" sz="1500" b="0" i="0" u="none" strike="noStrike" kern="1200" cap="none" spc="0" normalizeH="0" baseline="0" noProof="0" dirty="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 name="Bildobjekt 4"/>
          <p:cNvPicPr/>
          <p:nvPr/>
        </p:nvPicPr>
        <p:blipFill>
          <a:blip r:embed="rId3">
            <a:extLst>
              <a:ext uri="{28A0092B-C50C-407E-A947-70E740481C1C}">
                <a14:useLocalDpi xmlns:a14="http://schemas.microsoft.com/office/drawing/2010/main" val="0"/>
              </a:ext>
            </a:extLst>
          </a:blip>
          <a:srcRect/>
          <a:stretch>
            <a:fillRect/>
          </a:stretch>
        </p:blipFill>
        <p:spPr bwMode="auto">
          <a:xfrm>
            <a:off x="964164" y="2502712"/>
            <a:ext cx="6276085" cy="532796"/>
          </a:xfrm>
          <a:prstGeom prst="rect">
            <a:avLst/>
          </a:prstGeom>
          <a:noFill/>
          <a:ln>
            <a:noFill/>
          </a:ln>
        </p:spPr>
      </p:pic>
    </p:spTree>
    <p:extLst>
      <p:ext uri="{BB962C8B-B14F-4D97-AF65-F5344CB8AC3E}">
        <p14:creationId xmlns:p14="http://schemas.microsoft.com/office/powerpoint/2010/main" val="637199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881266"/>
            <a:ext cx="8024849" cy="4331965"/>
          </a:xfrm>
        </p:spPr>
        <p:txBody>
          <a:bodyPr>
            <a:normAutofit/>
          </a:bodyPr>
          <a:lstStyle/>
          <a:p>
            <a:pPr marL="90488" indent="0">
              <a:buNone/>
            </a:pPr>
            <a:r>
              <a:rPr lang="sv-SE" sz="1400" dirty="0"/>
              <a:t>Enheter som är inlagda i fliken Enhetskoppling visas som föreslagen mottagare när man skapar upp ett ärende. </a:t>
            </a:r>
          </a:p>
          <a:p>
            <a:pPr marL="90488" indent="0">
              <a:buNone/>
            </a:pPr>
            <a:r>
              <a:rPr lang="sv-SE" sz="1400" dirty="0"/>
              <a:t>Startar kommunen själva upp ett ärende tex för att skicka </a:t>
            </a:r>
            <a:r>
              <a:rPr lang="sv-SE" sz="1400" dirty="0" err="1"/>
              <a:t>inmeddelande</a:t>
            </a:r>
            <a:r>
              <a:rPr lang="sv-SE" sz="1400" dirty="0"/>
              <a:t> akuten så kommer enheten vara föreslagen mottagare. </a:t>
            </a:r>
          </a:p>
          <a:p>
            <a:pPr marL="90488" indent="0">
              <a:buNone/>
            </a:pPr>
            <a:endParaRPr lang="sv-SE" sz="1400" dirty="0"/>
          </a:p>
          <a:p>
            <a:pPr marL="547688" indent="-457200">
              <a:buAutoNum type="arabicPeriod"/>
            </a:pPr>
            <a:r>
              <a:rPr lang="sv-SE" sz="1400" dirty="0"/>
              <a:t>Sök fram personen i Patientlisten</a:t>
            </a:r>
          </a:p>
          <a:p>
            <a:pPr marL="547688" indent="-457200">
              <a:buAutoNum type="arabicPeriod"/>
            </a:pPr>
            <a:r>
              <a:rPr lang="sv-SE" sz="1400" dirty="0"/>
              <a:t>Öppna fönster Patientkort</a:t>
            </a:r>
          </a:p>
          <a:p>
            <a:pPr marL="547688" indent="-457200">
              <a:buAutoNum type="arabicPeriod"/>
            </a:pPr>
            <a:endParaRPr lang="sv-SE" dirty="0"/>
          </a:p>
        </p:txBody>
      </p:sp>
      <p:sp>
        <p:nvSpPr>
          <p:cNvPr id="3" name="Rubrik 2"/>
          <p:cNvSpPr>
            <a:spLocks noGrp="1"/>
          </p:cNvSpPr>
          <p:nvPr>
            <p:ph type="title"/>
          </p:nvPr>
        </p:nvSpPr>
        <p:spPr>
          <a:xfrm>
            <a:off x="1382879" y="524414"/>
            <a:ext cx="7099170" cy="1265447"/>
          </a:xfrm>
        </p:spPr>
        <p:txBody>
          <a:bodyPr/>
          <a:lstStyle/>
          <a:p>
            <a:r>
              <a:rPr lang="sv-SE" dirty="0"/>
              <a:t>Enhetskoppling</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12</a:t>
            </a:fld>
            <a:endParaRPr lang="sv-SE" dirty="0"/>
          </a:p>
        </p:txBody>
      </p:sp>
      <p:pic>
        <p:nvPicPr>
          <p:cNvPr id="9" name="Bildobjekt 8"/>
          <p:cNvPicPr/>
          <p:nvPr/>
        </p:nvPicPr>
        <p:blipFill rotWithShape="1">
          <a:blip r:embed="rId2"/>
          <a:srcRect b="13980"/>
          <a:stretch/>
        </p:blipFill>
        <p:spPr bwMode="auto">
          <a:xfrm>
            <a:off x="926123" y="3695553"/>
            <a:ext cx="3418892" cy="20646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78997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154107" y="1789861"/>
            <a:ext cx="8268884" cy="3508971"/>
          </a:xfrm>
        </p:spPr>
        <p:txBody>
          <a:bodyPr>
            <a:normAutofit/>
          </a:bodyPr>
          <a:lstStyle/>
          <a:p>
            <a:pPr marL="90488" indent="0">
              <a:buNone/>
            </a:pPr>
            <a:r>
              <a:rPr lang="sv-SE" sz="1600" dirty="0"/>
              <a:t>3. Välj fliken Enhetskopplingar och välj enhet under lämplig rubrik</a:t>
            </a:r>
          </a:p>
          <a:p>
            <a:endParaRPr lang="sv-SE" dirty="0"/>
          </a:p>
        </p:txBody>
      </p:sp>
      <p:sp>
        <p:nvSpPr>
          <p:cNvPr id="3" name="Rubrik 2"/>
          <p:cNvSpPr>
            <a:spLocks noGrp="1"/>
          </p:cNvSpPr>
          <p:nvPr>
            <p:ph type="title"/>
          </p:nvPr>
        </p:nvSpPr>
        <p:spPr>
          <a:xfrm>
            <a:off x="1382879" y="758757"/>
            <a:ext cx="7099170" cy="1031104"/>
          </a:xfrm>
        </p:spPr>
        <p:txBody>
          <a:bodyPr/>
          <a:lstStyle/>
          <a:p>
            <a:r>
              <a:rPr lang="sv-SE" sz="3600" dirty="0"/>
              <a:t>Uppdatera patientkort – fliken Enhetskoppling</a:t>
            </a:r>
            <a:br>
              <a:rPr lang="sv-SE" sz="3600" dirty="0"/>
            </a:br>
            <a:endParaRPr lang="sv-SE" sz="3600" dirty="0"/>
          </a:p>
        </p:txBody>
      </p:sp>
      <p:sp>
        <p:nvSpPr>
          <p:cNvPr id="4" name="Platshållare för bildnummer 3"/>
          <p:cNvSpPr>
            <a:spLocks noGrp="1"/>
          </p:cNvSpPr>
          <p:nvPr>
            <p:ph type="sldNum" sz="quarter" idx="4"/>
          </p:nvPr>
        </p:nvSpPr>
        <p:spPr/>
        <p:txBody>
          <a:bodyPr/>
          <a:lstStyle/>
          <a:p>
            <a:fld id="{6D8CCFDF-DFA5-484F-9FF8-7212AEA69C48}" type="slidenum">
              <a:rPr lang="sv-SE" smtClean="0"/>
              <a:pPr/>
              <a:t>13</a:t>
            </a:fld>
            <a:endParaRPr lang="sv-SE" dirty="0"/>
          </a:p>
        </p:txBody>
      </p:sp>
      <p:pic>
        <p:nvPicPr>
          <p:cNvPr id="5" name="Google Shape;299;p10">
            <a:extLst>
              <a:ext uri="{FF2B5EF4-FFF2-40B4-BE49-F238E27FC236}">
                <a16:creationId xmlns:a16="http://schemas.microsoft.com/office/drawing/2014/main" id="{657CDE79-9BB7-7EF1-FE1C-4BA2B0D3F198}"/>
              </a:ext>
            </a:extLst>
          </p:cNvPr>
          <p:cNvPicPr preferRelativeResize="0"/>
          <p:nvPr/>
        </p:nvPicPr>
        <p:blipFill rotWithShape="1">
          <a:blip r:embed="rId3">
            <a:alphaModFix/>
          </a:blip>
          <a:srcRect/>
          <a:stretch/>
        </p:blipFill>
        <p:spPr>
          <a:xfrm>
            <a:off x="721009" y="2411815"/>
            <a:ext cx="5053463" cy="3850624"/>
          </a:xfrm>
          <a:prstGeom prst="rect">
            <a:avLst/>
          </a:prstGeom>
          <a:noFill/>
          <a:ln>
            <a:noFill/>
          </a:ln>
        </p:spPr>
      </p:pic>
    </p:spTree>
    <p:extLst>
      <p:ext uri="{BB962C8B-B14F-4D97-AF65-F5344CB8AC3E}">
        <p14:creationId xmlns:p14="http://schemas.microsoft.com/office/powerpoint/2010/main" val="1668856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911246"/>
            <a:ext cx="8024849" cy="4099293"/>
          </a:xfrm>
        </p:spPr>
        <p:txBody>
          <a:bodyPr/>
          <a:lstStyle/>
          <a:p>
            <a:pPr marL="90488" indent="0">
              <a:buNone/>
            </a:pPr>
            <a:r>
              <a:rPr lang="sv-SE" dirty="0"/>
              <a:t>När ett nytt samordningsärende startas upp finns kopplade enheter med som föreslagen aktör med automatik. </a:t>
            </a:r>
          </a:p>
          <a:p>
            <a:pPr marL="90488" indent="0">
              <a:buNone/>
            </a:pPr>
            <a:r>
              <a:rPr lang="sv-SE" sz="1600" dirty="0"/>
              <a:t>(I ett ”riktigt” ärende med inskrivningsmeddelande förslås även listad vårdcentral och övergripande kommunenhet)</a:t>
            </a:r>
          </a:p>
          <a:p>
            <a:endParaRPr lang="sv-SE" dirty="0"/>
          </a:p>
        </p:txBody>
      </p:sp>
      <p:sp>
        <p:nvSpPr>
          <p:cNvPr id="3" name="Rubrik 2"/>
          <p:cNvSpPr>
            <a:spLocks noGrp="1"/>
          </p:cNvSpPr>
          <p:nvPr>
            <p:ph type="title"/>
          </p:nvPr>
        </p:nvSpPr>
        <p:spPr/>
        <p:txBody>
          <a:bodyPr/>
          <a:lstStyle/>
          <a:p>
            <a:r>
              <a:rPr lang="sv-SE" dirty="0"/>
              <a:t>Enhetskoppling</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14</a:t>
            </a:fld>
            <a:endParaRPr lang="sv-SE" dirty="0"/>
          </a:p>
        </p:txBody>
      </p:sp>
      <p:pic>
        <p:nvPicPr>
          <p:cNvPr id="5" name="Bildobjekt 4"/>
          <p:cNvPicPr/>
          <p:nvPr/>
        </p:nvPicPr>
        <p:blipFill>
          <a:blip r:embed="rId2"/>
          <a:stretch>
            <a:fillRect/>
          </a:stretch>
        </p:blipFill>
        <p:spPr>
          <a:xfrm>
            <a:off x="654344" y="3253097"/>
            <a:ext cx="3385505" cy="2757442"/>
          </a:xfrm>
          <a:prstGeom prst="rect">
            <a:avLst/>
          </a:prstGeom>
        </p:spPr>
      </p:pic>
    </p:spTree>
    <p:extLst>
      <p:ext uri="{BB962C8B-B14F-4D97-AF65-F5344CB8AC3E}">
        <p14:creationId xmlns:p14="http://schemas.microsoft.com/office/powerpoint/2010/main" val="1418632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2113935"/>
            <a:ext cx="8024849" cy="3896604"/>
          </a:xfrm>
        </p:spPr>
        <p:txBody>
          <a:bodyPr>
            <a:normAutofit lnSpcReduction="10000"/>
          </a:bodyPr>
          <a:lstStyle/>
          <a:p>
            <a:r>
              <a:rPr lang="sv-SE" dirty="0" err="1"/>
              <a:t>Inmeddelande</a:t>
            </a:r>
            <a:r>
              <a:rPr lang="sv-SE" dirty="0"/>
              <a:t> till akutmottagning används när person skickas till sjukhus efter bedömning av legitimerad hälso- och sjukvårdspersonal. För att kunna skicka ett </a:t>
            </a:r>
            <a:r>
              <a:rPr lang="sv-SE" dirty="0" err="1"/>
              <a:t>Inmeddelande</a:t>
            </a:r>
            <a:r>
              <a:rPr lang="sv-SE" dirty="0"/>
              <a:t> måste ett samordningsärende först skapas upp om det inte redan finns ett aktivt samordningsärende</a:t>
            </a:r>
          </a:p>
          <a:p>
            <a:endParaRPr lang="sv-SE" dirty="0"/>
          </a:p>
          <a:p>
            <a:r>
              <a:rPr lang="sv-SE" dirty="0"/>
              <a:t>Arbetar med att informera slutenvården att ta del av </a:t>
            </a:r>
            <a:r>
              <a:rPr lang="sv-SE" dirty="0" err="1"/>
              <a:t>inmeddelandet</a:t>
            </a:r>
            <a:r>
              <a:rPr lang="sv-SE" dirty="0"/>
              <a:t> då det kan innehålla väldigt bra information om status och kontaktuppgifter. Samt om det finns ett pågående ärende så måste slutenvården vara snabbare på att skicka inskrivningsmeddelande. </a:t>
            </a:r>
          </a:p>
        </p:txBody>
      </p:sp>
      <p:sp>
        <p:nvSpPr>
          <p:cNvPr id="3" name="Rubrik 2"/>
          <p:cNvSpPr>
            <a:spLocks noGrp="1"/>
          </p:cNvSpPr>
          <p:nvPr>
            <p:ph type="title"/>
          </p:nvPr>
        </p:nvSpPr>
        <p:spPr>
          <a:xfrm>
            <a:off x="1382879" y="463138"/>
            <a:ext cx="7099170" cy="1326723"/>
          </a:xfrm>
        </p:spPr>
        <p:txBody>
          <a:bodyPr/>
          <a:lstStyle/>
          <a:p>
            <a:br>
              <a:rPr lang="sv-SE" sz="3600" dirty="0"/>
            </a:br>
            <a:r>
              <a:rPr lang="sv-SE" sz="3600" dirty="0"/>
              <a:t>Skicka </a:t>
            </a:r>
            <a:r>
              <a:rPr lang="sv-SE" sz="3600" dirty="0" err="1"/>
              <a:t>Inmeddelande</a:t>
            </a:r>
            <a:r>
              <a:rPr lang="sv-SE" sz="3600" dirty="0"/>
              <a:t> akuten </a:t>
            </a:r>
            <a:br>
              <a:rPr lang="sv-SE" b="1" dirty="0"/>
            </a:br>
            <a:endParaRPr lang="sv-SE" dirty="0"/>
          </a:p>
        </p:txBody>
      </p:sp>
      <p:sp>
        <p:nvSpPr>
          <p:cNvPr id="4" name="Platshållare för bildnummer 3"/>
          <p:cNvSpPr>
            <a:spLocks noGrp="1"/>
          </p:cNvSpPr>
          <p:nvPr>
            <p:ph type="sldNum" sz="quarter" idx="4"/>
          </p:nvPr>
        </p:nvSpPr>
        <p:spPr/>
        <p:txBody>
          <a:bodyPr/>
          <a:lstStyle/>
          <a:p>
            <a:fld id="{6D8CCFDF-DFA5-484F-9FF8-7212AEA69C48}" type="slidenum">
              <a:rPr lang="sv-SE" smtClean="0"/>
              <a:pPr/>
              <a:t>15</a:t>
            </a:fld>
            <a:endParaRPr lang="sv-SE" dirty="0"/>
          </a:p>
        </p:txBody>
      </p:sp>
    </p:spTree>
    <p:extLst>
      <p:ext uri="{BB962C8B-B14F-4D97-AF65-F5344CB8AC3E}">
        <p14:creationId xmlns:p14="http://schemas.microsoft.com/office/powerpoint/2010/main" val="743568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4"/>
          </p:nvPr>
        </p:nvSpPr>
        <p:spPr/>
        <p:txBody>
          <a:bodyPr/>
          <a:lstStyle/>
          <a:p>
            <a:fld id="{6D8CCFDF-DFA5-484F-9FF8-7212AEA69C48}" type="slidenum">
              <a:rPr lang="sv-SE" smtClean="0"/>
              <a:pPr/>
              <a:t>16</a:t>
            </a:fld>
            <a:endParaRPr lang="sv-SE" dirty="0"/>
          </a:p>
        </p:txBody>
      </p:sp>
      <p:sp>
        <p:nvSpPr>
          <p:cNvPr id="5" name="Rubrik 2"/>
          <p:cNvSpPr>
            <a:spLocks noGrp="1"/>
          </p:cNvSpPr>
          <p:nvPr>
            <p:ph type="title"/>
          </p:nvPr>
        </p:nvSpPr>
        <p:spPr>
          <a:xfrm>
            <a:off x="1382879" y="463138"/>
            <a:ext cx="7099170" cy="1326723"/>
          </a:xfrm>
        </p:spPr>
        <p:txBody>
          <a:bodyPr/>
          <a:lstStyle/>
          <a:p>
            <a:br>
              <a:rPr lang="sv-SE" sz="3600" dirty="0"/>
            </a:br>
            <a:r>
              <a:rPr lang="sv-SE" sz="3600" dirty="0"/>
              <a:t>Skicka </a:t>
            </a:r>
            <a:r>
              <a:rPr lang="sv-SE" sz="3600" dirty="0" err="1"/>
              <a:t>Inmeddelande</a:t>
            </a:r>
            <a:r>
              <a:rPr lang="sv-SE" sz="3600" dirty="0"/>
              <a:t> akuten </a:t>
            </a:r>
            <a:br>
              <a:rPr lang="sv-SE" b="1" dirty="0"/>
            </a:br>
            <a:endParaRPr lang="sv-SE" dirty="0"/>
          </a:p>
        </p:txBody>
      </p:sp>
      <p:pic>
        <p:nvPicPr>
          <p:cNvPr id="3" name="Bildobjekt 2"/>
          <p:cNvPicPr>
            <a:picLocks noChangeAspect="1"/>
          </p:cNvPicPr>
          <p:nvPr/>
        </p:nvPicPr>
        <p:blipFill>
          <a:blip r:embed="rId2"/>
          <a:stretch>
            <a:fillRect/>
          </a:stretch>
        </p:blipFill>
        <p:spPr>
          <a:xfrm>
            <a:off x="654344" y="1874463"/>
            <a:ext cx="2633555" cy="2256064"/>
          </a:xfrm>
          <a:prstGeom prst="rect">
            <a:avLst/>
          </a:prstGeom>
        </p:spPr>
      </p:pic>
      <p:pic>
        <p:nvPicPr>
          <p:cNvPr id="7" name="Bildobjekt 6"/>
          <p:cNvPicPr>
            <a:picLocks noChangeAspect="1"/>
          </p:cNvPicPr>
          <p:nvPr/>
        </p:nvPicPr>
        <p:blipFill>
          <a:blip r:embed="rId3"/>
          <a:stretch>
            <a:fillRect/>
          </a:stretch>
        </p:blipFill>
        <p:spPr>
          <a:xfrm>
            <a:off x="261257" y="4215740"/>
            <a:ext cx="8509659" cy="2102562"/>
          </a:xfrm>
          <a:prstGeom prst="rect">
            <a:avLst/>
          </a:prstGeom>
        </p:spPr>
      </p:pic>
    </p:spTree>
    <p:extLst>
      <p:ext uri="{BB962C8B-B14F-4D97-AF65-F5344CB8AC3E}">
        <p14:creationId xmlns:p14="http://schemas.microsoft.com/office/powerpoint/2010/main" val="1661766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981200"/>
            <a:ext cx="8024849" cy="4029339"/>
          </a:xfrm>
        </p:spPr>
        <p:txBody>
          <a:bodyPr>
            <a:normAutofit fontScale="77500" lnSpcReduction="20000"/>
          </a:bodyPr>
          <a:lstStyle/>
          <a:p>
            <a:r>
              <a:rPr lang="sv-SE" dirty="0"/>
              <a:t>Inskrivningsmeddelandet från slutenvården startar upp planeringsprocessen inför patientens utskrivning.</a:t>
            </a:r>
          </a:p>
          <a:p>
            <a:pPr marL="90488" indent="0">
              <a:buNone/>
            </a:pPr>
            <a:endParaRPr lang="sv-SE" dirty="0"/>
          </a:p>
          <a:p>
            <a:r>
              <a:rPr lang="sv-SE" dirty="0"/>
              <a:t>Inskrivningsmeddelandet skall besvaras samma dag (inom 24 timmar). Svaret ska innehålla information om </a:t>
            </a:r>
          </a:p>
          <a:p>
            <a:pPr marL="895350" defTabSz="1790700">
              <a:buFontTx/>
              <a:buChar char="-"/>
            </a:pPr>
            <a:r>
              <a:rPr lang="sv-SE" dirty="0"/>
              <a:t>Eventuella pågående insatser  </a:t>
            </a:r>
          </a:p>
          <a:p>
            <a:pPr marL="895350" defTabSz="1790700">
              <a:buFontTx/>
              <a:buChar char="-"/>
            </a:pPr>
            <a:r>
              <a:rPr lang="sv-SE" dirty="0"/>
              <a:t>Kontaktuppgifter. </a:t>
            </a:r>
          </a:p>
          <a:p>
            <a:pPr lvl="0"/>
            <a:endParaRPr lang="sv-SE" dirty="0"/>
          </a:p>
          <a:p>
            <a:pPr lvl="0"/>
            <a:r>
              <a:rPr lang="sv-SE" dirty="0"/>
              <a:t>Inskrivningsmeddelandet går att avvisa om det har skickats till fel enhet. Orsak till avvisningen måste anges.</a:t>
            </a:r>
          </a:p>
          <a:p>
            <a:pPr lvl="0"/>
            <a:r>
              <a:rPr lang="sv-SE" dirty="0"/>
              <a:t>Om mottagande enhet i kommunen ser att det saknas kommunaktörer i ärendet så är det bra om den enheten läggs till. </a:t>
            </a:r>
          </a:p>
          <a:p>
            <a:pPr marL="542925" indent="0" defTabSz="1790700">
              <a:buNone/>
            </a:pPr>
            <a:endParaRPr lang="sv-SE" dirty="0"/>
          </a:p>
          <a:p>
            <a:r>
              <a:rPr lang="sv-SE" i="1" dirty="0"/>
              <a:t>Observera!</a:t>
            </a:r>
            <a:r>
              <a:rPr lang="sv-SE" dirty="0"/>
              <a:t> En patient kan ha flera inskrivningsmeddelande under en och samma vårdtid. Det beror på att patienten skrivits ut och in mellan olika avdelningar. </a:t>
            </a:r>
            <a:endParaRPr lang="sv-SE" dirty="0">
              <a:effectLst/>
            </a:endParaRPr>
          </a:p>
        </p:txBody>
      </p:sp>
      <p:sp>
        <p:nvSpPr>
          <p:cNvPr id="3" name="Rubrik 2"/>
          <p:cNvSpPr>
            <a:spLocks noGrp="1"/>
          </p:cNvSpPr>
          <p:nvPr>
            <p:ph type="title"/>
          </p:nvPr>
        </p:nvSpPr>
        <p:spPr/>
        <p:txBody>
          <a:bodyPr/>
          <a:lstStyle/>
          <a:p>
            <a:r>
              <a:rPr lang="sv-SE" sz="3600" dirty="0"/>
              <a:t>Besvara inskrivningsmeddelandet </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17</a:t>
            </a:fld>
            <a:endParaRPr lang="sv-SE" dirty="0"/>
          </a:p>
        </p:txBody>
      </p:sp>
    </p:spTree>
    <p:extLst>
      <p:ext uri="{BB962C8B-B14F-4D97-AF65-F5344CB8AC3E}">
        <p14:creationId xmlns:p14="http://schemas.microsoft.com/office/powerpoint/2010/main" val="1324664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sz="3600" dirty="0"/>
              <a:t>Besvara inskrivningsmeddelandet </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18</a:t>
            </a:fld>
            <a:endParaRPr lang="sv-SE" dirty="0"/>
          </a:p>
        </p:txBody>
      </p:sp>
      <p:pic>
        <p:nvPicPr>
          <p:cNvPr id="7" name="Platshållare för innehåll 6"/>
          <p:cNvPicPr>
            <a:picLocks noGrp="1" noChangeAspect="1"/>
          </p:cNvPicPr>
          <p:nvPr>
            <p:ph idx="1"/>
          </p:nvPr>
        </p:nvPicPr>
        <p:blipFill>
          <a:blip r:embed="rId2"/>
          <a:stretch>
            <a:fillRect/>
          </a:stretch>
        </p:blipFill>
        <p:spPr>
          <a:xfrm>
            <a:off x="1199408" y="1908615"/>
            <a:ext cx="6723636" cy="4232674"/>
          </a:xfrm>
          <a:prstGeom prst="rect">
            <a:avLst/>
          </a:prstGeom>
        </p:spPr>
      </p:pic>
    </p:spTree>
    <p:extLst>
      <p:ext uri="{BB962C8B-B14F-4D97-AF65-F5344CB8AC3E}">
        <p14:creationId xmlns:p14="http://schemas.microsoft.com/office/powerpoint/2010/main" val="1610959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tshållare för innehåll 4"/>
          <p:cNvGraphicFramePr>
            <a:graphicFrameLocks noGrp="1"/>
          </p:cNvGraphicFramePr>
          <p:nvPr>
            <p:ph idx="1"/>
          </p:nvPr>
        </p:nvGraphicFramePr>
        <p:xfrm>
          <a:off x="1121790" y="1885360"/>
          <a:ext cx="6401849" cy="4155400"/>
        </p:xfrm>
        <a:graphic>
          <a:graphicData uri="http://schemas.openxmlformats.org/drawingml/2006/table">
            <a:tbl>
              <a:tblPr firstRow="1" firstCol="1" bandRow="1">
                <a:tableStyleId>{5C22544A-7EE6-4342-B048-85BDC9FD1C3A}</a:tableStyleId>
              </a:tblPr>
              <a:tblGrid>
                <a:gridCol w="2446533">
                  <a:extLst>
                    <a:ext uri="{9D8B030D-6E8A-4147-A177-3AD203B41FA5}">
                      <a16:colId xmlns:a16="http://schemas.microsoft.com/office/drawing/2014/main" val="160555989"/>
                    </a:ext>
                  </a:extLst>
                </a:gridCol>
                <a:gridCol w="3955316">
                  <a:extLst>
                    <a:ext uri="{9D8B030D-6E8A-4147-A177-3AD203B41FA5}">
                      <a16:colId xmlns:a16="http://schemas.microsoft.com/office/drawing/2014/main" val="4052151979"/>
                    </a:ext>
                  </a:extLst>
                </a:gridCol>
              </a:tblGrid>
              <a:tr h="200195">
                <a:tc>
                  <a:txBody>
                    <a:bodyPr/>
                    <a:lstStyle/>
                    <a:p>
                      <a:pPr>
                        <a:lnSpc>
                          <a:spcPts val="1400"/>
                        </a:lnSpc>
                        <a:spcAft>
                          <a:spcPts val="600"/>
                        </a:spcAft>
                      </a:pPr>
                      <a:r>
                        <a:rPr lang="sv-SE" sz="1000">
                          <a:effectLst/>
                        </a:rPr>
                        <a:t>Fördefinierade titlar/rubriker</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Beskrivning </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9260200"/>
                  </a:ext>
                </a:extLst>
              </a:tr>
              <a:tr h="630885">
                <a:tc>
                  <a:txBody>
                    <a:bodyPr/>
                    <a:lstStyle/>
                    <a:p>
                      <a:pPr>
                        <a:lnSpc>
                          <a:spcPts val="1400"/>
                        </a:lnSpc>
                        <a:spcAft>
                          <a:spcPts val="600"/>
                        </a:spcAft>
                      </a:pPr>
                      <a:r>
                        <a:rPr lang="sv-SE" sz="1000">
                          <a:effectLst/>
                        </a:rPr>
                        <a:t>Inmeddelande Akuten</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när person skickas till sjukhus efter bedömning av legitimerad hälso- och sjukvårdspersonal. Skickas av kommunen.</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6837650"/>
                  </a:ext>
                </a:extLst>
              </a:tr>
              <a:tr h="630885">
                <a:tc>
                  <a:txBody>
                    <a:bodyPr/>
                    <a:lstStyle/>
                    <a:p>
                      <a:pPr>
                        <a:lnSpc>
                          <a:spcPts val="1400"/>
                        </a:lnSpc>
                        <a:spcAft>
                          <a:spcPts val="600"/>
                        </a:spcAft>
                      </a:pPr>
                      <a:r>
                        <a:rPr lang="sv-SE" sz="1000">
                          <a:effectLst/>
                        </a:rPr>
                        <a:t>Planeringsspår</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dirty="0">
                          <a:effectLst/>
                        </a:rPr>
                        <a:t>Används för att meddela samordningsbehov. Slutenvården ansvarar i samråd med övriga aktörer för att ta ställning till planeringsspår grönt, gult, orange eller rött använd gärna fras.</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0213151"/>
                  </a:ext>
                </a:extLst>
              </a:tr>
              <a:tr h="415540">
                <a:tc>
                  <a:txBody>
                    <a:bodyPr/>
                    <a:lstStyle/>
                    <a:p>
                      <a:pPr>
                        <a:lnSpc>
                          <a:spcPts val="1400"/>
                        </a:lnSpc>
                        <a:spcAft>
                          <a:spcPts val="600"/>
                        </a:spcAft>
                      </a:pPr>
                      <a:r>
                        <a:rPr lang="sv-SE" sz="1000">
                          <a:effectLst/>
                        </a:rPr>
                        <a:t>Enstaka uppdrag</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vid t ex suturtagning, KAD-dragning, borttagande av agraffer eller sårkontroll efter operation.</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3275194"/>
                  </a:ext>
                </a:extLst>
              </a:tr>
              <a:tr h="415540">
                <a:tc>
                  <a:txBody>
                    <a:bodyPr/>
                    <a:lstStyle/>
                    <a:p>
                      <a:pPr>
                        <a:lnSpc>
                          <a:spcPts val="1400"/>
                        </a:lnSpc>
                        <a:spcAft>
                          <a:spcPts val="600"/>
                        </a:spcAft>
                      </a:pPr>
                      <a:r>
                        <a:rPr lang="sv-SE" sz="1000">
                          <a:effectLst/>
                        </a:rPr>
                        <a:t>Omvårdnad</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vid kontakt med sjuksköterska i hemsjukvård eller boende</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6193727"/>
                  </a:ext>
                </a:extLst>
              </a:tr>
              <a:tr h="200195">
                <a:tc>
                  <a:txBody>
                    <a:bodyPr/>
                    <a:lstStyle/>
                    <a:p>
                      <a:pPr>
                        <a:lnSpc>
                          <a:spcPts val="1400"/>
                        </a:lnSpc>
                        <a:spcAft>
                          <a:spcPts val="600"/>
                        </a:spcAft>
                      </a:pPr>
                      <a:r>
                        <a:rPr lang="sv-SE" sz="1000">
                          <a:effectLst/>
                        </a:rPr>
                        <a:t>Rehabilitering</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vid kontakt med paramedicinsk personal. </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5485857"/>
                  </a:ext>
                </a:extLst>
              </a:tr>
              <a:tr h="415540">
                <a:tc>
                  <a:txBody>
                    <a:bodyPr/>
                    <a:lstStyle/>
                    <a:p>
                      <a:pPr>
                        <a:lnSpc>
                          <a:spcPts val="1400"/>
                        </a:lnSpc>
                        <a:spcAft>
                          <a:spcPts val="600"/>
                        </a:spcAft>
                      </a:pPr>
                      <a:r>
                        <a:rPr lang="sv-SE" sz="1000">
                          <a:effectLst/>
                        </a:rPr>
                        <a:t>Bistånd</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vid kontakt med biståndshandläggare på socialtjänsten t.ex. för att initiera en behovsbedömning. </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5947400"/>
                  </a:ext>
                </a:extLst>
              </a:tr>
              <a:tr h="415540">
                <a:tc>
                  <a:txBody>
                    <a:bodyPr/>
                    <a:lstStyle/>
                    <a:p>
                      <a:pPr>
                        <a:lnSpc>
                          <a:spcPts val="1400"/>
                        </a:lnSpc>
                        <a:spcAft>
                          <a:spcPts val="600"/>
                        </a:spcAft>
                      </a:pPr>
                      <a:r>
                        <a:rPr lang="sv-SE" sz="1000">
                          <a:effectLst/>
                        </a:rPr>
                        <a:t>Samordningsbehov öppenvård och kommun</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för att beskriva samordningsbehov utanför vårdtillfälle.</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6410384"/>
                  </a:ext>
                </a:extLst>
              </a:tr>
              <a:tr h="415540">
                <a:tc>
                  <a:txBody>
                    <a:bodyPr/>
                    <a:lstStyle/>
                    <a:p>
                      <a:pPr>
                        <a:lnSpc>
                          <a:spcPts val="1400"/>
                        </a:lnSpc>
                        <a:spcAft>
                          <a:spcPts val="600"/>
                        </a:spcAft>
                      </a:pPr>
                      <a:r>
                        <a:rPr lang="sv-SE" sz="1000">
                          <a:effectLst/>
                        </a:rPr>
                        <a:t>Utskrivningsmeddelande</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av slutenvården för att informera om att patienten skrivs ut och lämnar sjukhuset.</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91300436"/>
                  </a:ext>
                </a:extLst>
              </a:tr>
              <a:tr h="415540">
                <a:tc>
                  <a:txBody>
                    <a:bodyPr/>
                    <a:lstStyle/>
                    <a:p>
                      <a:pPr>
                        <a:lnSpc>
                          <a:spcPts val="1400"/>
                        </a:lnSpc>
                        <a:spcAft>
                          <a:spcPts val="600"/>
                        </a:spcAft>
                      </a:pPr>
                      <a:r>
                        <a:rPr lang="sv-SE" sz="1000">
                          <a:effectLst/>
                        </a:rPr>
                        <a:t>Valfri titel</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dirty="0">
                          <a:effectLst/>
                        </a:rPr>
                        <a:t>För övriga meddelanden anges ämne fritt (men viktigt att vara tydlig så rätt aktör tar del av meddelandet).</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2040152"/>
                  </a:ext>
                </a:extLst>
              </a:tr>
            </a:tbl>
          </a:graphicData>
        </a:graphic>
      </p:graphicFrame>
      <p:sp>
        <p:nvSpPr>
          <p:cNvPr id="3" name="Rubrik 2"/>
          <p:cNvSpPr>
            <a:spLocks noGrp="1"/>
          </p:cNvSpPr>
          <p:nvPr>
            <p:ph type="title"/>
          </p:nvPr>
        </p:nvSpPr>
        <p:spPr/>
        <p:txBody>
          <a:bodyPr/>
          <a:lstStyle/>
          <a:p>
            <a:r>
              <a:rPr lang="sv-SE" dirty="0"/>
              <a:t>Generella meddelanden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19</a:t>
            </a:fld>
            <a:endParaRPr lang="sv-SE" dirty="0"/>
          </a:p>
        </p:txBody>
      </p:sp>
    </p:spTree>
    <p:extLst>
      <p:ext uri="{BB962C8B-B14F-4D97-AF65-F5344CB8AC3E}">
        <p14:creationId xmlns:p14="http://schemas.microsoft.com/office/powerpoint/2010/main" val="109662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2"/>
          </p:nvPr>
        </p:nvSpPr>
        <p:spPr/>
        <p:txBody>
          <a:bodyPr/>
          <a:lstStyle/>
          <a:p>
            <a:r>
              <a:rPr lang="sv-SE" dirty="0"/>
              <a:t>Link kommun</a:t>
            </a:r>
          </a:p>
        </p:txBody>
      </p:sp>
      <p:sp>
        <p:nvSpPr>
          <p:cNvPr id="3" name="Platshållare för text 2"/>
          <p:cNvSpPr>
            <a:spLocks noGrp="1"/>
          </p:cNvSpPr>
          <p:nvPr>
            <p:ph type="body" sz="quarter" idx="13"/>
          </p:nvPr>
        </p:nvSpPr>
        <p:spPr/>
        <p:txBody>
          <a:bodyPr/>
          <a:lstStyle/>
          <a:p>
            <a:r>
              <a:rPr lang="sv-SE" dirty="0"/>
              <a:t>Utbildning i Cosmic</a:t>
            </a:r>
          </a:p>
        </p:txBody>
      </p:sp>
      <p:sp>
        <p:nvSpPr>
          <p:cNvPr id="4" name="Platshållare för sidfot 3"/>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764891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1956006" y="2409825"/>
            <a:ext cx="5027201" cy="3600450"/>
          </a:xfrm>
          <a:prstGeom prst="rect">
            <a:avLst/>
          </a:prstGeom>
        </p:spPr>
      </p:pic>
      <p:sp>
        <p:nvSpPr>
          <p:cNvPr id="3" name="Rubrik 2"/>
          <p:cNvSpPr>
            <a:spLocks noGrp="1"/>
          </p:cNvSpPr>
          <p:nvPr>
            <p:ph type="title"/>
          </p:nvPr>
        </p:nvSpPr>
        <p:spPr/>
        <p:txBody>
          <a:bodyPr/>
          <a:lstStyle/>
          <a:p>
            <a:r>
              <a:rPr lang="sv-SE" dirty="0"/>
              <a:t>Generella meddelanden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20</a:t>
            </a:fld>
            <a:endParaRPr lang="sv-SE" dirty="0"/>
          </a:p>
        </p:txBody>
      </p:sp>
    </p:spTree>
    <p:extLst>
      <p:ext uri="{BB962C8B-B14F-4D97-AF65-F5344CB8AC3E}">
        <p14:creationId xmlns:p14="http://schemas.microsoft.com/office/powerpoint/2010/main" val="460590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950720"/>
            <a:ext cx="8024849" cy="4059819"/>
          </a:xfrm>
        </p:spPr>
        <p:txBody>
          <a:bodyPr/>
          <a:lstStyle/>
          <a:p>
            <a:r>
              <a:rPr lang="sv-SE" dirty="0"/>
              <a:t>Utskrivningsplanen ska vara upprättad senast då patienten är utskrivningsklar. Utskrivningsplanen ska innehålla information till patienten om vad olika aktörer har säkerställt inför patientens hemgång. </a:t>
            </a:r>
          </a:p>
          <a:p>
            <a:endParaRPr lang="sv-SE" dirty="0"/>
          </a:p>
          <a:p>
            <a:endParaRPr lang="sv-SE" dirty="0"/>
          </a:p>
        </p:txBody>
      </p:sp>
      <p:sp>
        <p:nvSpPr>
          <p:cNvPr id="3" name="Rubrik 2"/>
          <p:cNvSpPr>
            <a:spLocks noGrp="1"/>
          </p:cNvSpPr>
          <p:nvPr>
            <p:ph type="title"/>
          </p:nvPr>
        </p:nvSpPr>
        <p:spPr/>
        <p:txBody>
          <a:bodyPr/>
          <a:lstStyle/>
          <a:p>
            <a:pPr lvl="1"/>
            <a:r>
              <a:rPr lang="sv-SE" sz="3600" dirty="0">
                <a:latin typeface="+mj-lt"/>
              </a:rPr>
              <a:t>Skriv i utskrivningsplan </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21</a:t>
            </a:fld>
            <a:endParaRPr lang="sv-SE" dirty="0"/>
          </a:p>
        </p:txBody>
      </p:sp>
      <p:pic>
        <p:nvPicPr>
          <p:cNvPr id="5" name="Bildobjekt 4"/>
          <p:cNvPicPr>
            <a:picLocks noChangeAspect="1"/>
          </p:cNvPicPr>
          <p:nvPr/>
        </p:nvPicPr>
        <p:blipFill>
          <a:blip r:embed="rId2"/>
          <a:stretch>
            <a:fillRect/>
          </a:stretch>
        </p:blipFill>
        <p:spPr>
          <a:xfrm>
            <a:off x="277813" y="3574498"/>
            <a:ext cx="8383622" cy="2229790"/>
          </a:xfrm>
          <a:prstGeom prst="rect">
            <a:avLst/>
          </a:prstGeom>
        </p:spPr>
      </p:pic>
    </p:spTree>
    <p:extLst>
      <p:ext uri="{BB962C8B-B14F-4D97-AF65-F5344CB8AC3E}">
        <p14:creationId xmlns:p14="http://schemas.microsoft.com/office/powerpoint/2010/main" val="2086583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Meddelande om utskrivningsklar skickas av slutenvården efter läkarbedömning att patienten inte längre är i behov av slutenvård. </a:t>
            </a:r>
          </a:p>
          <a:p>
            <a:endParaRPr lang="sv-SE" dirty="0"/>
          </a:p>
          <a:p>
            <a:r>
              <a:rPr lang="sv-SE" dirty="0"/>
              <a:t>Meddelande om utskrivningsklar behöver inte besvaras.</a:t>
            </a:r>
          </a:p>
        </p:txBody>
      </p:sp>
      <p:sp>
        <p:nvSpPr>
          <p:cNvPr id="3" name="Rubrik 2"/>
          <p:cNvSpPr>
            <a:spLocks noGrp="1"/>
          </p:cNvSpPr>
          <p:nvPr>
            <p:ph type="title"/>
          </p:nvPr>
        </p:nvSpPr>
        <p:spPr/>
        <p:txBody>
          <a:bodyPr/>
          <a:lstStyle/>
          <a:p>
            <a:r>
              <a:rPr lang="sv-SE" dirty="0"/>
              <a:t>Utskrivningsklar</a:t>
            </a:r>
          </a:p>
        </p:txBody>
      </p:sp>
      <p:sp>
        <p:nvSpPr>
          <p:cNvPr id="4" name="Platshållare för bildnumm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8CCFDF-DFA5-484F-9FF8-7212AEA69C48}" type="slidenum">
              <a:rPr kumimoji="0" lang="sv-SE" sz="1500" b="0" i="0" u="none" strike="noStrike" kern="1200" cap="none" spc="0" normalizeH="0" baseline="0" noProof="0" smtClean="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sv-SE" sz="1500" b="0" i="0" u="none" strike="noStrike" kern="1200" cap="none" spc="0" normalizeH="0" baseline="0" noProof="0" dirty="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13013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2185060"/>
            <a:ext cx="8024849" cy="3825479"/>
          </a:xfrm>
        </p:spPr>
        <p:txBody>
          <a:bodyPr>
            <a:normAutofit lnSpcReduction="10000"/>
          </a:bodyPr>
          <a:lstStyle/>
          <a:p>
            <a:r>
              <a:rPr lang="sv-SE" dirty="0"/>
              <a:t>När samordningsbehov finns skickar den fasta vårdkontakten kallelse till SIP efter att slutenvården har underrättat om att patienten är utskrivningsklar.</a:t>
            </a:r>
          </a:p>
          <a:p>
            <a:endParaRPr lang="sv-SE" dirty="0"/>
          </a:p>
          <a:p>
            <a:r>
              <a:rPr lang="sv-SE" dirty="0"/>
              <a:t>Om tidpunkt och mötesplats är föreslaget så ska meddelandet besvaras så avsändaren vet om det fungerar eller om ny tid måste skickas. </a:t>
            </a:r>
          </a:p>
          <a:p>
            <a:pPr marL="90488" indent="0">
              <a:buNone/>
            </a:pPr>
            <a:endParaRPr lang="sv-SE" dirty="0"/>
          </a:p>
          <a:p>
            <a:r>
              <a:rPr lang="sv-SE" dirty="0"/>
              <a:t>Undantag: Patienter i rött spår skall ha en upprättad SIP innan utskrivningsklar så detta meddelande måste skickas under tiden patienten är inneliggande. </a:t>
            </a:r>
          </a:p>
        </p:txBody>
      </p:sp>
      <p:sp>
        <p:nvSpPr>
          <p:cNvPr id="3" name="Rubrik 2"/>
          <p:cNvSpPr>
            <a:spLocks noGrp="1"/>
          </p:cNvSpPr>
          <p:nvPr>
            <p:ph type="title"/>
          </p:nvPr>
        </p:nvSpPr>
        <p:spPr/>
        <p:txBody>
          <a:bodyPr/>
          <a:lstStyle/>
          <a:p>
            <a:r>
              <a:rPr lang="sv-SE" sz="3600" dirty="0"/>
              <a:t>Besvara kallelse till Samordnad individuell planering - SIP</a:t>
            </a:r>
          </a:p>
        </p:txBody>
      </p:sp>
      <p:sp>
        <p:nvSpPr>
          <p:cNvPr id="4" name="Platshållare för bildnumm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8CCFDF-DFA5-484F-9FF8-7212AEA69C48}" type="slidenum">
              <a:rPr kumimoji="0" lang="sv-SE" sz="1500" b="0" i="0" u="none" strike="noStrike" kern="1200" cap="none" spc="0" normalizeH="0" baseline="0" noProof="0" smtClean="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sv-SE" sz="1500" b="0" i="0" u="none" strike="noStrike" kern="1200" cap="none" spc="0" normalizeH="0" baseline="0" noProof="0" dirty="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51700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Kallelse till SIP</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24</a:t>
            </a:fld>
            <a:endParaRPr lang="sv-SE" dirty="0"/>
          </a:p>
        </p:txBody>
      </p:sp>
      <p:pic>
        <p:nvPicPr>
          <p:cNvPr id="6" name="Bildobjekt 5"/>
          <p:cNvPicPr>
            <a:picLocks noChangeAspect="1"/>
          </p:cNvPicPr>
          <p:nvPr/>
        </p:nvPicPr>
        <p:blipFill>
          <a:blip r:embed="rId3"/>
          <a:stretch>
            <a:fillRect/>
          </a:stretch>
        </p:blipFill>
        <p:spPr>
          <a:xfrm>
            <a:off x="1491506" y="2178330"/>
            <a:ext cx="3080494" cy="3818337"/>
          </a:xfrm>
          <a:prstGeom prst="rect">
            <a:avLst/>
          </a:prstGeom>
        </p:spPr>
      </p:pic>
      <p:pic>
        <p:nvPicPr>
          <p:cNvPr id="8" name="Bildobjekt 7"/>
          <p:cNvPicPr>
            <a:picLocks noChangeAspect="1"/>
          </p:cNvPicPr>
          <p:nvPr/>
        </p:nvPicPr>
        <p:blipFill>
          <a:blip r:embed="rId4"/>
          <a:stretch>
            <a:fillRect/>
          </a:stretch>
        </p:blipFill>
        <p:spPr>
          <a:xfrm>
            <a:off x="4932464" y="2178330"/>
            <a:ext cx="2926746" cy="3776447"/>
          </a:xfrm>
          <a:prstGeom prst="rect">
            <a:avLst/>
          </a:prstGeom>
        </p:spPr>
      </p:pic>
    </p:spTree>
    <p:extLst>
      <p:ext uri="{BB962C8B-B14F-4D97-AF65-F5344CB8AC3E}">
        <p14:creationId xmlns:p14="http://schemas.microsoft.com/office/powerpoint/2010/main" val="128544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2"/>
          <a:stretch>
            <a:fillRect/>
          </a:stretch>
        </p:blipFill>
        <p:spPr>
          <a:xfrm>
            <a:off x="404225" y="2332551"/>
            <a:ext cx="8024813" cy="3208734"/>
          </a:xfrm>
          <a:prstGeom prst="rect">
            <a:avLst/>
          </a:prstGeom>
        </p:spPr>
      </p:pic>
      <p:sp>
        <p:nvSpPr>
          <p:cNvPr id="4" name="Platshållare för bildnummer 3"/>
          <p:cNvSpPr>
            <a:spLocks noGrp="1"/>
          </p:cNvSpPr>
          <p:nvPr>
            <p:ph type="sldNum" sz="quarter" idx="4"/>
          </p:nvPr>
        </p:nvSpPr>
        <p:spPr/>
        <p:txBody>
          <a:bodyPr/>
          <a:lstStyle/>
          <a:p>
            <a:fld id="{6D8CCFDF-DFA5-484F-9FF8-7212AEA69C48}" type="slidenum">
              <a:rPr lang="sv-SE" smtClean="0"/>
              <a:pPr/>
              <a:t>25</a:t>
            </a:fld>
            <a:endParaRPr lang="sv-SE" dirty="0"/>
          </a:p>
        </p:txBody>
      </p:sp>
      <p:sp>
        <p:nvSpPr>
          <p:cNvPr id="6" name="Rubrik 2"/>
          <p:cNvSpPr>
            <a:spLocks noGrp="1"/>
          </p:cNvSpPr>
          <p:nvPr>
            <p:ph type="title"/>
          </p:nvPr>
        </p:nvSpPr>
        <p:spPr/>
        <p:txBody>
          <a:bodyPr/>
          <a:lstStyle/>
          <a:p>
            <a:r>
              <a:rPr lang="sv-SE" sz="3600" dirty="0"/>
              <a:t>Besvara kallelse till Samordnad individuell planering - SIP</a:t>
            </a:r>
          </a:p>
        </p:txBody>
      </p:sp>
    </p:spTree>
    <p:extLst>
      <p:ext uri="{BB962C8B-B14F-4D97-AF65-F5344CB8AC3E}">
        <p14:creationId xmlns:p14="http://schemas.microsoft.com/office/powerpoint/2010/main" val="250712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990725"/>
            <a:ext cx="8024849" cy="4019814"/>
          </a:xfrm>
        </p:spPr>
        <p:txBody>
          <a:bodyPr>
            <a:normAutofit/>
          </a:bodyPr>
          <a:lstStyle/>
          <a:p>
            <a:r>
              <a:rPr lang="sv-SE" dirty="0"/>
              <a:t>Eftersom Cosmic Link innebär ett samarbete som ger möjlighet att ta del av andra vårdgivares (aktörers) patientuppgifter så är det viktigt att samtycke efterfrågas och dokumenteras i journalen. </a:t>
            </a:r>
          </a:p>
          <a:p>
            <a:endParaRPr lang="sv-SE" dirty="0"/>
          </a:p>
          <a:p>
            <a:r>
              <a:rPr lang="sv-SE" dirty="0"/>
              <a:t>Samtyckena är grunden för att Link ska fungera smidigt och aktörer ska kunna utbyta information, men i Link aktiverar det även funktionaliteten och informationsdelning innebär att kommunen  kan ta del av flikarna journal och läkemedel</a:t>
            </a:r>
          </a:p>
          <a:p>
            <a:endParaRPr lang="sv-SE" dirty="0"/>
          </a:p>
        </p:txBody>
      </p:sp>
      <p:sp>
        <p:nvSpPr>
          <p:cNvPr id="3" name="Rubrik 2"/>
          <p:cNvSpPr>
            <a:spLocks noGrp="1"/>
          </p:cNvSpPr>
          <p:nvPr>
            <p:ph type="title"/>
          </p:nvPr>
        </p:nvSpPr>
        <p:spPr/>
        <p:txBody>
          <a:bodyPr/>
          <a:lstStyle/>
          <a:p>
            <a:r>
              <a:rPr lang="sv-SE" dirty="0"/>
              <a:t>Samtycke</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26</a:t>
            </a:fld>
            <a:endParaRPr lang="sv-SE" dirty="0"/>
          </a:p>
        </p:txBody>
      </p:sp>
    </p:spTree>
    <p:extLst>
      <p:ext uri="{BB962C8B-B14F-4D97-AF65-F5344CB8AC3E}">
        <p14:creationId xmlns:p14="http://schemas.microsoft.com/office/powerpoint/2010/main" val="3829729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tshållare för innehåll 4"/>
          <p:cNvGraphicFramePr>
            <a:graphicFrameLocks noGrp="1"/>
          </p:cNvGraphicFramePr>
          <p:nvPr>
            <p:ph idx="1"/>
            <p:extLst>
              <p:ext uri="{D42A27DB-BD31-4B8C-83A1-F6EECF244321}">
                <p14:modId xmlns:p14="http://schemas.microsoft.com/office/powerpoint/2010/main" val="1276934707"/>
              </p:ext>
            </p:extLst>
          </p:nvPr>
        </p:nvGraphicFramePr>
        <p:xfrm>
          <a:off x="1198704" y="622092"/>
          <a:ext cx="7383167" cy="5200428"/>
        </p:xfrm>
        <a:graphic>
          <a:graphicData uri="http://schemas.openxmlformats.org/drawingml/2006/table">
            <a:tbl>
              <a:tblPr firstRow="1" firstCol="1" bandRow="1">
                <a:tableStyleId>{5C22544A-7EE6-4342-B048-85BDC9FD1C3A}</a:tableStyleId>
              </a:tblPr>
              <a:tblGrid>
                <a:gridCol w="1192227">
                  <a:extLst>
                    <a:ext uri="{9D8B030D-6E8A-4147-A177-3AD203B41FA5}">
                      <a16:colId xmlns:a16="http://schemas.microsoft.com/office/drawing/2014/main" val="991308883"/>
                    </a:ext>
                  </a:extLst>
                </a:gridCol>
                <a:gridCol w="2133200">
                  <a:extLst>
                    <a:ext uri="{9D8B030D-6E8A-4147-A177-3AD203B41FA5}">
                      <a16:colId xmlns:a16="http://schemas.microsoft.com/office/drawing/2014/main" val="76645321"/>
                    </a:ext>
                  </a:extLst>
                </a:gridCol>
                <a:gridCol w="1968059">
                  <a:extLst>
                    <a:ext uri="{9D8B030D-6E8A-4147-A177-3AD203B41FA5}">
                      <a16:colId xmlns:a16="http://schemas.microsoft.com/office/drawing/2014/main" val="1554186462"/>
                    </a:ext>
                  </a:extLst>
                </a:gridCol>
                <a:gridCol w="2089681">
                  <a:extLst>
                    <a:ext uri="{9D8B030D-6E8A-4147-A177-3AD203B41FA5}">
                      <a16:colId xmlns:a16="http://schemas.microsoft.com/office/drawing/2014/main" val="4068587532"/>
                    </a:ext>
                  </a:extLst>
                </a:gridCol>
              </a:tblGrid>
              <a:tr h="239842">
                <a:tc>
                  <a:txBody>
                    <a:bodyPr/>
                    <a:lstStyle/>
                    <a:p>
                      <a:pPr>
                        <a:spcAft>
                          <a:spcPts val="600"/>
                        </a:spcAft>
                      </a:pPr>
                      <a:r>
                        <a:rPr lang="sv-SE" sz="800" dirty="0">
                          <a:effectLst/>
                        </a:rPr>
                        <a:t>Samtycke</a:t>
                      </a:r>
                      <a:endParaRPr lang="sv-SE" sz="800" dirty="0">
                        <a:effectLst/>
                        <a:latin typeface="Georgia" panose="02040502050405020303" pitchFamily="18" charset="0"/>
                        <a:ea typeface="Georgia" panose="02040502050405020303" pitchFamily="18" charset="0"/>
                        <a:cs typeface="Times New Roman" panose="02020603050405020304" pitchFamily="18" charset="0"/>
                      </a:endParaRPr>
                    </a:p>
                  </a:txBody>
                  <a:tcPr marL="26510" marR="26510" marT="36000" marB="0"/>
                </a:tc>
                <a:tc>
                  <a:txBody>
                    <a:bodyPr/>
                    <a:lstStyle/>
                    <a:p>
                      <a:pPr>
                        <a:spcAft>
                          <a:spcPts val="600"/>
                        </a:spcAft>
                      </a:pPr>
                      <a:r>
                        <a:rPr lang="sv-SE" sz="800" dirty="0">
                          <a:effectLst/>
                        </a:rPr>
                        <a:t>Förklaring</a:t>
                      </a:r>
                      <a:endParaRPr lang="sv-SE" sz="800" dirty="0">
                        <a:effectLst/>
                        <a:latin typeface="Georgia" panose="02040502050405020303" pitchFamily="18" charset="0"/>
                        <a:ea typeface="Georgia" panose="02040502050405020303" pitchFamily="18" charset="0"/>
                        <a:cs typeface="Times New Roman" panose="02020603050405020304" pitchFamily="18" charset="0"/>
                      </a:endParaRPr>
                    </a:p>
                  </a:txBody>
                  <a:tcPr marL="26510" marR="26510" marT="36000" marB="0"/>
                </a:tc>
                <a:tc>
                  <a:txBody>
                    <a:bodyPr/>
                    <a:lstStyle/>
                    <a:p>
                      <a:pPr>
                        <a:spcAft>
                          <a:spcPts val="600"/>
                        </a:spcAft>
                      </a:pPr>
                      <a:r>
                        <a:rPr lang="sv-SE" sz="800" dirty="0">
                          <a:effectLst/>
                        </a:rPr>
                        <a:t>Ja</a:t>
                      </a:r>
                      <a:endParaRPr lang="sv-SE" sz="800" dirty="0">
                        <a:effectLst/>
                        <a:latin typeface="Georgia" panose="02040502050405020303" pitchFamily="18" charset="0"/>
                        <a:ea typeface="Georgia" panose="02040502050405020303" pitchFamily="18" charset="0"/>
                        <a:cs typeface="Times New Roman" panose="02020603050405020304" pitchFamily="18" charset="0"/>
                      </a:endParaRPr>
                    </a:p>
                  </a:txBody>
                  <a:tcPr marL="26510" marR="26510" marT="36000" marB="0"/>
                </a:tc>
                <a:tc>
                  <a:txBody>
                    <a:bodyPr/>
                    <a:lstStyle/>
                    <a:p>
                      <a:pPr>
                        <a:spcAft>
                          <a:spcPts val="600"/>
                        </a:spcAft>
                      </a:pPr>
                      <a:r>
                        <a:rPr lang="sv-SE" sz="800" dirty="0">
                          <a:effectLst/>
                        </a:rPr>
                        <a:t>Nej</a:t>
                      </a:r>
                      <a:endParaRPr lang="sv-SE" sz="800" dirty="0">
                        <a:effectLst/>
                        <a:latin typeface="Georgia" panose="02040502050405020303" pitchFamily="18" charset="0"/>
                        <a:ea typeface="Georgia" panose="02040502050405020303" pitchFamily="18" charset="0"/>
                        <a:cs typeface="Times New Roman" panose="02020603050405020304" pitchFamily="18" charset="0"/>
                      </a:endParaRPr>
                    </a:p>
                  </a:txBody>
                  <a:tcPr marL="26510" marR="26510" marT="36000" marB="0"/>
                </a:tc>
                <a:extLst>
                  <a:ext uri="{0D108BD9-81ED-4DB2-BD59-A6C34878D82A}">
                    <a16:rowId xmlns:a16="http://schemas.microsoft.com/office/drawing/2014/main" val="2502560443"/>
                  </a:ext>
                </a:extLst>
              </a:tr>
              <a:tr h="861935">
                <a:tc>
                  <a:txBody>
                    <a:bodyPr/>
                    <a:lstStyle/>
                    <a:p>
                      <a:pPr>
                        <a:spcAft>
                          <a:spcPts val="600"/>
                        </a:spcAft>
                      </a:pPr>
                      <a:r>
                        <a:rPr lang="sv-SE" sz="800" b="0" dirty="0">
                          <a:effectLst/>
                        </a:rPr>
                        <a:t>Samtycke till informationsdelning från sluten hälso- och sjukvård till kommunal hälso- och sjukvård och socialtjänst</a:t>
                      </a:r>
                      <a:endParaRPr lang="sv-SE" sz="800" b="0" dirty="0">
                        <a:effectLst/>
                        <a:latin typeface="Georgia" panose="02040502050405020303" pitchFamily="18" charset="0"/>
                        <a:ea typeface="Georgia" panose="02040502050405020303" pitchFamily="18" charset="0"/>
                        <a:cs typeface="Times New Roman" panose="02020603050405020304" pitchFamily="18" charset="0"/>
                      </a:endParaRPr>
                    </a:p>
                  </a:txBody>
                  <a:tcPr marL="26510" marR="26510" marT="36000" marB="0"/>
                </a:tc>
                <a:tc>
                  <a:txBody>
                    <a:bodyPr/>
                    <a:lstStyle/>
                    <a:p>
                      <a:pPr>
                        <a:spcAft>
                          <a:spcPts val="600"/>
                        </a:spcAft>
                      </a:pPr>
                      <a:r>
                        <a:rPr lang="sv-SE" sz="800" dirty="0">
                          <a:effectLst/>
                        </a:rPr>
                        <a:t>Tillåter att vårdgivarna kommunicerar med varandra och delar information om personen, via telefon, möten, fax osv.</a:t>
                      </a:r>
                    </a:p>
                    <a:p>
                      <a:pPr>
                        <a:spcAft>
                          <a:spcPts val="600"/>
                        </a:spcAft>
                      </a:pPr>
                      <a:r>
                        <a:rPr lang="sv-SE" sz="800" dirty="0">
                          <a:effectLst/>
                        </a:rPr>
                        <a:t> </a:t>
                      </a:r>
                      <a:endParaRPr lang="sv-SE" sz="800" dirty="0">
                        <a:effectLst/>
                        <a:latin typeface="Georgia" panose="02040502050405020303" pitchFamily="18" charset="0"/>
                        <a:ea typeface="Georgia" panose="02040502050405020303" pitchFamily="18" charset="0"/>
                        <a:cs typeface="Times New Roman" panose="02020603050405020304" pitchFamily="18" charset="0"/>
                      </a:endParaRPr>
                    </a:p>
                  </a:txBody>
                  <a:tcPr marL="26510" marR="26510" marT="36000" marB="0"/>
                </a:tc>
                <a:tc>
                  <a:txBody>
                    <a:bodyPr/>
                    <a:lstStyle/>
                    <a:p>
                      <a:pPr>
                        <a:spcAft>
                          <a:spcPts val="600"/>
                        </a:spcAft>
                      </a:pPr>
                      <a:r>
                        <a:rPr lang="sv-SE" sz="800" dirty="0">
                          <a:effectLst/>
                        </a:rPr>
                        <a:t>I Link ger detta samtycke åtkomst till flikarna Journal och Läkemedel. </a:t>
                      </a:r>
                    </a:p>
                    <a:p>
                      <a:pPr>
                        <a:spcAft>
                          <a:spcPts val="600"/>
                        </a:spcAft>
                      </a:pPr>
                      <a:r>
                        <a:rPr lang="sv-SE" sz="800" dirty="0">
                          <a:effectLst/>
                        </a:rPr>
                        <a:t> </a:t>
                      </a:r>
                    </a:p>
                    <a:p>
                      <a:pPr>
                        <a:spcAft>
                          <a:spcPts val="600"/>
                        </a:spcAft>
                      </a:pPr>
                      <a:r>
                        <a:rPr lang="sv-SE" sz="800" dirty="0">
                          <a:effectLst/>
                        </a:rPr>
                        <a:t> </a:t>
                      </a:r>
                      <a:endParaRPr lang="sv-SE" sz="800" dirty="0">
                        <a:effectLst/>
                        <a:latin typeface="Georgia" panose="02040502050405020303" pitchFamily="18" charset="0"/>
                        <a:ea typeface="Georgia" panose="02040502050405020303" pitchFamily="18" charset="0"/>
                        <a:cs typeface="Times New Roman" panose="02020603050405020304" pitchFamily="18" charset="0"/>
                      </a:endParaRPr>
                    </a:p>
                  </a:txBody>
                  <a:tcPr marL="26510" marR="26510" marT="36000" marB="0"/>
                </a:tc>
                <a:tc>
                  <a:txBody>
                    <a:bodyPr/>
                    <a:lstStyle/>
                    <a:p>
                      <a:pPr>
                        <a:spcAft>
                          <a:spcPts val="600"/>
                        </a:spcAft>
                      </a:pPr>
                      <a:r>
                        <a:rPr lang="sv-SE" sz="800" dirty="0">
                          <a:effectLst/>
                        </a:rPr>
                        <a:t>Patienten tillåter inte att personalen får </a:t>
                      </a:r>
                      <a:r>
                        <a:rPr lang="sv-SE" sz="800" u="sng" dirty="0">
                          <a:effectLst/>
                        </a:rPr>
                        <a:t>dela</a:t>
                      </a:r>
                      <a:r>
                        <a:rPr lang="sv-SE" sz="800" dirty="0">
                          <a:effectLst/>
                        </a:rPr>
                        <a:t> uppgifter med varandra.</a:t>
                      </a:r>
                    </a:p>
                    <a:p>
                      <a:pPr>
                        <a:spcAft>
                          <a:spcPts val="600"/>
                        </a:spcAft>
                      </a:pPr>
                      <a:r>
                        <a:rPr lang="sv-SE" sz="800" dirty="0">
                          <a:effectLst/>
                        </a:rPr>
                        <a:t>I Link innebär detta att flikarna Journal och Läkemedel blir inaktiva. </a:t>
                      </a:r>
                      <a:endParaRPr lang="sv-SE" sz="800" dirty="0">
                        <a:effectLst/>
                        <a:latin typeface="Georgia" panose="02040502050405020303" pitchFamily="18" charset="0"/>
                        <a:ea typeface="Georgia" panose="02040502050405020303" pitchFamily="18" charset="0"/>
                        <a:cs typeface="Times New Roman" panose="02020603050405020304" pitchFamily="18" charset="0"/>
                      </a:endParaRPr>
                    </a:p>
                  </a:txBody>
                  <a:tcPr marL="26510" marR="26510" marT="36000" marB="0"/>
                </a:tc>
                <a:extLst>
                  <a:ext uri="{0D108BD9-81ED-4DB2-BD59-A6C34878D82A}">
                    <a16:rowId xmlns:a16="http://schemas.microsoft.com/office/drawing/2014/main" val="2902499702"/>
                  </a:ext>
                </a:extLst>
              </a:tr>
              <a:tr h="830309">
                <a:tc>
                  <a:txBody>
                    <a:bodyPr/>
                    <a:lstStyle/>
                    <a:p>
                      <a:pPr>
                        <a:spcAft>
                          <a:spcPts val="600"/>
                        </a:spcAft>
                      </a:pPr>
                      <a:r>
                        <a:rPr lang="sv-SE" sz="800" b="0" dirty="0">
                          <a:effectLst/>
                        </a:rPr>
                        <a:t>Samtycke till samordnad individuell planering</a:t>
                      </a:r>
                      <a:endParaRPr lang="sv-SE" sz="800" b="0" dirty="0">
                        <a:effectLst/>
                        <a:latin typeface="Georgia" panose="02040502050405020303" pitchFamily="18" charset="0"/>
                        <a:ea typeface="Georgia" panose="02040502050405020303" pitchFamily="18" charset="0"/>
                        <a:cs typeface="Times New Roman" panose="02020603050405020304" pitchFamily="18" charset="0"/>
                      </a:endParaRPr>
                    </a:p>
                  </a:txBody>
                  <a:tcPr marL="26510" marR="26510" marT="36000" marB="0"/>
                </a:tc>
                <a:tc>
                  <a:txBody>
                    <a:bodyPr/>
                    <a:lstStyle/>
                    <a:p>
                      <a:pPr>
                        <a:spcAft>
                          <a:spcPts val="600"/>
                        </a:spcAft>
                      </a:pPr>
                      <a:r>
                        <a:rPr lang="sv-SE" sz="800">
                          <a:effectLst/>
                        </a:rPr>
                        <a:t>Tillåter att alla aktörer samverkar i planeringen och man får då ta del av uppgifter som meddelanden och planer. </a:t>
                      </a:r>
                      <a:endParaRPr lang="sv-SE" sz="800">
                        <a:effectLst/>
                        <a:latin typeface="Georgia" panose="02040502050405020303" pitchFamily="18" charset="0"/>
                        <a:ea typeface="Georgia" panose="02040502050405020303" pitchFamily="18" charset="0"/>
                        <a:cs typeface="Times New Roman" panose="02020603050405020304" pitchFamily="18" charset="0"/>
                      </a:endParaRPr>
                    </a:p>
                  </a:txBody>
                  <a:tcPr marL="26510" marR="26510" marT="36000" marB="0"/>
                </a:tc>
                <a:tc>
                  <a:txBody>
                    <a:bodyPr/>
                    <a:lstStyle/>
                    <a:p>
                      <a:pPr>
                        <a:spcAft>
                          <a:spcPts val="600"/>
                        </a:spcAft>
                      </a:pPr>
                      <a:r>
                        <a:rPr lang="sv-SE" sz="800" dirty="0">
                          <a:effectLst/>
                        </a:rPr>
                        <a:t>I Link ger detta samtycke åtkomst till fliken Planer.</a:t>
                      </a:r>
                    </a:p>
                    <a:p>
                      <a:pPr>
                        <a:spcAft>
                          <a:spcPts val="600"/>
                        </a:spcAft>
                      </a:pPr>
                      <a:r>
                        <a:rPr lang="sv-SE" sz="800" dirty="0">
                          <a:effectLst/>
                        </a:rPr>
                        <a:t> </a:t>
                      </a:r>
                    </a:p>
                    <a:p>
                      <a:pPr>
                        <a:spcAft>
                          <a:spcPts val="600"/>
                        </a:spcAft>
                      </a:pPr>
                      <a:r>
                        <a:rPr lang="sv-SE" sz="800" dirty="0">
                          <a:effectLst/>
                        </a:rPr>
                        <a:t> </a:t>
                      </a:r>
                    </a:p>
                    <a:p>
                      <a:pPr>
                        <a:spcAft>
                          <a:spcPts val="600"/>
                        </a:spcAft>
                      </a:pPr>
                      <a:r>
                        <a:rPr lang="sv-SE" sz="800" dirty="0">
                          <a:effectLst/>
                        </a:rPr>
                        <a:t> </a:t>
                      </a:r>
                      <a:endParaRPr lang="sv-SE" sz="800" dirty="0">
                        <a:effectLst/>
                        <a:latin typeface="Georgia" panose="02040502050405020303" pitchFamily="18" charset="0"/>
                        <a:ea typeface="Georgia" panose="02040502050405020303" pitchFamily="18" charset="0"/>
                        <a:cs typeface="Times New Roman" panose="02020603050405020304" pitchFamily="18" charset="0"/>
                      </a:endParaRPr>
                    </a:p>
                  </a:txBody>
                  <a:tcPr marL="26510" marR="26510" marT="36000" marB="0"/>
                </a:tc>
                <a:tc>
                  <a:txBody>
                    <a:bodyPr/>
                    <a:lstStyle/>
                    <a:p>
                      <a:pPr>
                        <a:spcAft>
                          <a:spcPts val="600"/>
                        </a:spcAft>
                      </a:pPr>
                      <a:r>
                        <a:rPr lang="sv-SE" sz="800" dirty="0">
                          <a:effectLst/>
                        </a:rPr>
                        <a:t>Patienten tillåter inte att aktörerna/vårdgivarna samverkar i planeringen utan varje aktör får sköta planeringen på egen hand.</a:t>
                      </a:r>
                    </a:p>
                    <a:p>
                      <a:pPr>
                        <a:spcAft>
                          <a:spcPts val="600"/>
                        </a:spcAft>
                      </a:pPr>
                      <a:r>
                        <a:rPr lang="sv-SE" sz="800" dirty="0">
                          <a:effectLst/>
                        </a:rPr>
                        <a:t>I Link innebär detta att fliken Planer blir inaktiv.</a:t>
                      </a:r>
                      <a:endParaRPr lang="sv-SE" sz="800" dirty="0">
                        <a:effectLst/>
                        <a:latin typeface="Georgia" panose="02040502050405020303" pitchFamily="18" charset="0"/>
                        <a:ea typeface="Georgia" panose="02040502050405020303" pitchFamily="18" charset="0"/>
                        <a:cs typeface="Times New Roman" panose="02020603050405020304" pitchFamily="18" charset="0"/>
                      </a:endParaRPr>
                    </a:p>
                  </a:txBody>
                  <a:tcPr marL="26510" marR="26510" marT="36000" marB="0"/>
                </a:tc>
                <a:extLst>
                  <a:ext uri="{0D108BD9-81ED-4DB2-BD59-A6C34878D82A}">
                    <a16:rowId xmlns:a16="http://schemas.microsoft.com/office/drawing/2014/main" val="749519988"/>
                  </a:ext>
                </a:extLst>
              </a:tr>
              <a:tr h="1938771">
                <a:tc>
                  <a:txBody>
                    <a:bodyPr/>
                    <a:lstStyle/>
                    <a:p>
                      <a:pPr>
                        <a:spcAft>
                          <a:spcPts val="600"/>
                        </a:spcAft>
                      </a:pPr>
                      <a:r>
                        <a:rPr lang="sv-SE" sz="800" b="0" dirty="0">
                          <a:effectLst/>
                        </a:rPr>
                        <a:t>Samtycke till åtkomst av patientuppgifter via sammanhållen journalföring</a:t>
                      </a:r>
                      <a:endParaRPr lang="sv-SE" sz="800" b="0" dirty="0">
                        <a:effectLst/>
                        <a:latin typeface="Georgia" panose="02040502050405020303" pitchFamily="18" charset="0"/>
                        <a:ea typeface="Georgia" panose="02040502050405020303" pitchFamily="18" charset="0"/>
                        <a:cs typeface="Times New Roman" panose="02020603050405020304" pitchFamily="18" charset="0"/>
                      </a:endParaRPr>
                    </a:p>
                  </a:txBody>
                  <a:tcPr marL="26510" marR="26510" marT="36000" marB="0"/>
                </a:tc>
                <a:tc>
                  <a:txBody>
                    <a:bodyPr/>
                    <a:lstStyle/>
                    <a:p>
                      <a:pPr>
                        <a:spcAft>
                          <a:spcPts val="600"/>
                        </a:spcAft>
                      </a:pPr>
                      <a:r>
                        <a:rPr lang="sv-SE" sz="800" dirty="0">
                          <a:effectLst/>
                        </a:rPr>
                        <a:t>Tillåter att annan vårdgivare får direktåtkomst till patientens journal.</a:t>
                      </a:r>
                    </a:p>
                    <a:p>
                      <a:pPr>
                        <a:lnSpc>
                          <a:spcPts val="1425"/>
                        </a:lnSpc>
                        <a:spcAft>
                          <a:spcPts val="1050"/>
                        </a:spcAft>
                      </a:pPr>
                      <a:r>
                        <a:rPr lang="sv-SE" sz="800" dirty="0">
                          <a:effectLst/>
                        </a:rPr>
                        <a:t>För att kunna ta del av andra vårdgivares journaluppgifter</a:t>
                      </a:r>
                      <a:r>
                        <a:rPr lang="sv-SE" sz="800" baseline="0" dirty="0">
                          <a:effectLst/>
                        </a:rPr>
                        <a:t> krävs det att vårdgivare: </a:t>
                      </a:r>
                      <a:endParaRPr lang="sv-SE" sz="800" dirty="0">
                        <a:effectLst/>
                      </a:endParaRPr>
                    </a:p>
                    <a:p>
                      <a:pPr marL="342900" lvl="0" indent="-342900">
                        <a:lnSpc>
                          <a:spcPts val="1275"/>
                        </a:lnSpc>
                        <a:buFont typeface="Calibri" panose="020F0502020204030204" pitchFamily="34" charset="0"/>
                        <a:buChar char="-"/>
                      </a:pPr>
                      <a:r>
                        <a:rPr lang="sv-SE" sz="800" dirty="0">
                          <a:effectLst/>
                        </a:rPr>
                        <a:t>har patientens aktiva samtycke till att ta del av informationen</a:t>
                      </a:r>
                    </a:p>
                    <a:p>
                      <a:pPr marL="342900" lvl="0" indent="-342900">
                        <a:lnSpc>
                          <a:spcPts val="1275"/>
                        </a:lnSpc>
                        <a:buFont typeface="Calibri" panose="020F0502020204030204" pitchFamily="34" charset="0"/>
                        <a:buChar char="-"/>
                      </a:pPr>
                      <a:r>
                        <a:rPr lang="sv-SE" sz="800" dirty="0">
                          <a:effectLst/>
                        </a:rPr>
                        <a:t>har en aktuell patientrelation med patienten</a:t>
                      </a:r>
                    </a:p>
                    <a:p>
                      <a:pPr marL="342900" lvl="0" indent="-342900">
                        <a:lnSpc>
                          <a:spcPts val="1275"/>
                        </a:lnSpc>
                        <a:buFont typeface="Calibri" panose="020F0502020204030204" pitchFamily="34" charset="0"/>
                        <a:buChar char="-"/>
                      </a:pPr>
                      <a:r>
                        <a:rPr lang="sv-SE" sz="800" dirty="0">
                          <a:effectLst/>
                        </a:rPr>
                        <a:t>har ett behov av informationen för att kunna ge rätt vård</a:t>
                      </a:r>
                      <a:endParaRPr lang="sv-SE" sz="800" dirty="0">
                        <a:effectLst/>
                        <a:latin typeface="Georgia" panose="02040502050405020303" pitchFamily="18" charset="0"/>
                        <a:ea typeface="Georgia" panose="02040502050405020303" pitchFamily="18" charset="0"/>
                        <a:cs typeface="Times New Roman" panose="02020603050405020304" pitchFamily="18" charset="0"/>
                      </a:endParaRPr>
                    </a:p>
                  </a:txBody>
                  <a:tcPr marL="0" marR="0" marT="36000" marB="0"/>
                </a:tc>
                <a:tc>
                  <a:txBody>
                    <a:bodyPr/>
                    <a:lstStyle/>
                    <a:p>
                      <a:pPr>
                        <a:spcAft>
                          <a:spcPts val="600"/>
                        </a:spcAft>
                      </a:pPr>
                      <a:r>
                        <a:rPr lang="sv-SE" sz="800" dirty="0">
                          <a:effectLst/>
                        </a:rPr>
                        <a:t>Samtycket innebär att det är ok att ta del av informationen i Uppmärksamhetssignalen samt läsa information i flikarna Journal och Läkemedel.</a:t>
                      </a:r>
                    </a:p>
                    <a:p>
                      <a:pPr>
                        <a:spcAft>
                          <a:spcPts val="600"/>
                        </a:spcAft>
                      </a:pPr>
                      <a:r>
                        <a:rPr lang="sv-SE" sz="800" dirty="0">
                          <a:effectLst/>
                        </a:rPr>
                        <a:t>Anteckningar visas som sekretessklassad information i journalen men sekretessklassningen får vid samtycke brytas.</a:t>
                      </a:r>
                    </a:p>
                    <a:p>
                      <a:pPr>
                        <a:spcAft>
                          <a:spcPts val="600"/>
                        </a:spcAft>
                      </a:pPr>
                      <a:r>
                        <a:rPr lang="sv-SE" sz="800" dirty="0">
                          <a:effectLst/>
                        </a:rPr>
                        <a:t> </a:t>
                      </a:r>
                    </a:p>
                    <a:p>
                      <a:pPr>
                        <a:spcAft>
                          <a:spcPts val="600"/>
                        </a:spcAft>
                      </a:pPr>
                      <a:r>
                        <a:rPr lang="sv-SE" sz="800" dirty="0">
                          <a:effectLst/>
                        </a:rPr>
                        <a:t> </a:t>
                      </a:r>
                      <a:endParaRPr lang="sv-SE" sz="800" dirty="0">
                        <a:effectLst/>
                        <a:latin typeface="Georgia" panose="02040502050405020303" pitchFamily="18" charset="0"/>
                        <a:ea typeface="Georgia" panose="02040502050405020303" pitchFamily="18" charset="0"/>
                        <a:cs typeface="Times New Roman" panose="02020603050405020304" pitchFamily="18" charset="0"/>
                      </a:endParaRPr>
                    </a:p>
                  </a:txBody>
                  <a:tcPr marL="26510" marR="26510" marT="36000" marB="0"/>
                </a:tc>
                <a:tc>
                  <a:txBody>
                    <a:bodyPr/>
                    <a:lstStyle/>
                    <a:p>
                      <a:pPr>
                        <a:spcAft>
                          <a:spcPts val="600"/>
                        </a:spcAft>
                      </a:pPr>
                      <a:r>
                        <a:rPr lang="sv-SE" sz="800" dirty="0">
                          <a:effectLst/>
                        </a:rPr>
                        <a:t>Patienten tillåter inte att annan vårdgivare får tillgång till Journalen.</a:t>
                      </a:r>
                    </a:p>
                    <a:p>
                      <a:pPr>
                        <a:spcAft>
                          <a:spcPts val="600"/>
                        </a:spcAft>
                      </a:pPr>
                      <a:r>
                        <a:rPr lang="sv-SE" sz="800" dirty="0">
                          <a:effectLst/>
                        </a:rPr>
                        <a:t>Även om flikarna Journal och Läkemedel samt Uppmärksamhetssignalen är aktiva så innebär nekande till samtycke att annan vårdgivare </a:t>
                      </a:r>
                      <a:r>
                        <a:rPr lang="sv-SE" sz="800" u="sng" dirty="0">
                          <a:effectLst/>
                        </a:rPr>
                        <a:t>inte</a:t>
                      </a:r>
                      <a:r>
                        <a:rPr lang="sv-SE" sz="800" dirty="0">
                          <a:effectLst/>
                        </a:rPr>
                        <a:t> får ha direktåtkomst. </a:t>
                      </a:r>
                    </a:p>
                    <a:p>
                      <a:pPr>
                        <a:spcAft>
                          <a:spcPts val="600"/>
                        </a:spcAft>
                      </a:pPr>
                      <a:r>
                        <a:rPr lang="sv-SE" sz="800" dirty="0">
                          <a:effectLst/>
                        </a:rPr>
                        <a:t>Om vårdpersonal ändå väljer att läsa information i flikarna Journal och Läkemedel eller Uppmärksamhetssignalen så kommer detta att loggas. </a:t>
                      </a:r>
                      <a:endParaRPr lang="sv-SE" sz="800" dirty="0">
                        <a:effectLst/>
                        <a:latin typeface="Georgia" panose="02040502050405020303" pitchFamily="18" charset="0"/>
                        <a:ea typeface="Georgia" panose="02040502050405020303" pitchFamily="18" charset="0"/>
                        <a:cs typeface="Times New Roman" panose="02020603050405020304" pitchFamily="18" charset="0"/>
                      </a:endParaRPr>
                    </a:p>
                  </a:txBody>
                  <a:tcPr marL="26510" marR="26510" marT="36000" marB="0"/>
                </a:tc>
                <a:extLst>
                  <a:ext uri="{0D108BD9-81ED-4DB2-BD59-A6C34878D82A}">
                    <a16:rowId xmlns:a16="http://schemas.microsoft.com/office/drawing/2014/main" val="1743020154"/>
                  </a:ext>
                </a:extLst>
              </a:tr>
              <a:tr h="1194280">
                <a:tc>
                  <a:txBody>
                    <a:bodyPr/>
                    <a:lstStyle/>
                    <a:p>
                      <a:pPr>
                        <a:spcAft>
                          <a:spcPts val="600"/>
                        </a:spcAft>
                      </a:pPr>
                      <a:r>
                        <a:rPr lang="sv-SE" sz="800" b="0" dirty="0" err="1">
                          <a:effectLst/>
                        </a:rPr>
                        <a:t>Menprövning</a:t>
                      </a:r>
                      <a:r>
                        <a:rPr lang="sv-SE" sz="800" b="0" dirty="0">
                          <a:effectLst/>
                        </a:rPr>
                        <a:t> </a:t>
                      </a:r>
                      <a:endParaRPr lang="sv-SE" sz="800" b="0" dirty="0">
                        <a:effectLst/>
                        <a:latin typeface="Georgia" panose="02040502050405020303" pitchFamily="18" charset="0"/>
                        <a:ea typeface="Georgia" panose="02040502050405020303" pitchFamily="18" charset="0"/>
                        <a:cs typeface="Times New Roman" panose="02020603050405020304" pitchFamily="18" charset="0"/>
                      </a:endParaRPr>
                    </a:p>
                  </a:txBody>
                  <a:tcPr marL="26510" marR="26510" marT="36000" marB="0"/>
                </a:tc>
                <a:tc>
                  <a:txBody>
                    <a:bodyPr/>
                    <a:lstStyle/>
                    <a:p>
                      <a:pPr>
                        <a:spcAft>
                          <a:spcPts val="600"/>
                        </a:spcAft>
                      </a:pPr>
                      <a:r>
                        <a:rPr lang="sv-SE" sz="800" dirty="0">
                          <a:effectLst/>
                        </a:rPr>
                        <a:t>Om patienten har en nedsatt beslutsförmåga och inte själv kan ge sitt samtycke ska </a:t>
                      </a:r>
                      <a:r>
                        <a:rPr lang="sv-SE" sz="800" dirty="0" err="1">
                          <a:effectLst/>
                        </a:rPr>
                        <a:t>menprövning</a:t>
                      </a:r>
                      <a:r>
                        <a:rPr lang="sv-SE" sz="800" dirty="0">
                          <a:effectLst/>
                        </a:rPr>
                        <a:t> utföras. Med detta menas att man prövar om personuppgifter och journalinformation kan röjas utan att det är till men för patienten. </a:t>
                      </a:r>
                    </a:p>
                    <a:p>
                      <a:pPr>
                        <a:spcAft>
                          <a:spcPts val="600"/>
                        </a:spcAft>
                      </a:pPr>
                      <a:r>
                        <a:rPr lang="sv-SE" sz="800" dirty="0">
                          <a:effectLst/>
                        </a:rPr>
                        <a:t>När patienten blir </a:t>
                      </a:r>
                      <a:r>
                        <a:rPr lang="sv-SE" sz="800" dirty="0" err="1">
                          <a:effectLst/>
                        </a:rPr>
                        <a:t>beslutsförmögen</a:t>
                      </a:r>
                      <a:r>
                        <a:rPr lang="sv-SE" sz="800" dirty="0">
                          <a:effectLst/>
                        </a:rPr>
                        <a:t> skall samtycke efterfrågas och dokumenteras. </a:t>
                      </a:r>
                      <a:endParaRPr lang="sv-SE" sz="800" dirty="0">
                        <a:effectLst/>
                        <a:latin typeface="Georgia" panose="02040502050405020303" pitchFamily="18" charset="0"/>
                        <a:ea typeface="Georgia" panose="02040502050405020303" pitchFamily="18" charset="0"/>
                        <a:cs typeface="Times New Roman" panose="02020603050405020304" pitchFamily="18" charset="0"/>
                      </a:endParaRPr>
                    </a:p>
                  </a:txBody>
                  <a:tcPr marL="26510" marR="26510" marT="36000" marB="0"/>
                </a:tc>
                <a:tc>
                  <a:txBody>
                    <a:bodyPr/>
                    <a:lstStyle/>
                    <a:p>
                      <a:pPr>
                        <a:spcAft>
                          <a:spcPts val="600"/>
                        </a:spcAft>
                      </a:pPr>
                      <a:r>
                        <a:rPr lang="sv-SE" sz="800" dirty="0">
                          <a:effectLst/>
                        </a:rPr>
                        <a:t>Om patienten bedöms inte lida men av att uppgifter lämnas ut klickar man i Ja gällande Samtycke till informationsdelning från sluten hälso- och sjukvård till kommunal hälso- och sjukvård och socialtjänst.</a:t>
                      </a:r>
                    </a:p>
                    <a:p>
                      <a:pPr>
                        <a:spcAft>
                          <a:spcPts val="600"/>
                        </a:spcAft>
                      </a:pPr>
                      <a:r>
                        <a:rPr lang="sv-SE" sz="800" dirty="0">
                          <a:effectLst/>
                        </a:rPr>
                        <a:t>I Link ger detta samtycke åtkomst till flikarna Journal och Läkemedel. </a:t>
                      </a:r>
                    </a:p>
                    <a:p>
                      <a:pPr>
                        <a:spcAft>
                          <a:spcPts val="600"/>
                        </a:spcAft>
                      </a:pPr>
                      <a:r>
                        <a:rPr lang="sv-SE" sz="800" dirty="0">
                          <a:effectLst/>
                        </a:rPr>
                        <a:t> </a:t>
                      </a:r>
                      <a:endParaRPr lang="sv-SE" sz="800" dirty="0">
                        <a:effectLst/>
                        <a:latin typeface="Georgia" panose="02040502050405020303" pitchFamily="18" charset="0"/>
                        <a:ea typeface="Georgia" panose="02040502050405020303" pitchFamily="18" charset="0"/>
                        <a:cs typeface="Times New Roman" panose="02020603050405020304" pitchFamily="18" charset="0"/>
                      </a:endParaRPr>
                    </a:p>
                  </a:txBody>
                  <a:tcPr marL="26510" marR="26510" marT="36000" marB="0"/>
                </a:tc>
                <a:tc>
                  <a:txBody>
                    <a:bodyPr/>
                    <a:lstStyle/>
                    <a:p>
                      <a:pPr>
                        <a:spcAft>
                          <a:spcPts val="600"/>
                        </a:spcAft>
                      </a:pPr>
                      <a:r>
                        <a:rPr lang="sv-SE" sz="800" dirty="0">
                          <a:effectLst/>
                        </a:rPr>
                        <a:t>Om patienten bedöms lida men av att uppgifter lämnas ut klickar man i Nej gällande Samtycke till informationsdelning från sluten hälso- och sjukvård till kommunal hälso- och sjukvård och socialtjänst.</a:t>
                      </a:r>
                    </a:p>
                    <a:p>
                      <a:pPr>
                        <a:spcAft>
                          <a:spcPts val="600"/>
                        </a:spcAft>
                      </a:pPr>
                      <a:r>
                        <a:rPr lang="sv-SE" sz="800" dirty="0">
                          <a:effectLst/>
                        </a:rPr>
                        <a:t> </a:t>
                      </a:r>
                    </a:p>
                    <a:p>
                      <a:pPr>
                        <a:spcAft>
                          <a:spcPts val="600"/>
                        </a:spcAft>
                      </a:pPr>
                      <a:r>
                        <a:rPr lang="sv-SE" sz="800" dirty="0">
                          <a:effectLst/>
                        </a:rPr>
                        <a:t>I Link innebär detta att flikarna Journal och Läkemedel blir inaktiva. </a:t>
                      </a:r>
                      <a:endParaRPr lang="sv-SE" sz="800" dirty="0">
                        <a:effectLst/>
                        <a:latin typeface="Georgia" panose="02040502050405020303" pitchFamily="18" charset="0"/>
                        <a:ea typeface="Georgia" panose="02040502050405020303" pitchFamily="18" charset="0"/>
                        <a:cs typeface="Times New Roman" panose="02020603050405020304" pitchFamily="18" charset="0"/>
                      </a:endParaRPr>
                    </a:p>
                  </a:txBody>
                  <a:tcPr marL="26510" marR="26510" marT="36000" marB="0"/>
                </a:tc>
                <a:extLst>
                  <a:ext uri="{0D108BD9-81ED-4DB2-BD59-A6C34878D82A}">
                    <a16:rowId xmlns:a16="http://schemas.microsoft.com/office/drawing/2014/main" val="705149825"/>
                  </a:ext>
                </a:extLst>
              </a:tr>
            </a:tbl>
          </a:graphicData>
        </a:graphic>
      </p:graphicFrame>
      <p:sp>
        <p:nvSpPr>
          <p:cNvPr id="4" name="Platshållare för bildnummer 3"/>
          <p:cNvSpPr>
            <a:spLocks noGrp="1"/>
          </p:cNvSpPr>
          <p:nvPr>
            <p:ph type="sldNum" sz="quarter" idx="4"/>
          </p:nvPr>
        </p:nvSpPr>
        <p:spPr/>
        <p:txBody>
          <a:bodyPr/>
          <a:lstStyle/>
          <a:p>
            <a:fld id="{6D8CCFDF-DFA5-484F-9FF8-7212AEA69C48}" type="slidenum">
              <a:rPr lang="sv-SE" smtClean="0"/>
              <a:pPr/>
              <a:t>27</a:t>
            </a:fld>
            <a:endParaRPr lang="sv-SE" dirty="0"/>
          </a:p>
        </p:txBody>
      </p:sp>
    </p:spTree>
    <p:extLst>
      <p:ext uri="{BB962C8B-B14F-4D97-AF65-F5344CB8AC3E}">
        <p14:creationId xmlns:p14="http://schemas.microsoft.com/office/powerpoint/2010/main" val="3715050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990725"/>
            <a:ext cx="8024849" cy="4030053"/>
          </a:xfrm>
        </p:spPr>
        <p:txBody>
          <a:bodyPr>
            <a:normAutofit fontScale="92500"/>
          </a:bodyPr>
          <a:lstStyle/>
          <a:p>
            <a:pPr marL="90488" indent="0">
              <a:buNone/>
            </a:pPr>
            <a:r>
              <a:rPr lang="sv-SE" dirty="0"/>
              <a:t>Varför är informationen sekretessklassad?</a:t>
            </a:r>
          </a:p>
          <a:p>
            <a:pPr marL="90488" indent="0">
              <a:buNone/>
            </a:pPr>
            <a:endParaRPr lang="sv-SE" dirty="0"/>
          </a:p>
          <a:p>
            <a:r>
              <a:rPr lang="sv-SE" dirty="0"/>
              <a:t>De anteckningar som visas upp i Link är en spegling från journalen i Cosmic. </a:t>
            </a:r>
          </a:p>
          <a:p>
            <a:pPr marL="90488" indent="0">
              <a:buNone/>
            </a:pPr>
            <a:endParaRPr lang="sv-SE" dirty="0"/>
          </a:p>
          <a:p>
            <a:r>
              <a:rPr lang="sv-SE" dirty="0"/>
              <a:t>I journalen används sekretessregler för att dölja information från 	annan vårdgivare. För att få läsa informationen ska man först inhämta samtycke och därefter får sekretessen brytas. </a:t>
            </a:r>
          </a:p>
          <a:p>
            <a:endParaRPr lang="sv-SE" dirty="0"/>
          </a:p>
          <a:p>
            <a:r>
              <a:rPr lang="sv-SE" dirty="0"/>
              <a:t>I Link inhämtas samtycket av den som initierar samordningsärendet. </a:t>
            </a:r>
          </a:p>
        </p:txBody>
      </p:sp>
      <p:sp>
        <p:nvSpPr>
          <p:cNvPr id="3" name="Rubrik 2"/>
          <p:cNvSpPr>
            <a:spLocks noGrp="1"/>
          </p:cNvSpPr>
          <p:nvPr>
            <p:ph type="title"/>
          </p:nvPr>
        </p:nvSpPr>
        <p:spPr/>
        <p:txBody>
          <a:bodyPr/>
          <a:lstStyle/>
          <a:p>
            <a:r>
              <a:rPr lang="sv-SE" dirty="0"/>
              <a:t>Läsa i fliken journal</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28</a:t>
            </a:fld>
            <a:endParaRPr lang="sv-SE" dirty="0"/>
          </a:p>
        </p:txBody>
      </p:sp>
    </p:spTree>
    <p:extLst>
      <p:ext uri="{BB962C8B-B14F-4D97-AF65-F5344CB8AC3E}">
        <p14:creationId xmlns:p14="http://schemas.microsoft.com/office/powerpoint/2010/main" val="4256754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2"/>
          <a:stretch>
            <a:fillRect/>
          </a:stretch>
        </p:blipFill>
        <p:spPr>
          <a:xfrm>
            <a:off x="791110" y="3060416"/>
            <a:ext cx="5200899" cy="3240962"/>
          </a:xfrm>
          <a:prstGeom prst="rect">
            <a:avLst/>
          </a:prstGeom>
        </p:spPr>
      </p:pic>
      <p:sp>
        <p:nvSpPr>
          <p:cNvPr id="3" name="Rubrik 2"/>
          <p:cNvSpPr>
            <a:spLocks noGrp="1"/>
          </p:cNvSpPr>
          <p:nvPr>
            <p:ph type="title"/>
          </p:nvPr>
        </p:nvSpPr>
        <p:spPr/>
        <p:txBody>
          <a:bodyPr/>
          <a:lstStyle/>
          <a:p>
            <a:r>
              <a:rPr lang="sv-SE" dirty="0"/>
              <a:t>Bryta sekretess</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29</a:t>
            </a:fld>
            <a:endParaRPr lang="sv-SE" dirty="0"/>
          </a:p>
        </p:txBody>
      </p:sp>
      <p:pic>
        <p:nvPicPr>
          <p:cNvPr id="6" name="Bildobjekt 5"/>
          <p:cNvPicPr>
            <a:picLocks noChangeAspect="1"/>
          </p:cNvPicPr>
          <p:nvPr/>
        </p:nvPicPr>
        <p:blipFill>
          <a:blip r:embed="rId3"/>
          <a:stretch>
            <a:fillRect/>
          </a:stretch>
        </p:blipFill>
        <p:spPr>
          <a:xfrm>
            <a:off x="1726678" y="4260745"/>
            <a:ext cx="3111718" cy="688954"/>
          </a:xfrm>
          <a:prstGeom prst="rect">
            <a:avLst/>
          </a:prstGeom>
        </p:spPr>
      </p:pic>
      <p:sp>
        <p:nvSpPr>
          <p:cNvPr id="7" name="textruta 6"/>
          <p:cNvSpPr txBox="1"/>
          <p:nvPr/>
        </p:nvSpPr>
        <p:spPr>
          <a:xfrm>
            <a:off x="723900" y="1916222"/>
            <a:ext cx="7608442" cy="1200329"/>
          </a:xfrm>
          <a:prstGeom prst="rect">
            <a:avLst/>
          </a:prstGeom>
          <a:noFill/>
        </p:spPr>
        <p:txBody>
          <a:bodyPr wrap="square" rtlCol="0">
            <a:spAutoFit/>
          </a:bodyPr>
          <a:lstStyle/>
          <a:p>
            <a:r>
              <a:rPr lang="sv-SE" dirty="0"/>
              <a:t>När man vill läsa flera anteckningar så är det enklast att bryta sekretessen via ikonen som ser ut som ett stopptecken, då kommer det visas en ruta med texten </a:t>
            </a:r>
            <a:r>
              <a:rPr lang="sv-SE" i="1" dirty="0"/>
              <a:t>Visa sekretessklassad information.</a:t>
            </a:r>
            <a:endParaRPr lang="sv-SE" dirty="0"/>
          </a:p>
          <a:p>
            <a:endParaRPr lang="sv-SE" dirty="0"/>
          </a:p>
        </p:txBody>
      </p:sp>
    </p:spTree>
    <p:extLst>
      <p:ext uri="{BB962C8B-B14F-4D97-AF65-F5344CB8AC3E}">
        <p14:creationId xmlns:p14="http://schemas.microsoft.com/office/powerpoint/2010/main" val="2346108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a:bodyPr>
          <a:lstStyle/>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p:txBody>
      </p:sp>
      <p:sp>
        <p:nvSpPr>
          <p:cNvPr id="3" name="Rubrik 2"/>
          <p:cNvSpPr>
            <a:spLocks noGrp="1"/>
          </p:cNvSpPr>
          <p:nvPr>
            <p:ph type="title"/>
          </p:nvPr>
        </p:nvSpPr>
        <p:spPr/>
        <p:txBody>
          <a:bodyPr/>
          <a:lstStyle/>
          <a:p>
            <a:r>
              <a:rPr lang="sv-SE" sz="3600" dirty="0"/>
              <a:t>Vilka moment ska göras i Link?</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a:t>
            </a:fld>
            <a:endParaRPr lang="sv-SE" dirty="0"/>
          </a:p>
        </p:txBody>
      </p:sp>
      <p:sp>
        <p:nvSpPr>
          <p:cNvPr id="7" name="Rektangel med rundade hörn 6"/>
          <p:cNvSpPr/>
          <p:nvPr/>
        </p:nvSpPr>
        <p:spPr>
          <a:xfrm>
            <a:off x="404225" y="2174968"/>
            <a:ext cx="8286750" cy="3499439"/>
          </a:xfrm>
          <a:prstGeom prst="roundRect">
            <a:avLst>
              <a:gd name="adj" fmla="val 10000"/>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sp>
        <p:nvSpPr>
          <p:cNvPr id="9" name="Textruta 32"/>
          <p:cNvSpPr txBox="1"/>
          <p:nvPr/>
        </p:nvSpPr>
        <p:spPr>
          <a:xfrm>
            <a:off x="3295077" y="2355789"/>
            <a:ext cx="4924998" cy="2025712"/>
          </a:xfrm>
          <a:prstGeom prst="rect">
            <a:avLst/>
          </a:prstGeom>
          <a:solidFill>
            <a:schemeClr val="accen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sv-SE" sz="1000" dirty="0">
                <a:solidFill>
                  <a:srgbClr val="FFFFFF"/>
                </a:solidFill>
                <a:effectLst/>
                <a:latin typeface="Georgia" panose="02040502050405020303" pitchFamily="18" charset="0"/>
                <a:ea typeface="Georgia" panose="02040502050405020303" pitchFamily="18" charset="0"/>
                <a:cs typeface="Times New Roman" panose="02020603050405020304" pitchFamily="18" charset="0"/>
              </a:rPr>
              <a:t> </a:t>
            </a:r>
            <a:endParaRPr lang="sv-SE" sz="1000" dirty="0">
              <a:effectLst/>
              <a:latin typeface="Georgia" panose="02040502050405020303" pitchFamily="18" charset="0"/>
              <a:ea typeface="Georgia" panose="02040502050405020303" pitchFamily="18" charset="0"/>
              <a:cs typeface="Times New Roman" panose="02020603050405020304" pitchFamily="18" charset="0"/>
            </a:endParaRPr>
          </a:p>
          <a:p>
            <a:pPr marL="261620" indent="-171450">
              <a:spcAft>
                <a:spcPts val="0"/>
              </a:spcAft>
              <a:buFont typeface="Arial" panose="020B0604020202020204" pitchFamily="34" charset="0"/>
              <a:buChar char="•"/>
            </a:pPr>
            <a:r>
              <a:rPr lang="sv-SE" sz="1600" dirty="0">
                <a:solidFill>
                  <a:srgbClr val="FFFFFF"/>
                </a:solidFill>
                <a:effectLst/>
                <a:latin typeface="Georgia" panose="02040502050405020303" pitchFamily="18" charset="0"/>
                <a:ea typeface="Georgia" panose="02040502050405020303" pitchFamily="18" charset="0"/>
                <a:cs typeface="Times New Roman" panose="02020603050405020304" pitchFamily="18" charset="0"/>
              </a:rPr>
              <a:t>Uppdatera patientkort - fliken Enhetskoppling</a:t>
            </a:r>
            <a:endParaRPr lang="sv-SE" sz="1600" dirty="0">
              <a:effectLst/>
              <a:latin typeface="Georgia" panose="02040502050405020303" pitchFamily="18" charset="0"/>
              <a:ea typeface="Georgia" panose="02040502050405020303" pitchFamily="18" charset="0"/>
              <a:cs typeface="Times New Roman" panose="02020603050405020304" pitchFamily="18" charset="0"/>
            </a:endParaRPr>
          </a:p>
          <a:p>
            <a:pPr marL="261620" indent="-171450">
              <a:spcAft>
                <a:spcPts val="0"/>
              </a:spcAft>
              <a:buFont typeface="Arial" panose="020B0604020202020204" pitchFamily="34" charset="0"/>
              <a:buChar char="•"/>
            </a:pPr>
            <a:r>
              <a:rPr lang="sv-SE" sz="1600" dirty="0">
                <a:solidFill>
                  <a:srgbClr val="FFFFFF"/>
                </a:solidFill>
                <a:effectLst/>
                <a:latin typeface="Georgia" panose="02040502050405020303" pitchFamily="18" charset="0"/>
                <a:ea typeface="Georgia" panose="02040502050405020303" pitchFamily="18" charset="0"/>
                <a:cs typeface="Times New Roman" panose="02020603050405020304" pitchFamily="18" charset="0"/>
              </a:rPr>
              <a:t>Skicka </a:t>
            </a:r>
            <a:r>
              <a:rPr lang="sv-SE" sz="1600" dirty="0" err="1">
                <a:solidFill>
                  <a:srgbClr val="FFFFFF"/>
                </a:solidFill>
                <a:effectLst/>
                <a:latin typeface="Georgia" panose="02040502050405020303" pitchFamily="18" charset="0"/>
                <a:ea typeface="Georgia" panose="02040502050405020303" pitchFamily="18" charset="0"/>
                <a:cs typeface="Times New Roman" panose="02020603050405020304" pitchFamily="18" charset="0"/>
              </a:rPr>
              <a:t>Inmeddelande</a:t>
            </a:r>
            <a:r>
              <a:rPr lang="sv-SE" sz="1600" dirty="0">
                <a:solidFill>
                  <a:srgbClr val="FFFFFF"/>
                </a:solidFill>
                <a:effectLst/>
                <a:latin typeface="Georgia" panose="02040502050405020303" pitchFamily="18" charset="0"/>
                <a:ea typeface="Georgia" panose="02040502050405020303" pitchFamily="18" charset="0"/>
                <a:cs typeface="Times New Roman" panose="02020603050405020304" pitchFamily="18" charset="0"/>
              </a:rPr>
              <a:t> akuten om det är aktuellt</a:t>
            </a:r>
            <a:endParaRPr lang="sv-SE" sz="1600" dirty="0">
              <a:effectLst/>
              <a:latin typeface="Georgia" panose="02040502050405020303" pitchFamily="18" charset="0"/>
              <a:ea typeface="Georgia" panose="02040502050405020303" pitchFamily="18" charset="0"/>
              <a:cs typeface="Times New Roman" panose="02020603050405020304" pitchFamily="18" charset="0"/>
            </a:endParaRPr>
          </a:p>
          <a:p>
            <a:pPr marL="261620" indent="-171450">
              <a:spcAft>
                <a:spcPts val="0"/>
              </a:spcAft>
              <a:buFont typeface="Arial" panose="020B0604020202020204" pitchFamily="34" charset="0"/>
              <a:buChar char="•"/>
            </a:pPr>
            <a:r>
              <a:rPr lang="sv-SE" sz="1600" dirty="0">
                <a:solidFill>
                  <a:srgbClr val="FFFFFF"/>
                </a:solidFill>
                <a:effectLst/>
                <a:latin typeface="Georgia" panose="02040502050405020303" pitchFamily="18" charset="0"/>
                <a:ea typeface="Georgia" panose="02040502050405020303" pitchFamily="18" charset="0"/>
                <a:cs typeface="Times New Roman" panose="02020603050405020304" pitchFamily="18" charset="0"/>
              </a:rPr>
              <a:t>Besvara inskrivningsmeddelande med pågående insatser</a:t>
            </a:r>
            <a:endParaRPr lang="sv-SE" sz="1600" dirty="0">
              <a:effectLst/>
              <a:latin typeface="Georgia" panose="02040502050405020303" pitchFamily="18" charset="0"/>
              <a:ea typeface="Georgia" panose="02040502050405020303" pitchFamily="18" charset="0"/>
              <a:cs typeface="Times New Roman" panose="02020603050405020304" pitchFamily="18" charset="0"/>
            </a:endParaRPr>
          </a:p>
          <a:p>
            <a:pPr marL="261620" indent="-171450">
              <a:spcAft>
                <a:spcPts val="0"/>
              </a:spcAft>
              <a:buFont typeface="Arial" panose="020B0604020202020204" pitchFamily="34" charset="0"/>
              <a:buChar char="•"/>
            </a:pPr>
            <a:r>
              <a:rPr lang="sv-SE" sz="1600" dirty="0">
                <a:solidFill>
                  <a:srgbClr val="FFFFFF"/>
                </a:solidFill>
                <a:effectLst/>
                <a:latin typeface="Georgia" panose="02040502050405020303" pitchFamily="18" charset="0"/>
                <a:ea typeface="Georgia" panose="02040502050405020303" pitchFamily="18" charset="0"/>
                <a:cs typeface="Times New Roman" panose="02020603050405020304" pitchFamily="18" charset="0"/>
              </a:rPr>
              <a:t>Delta i planering under vårdtid och fastställande av insatser och samordningsbehov</a:t>
            </a:r>
            <a:endParaRPr lang="sv-SE" sz="1600" dirty="0">
              <a:effectLst/>
              <a:latin typeface="Georgia" panose="02040502050405020303" pitchFamily="18" charset="0"/>
              <a:ea typeface="Georgia" panose="02040502050405020303" pitchFamily="18" charset="0"/>
              <a:cs typeface="Times New Roman" panose="02020603050405020304" pitchFamily="18" charset="0"/>
            </a:endParaRPr>
          </a:p>
          <a:p>
            <a:pPr marL="261620" indent="-171450">
              <a:spcAft>
                <a:spcPts val="0"/>
              </a:spcAft>
              <a:buFont typeface="Arial" panose="020B0604020202020204" pitchFamily="34" charset="0"/>
              <a:buChar char="•"/>
            </a:pPr>
            <a:r>
              <a:rPr lang="sv-SE" sz="1600" dirty="0">
                <a:solidFill>
                  <a:srgbClr val="FFFFFF"/>
                </a:solidFill>
                <a:effectLst/>
                <a:latin typeface="Georgia" panose="02040502050405020303" pitchFamily="18" charset="0"/>
                <a:ea typeface="Georgia" panose="02040502050405020303" pitchFamily="18" charset="0"/>
                <a:cs typeface="Times New Roman" panose="02020603050405020304" pitchFamily="18" charset="0"/>
              </a:rPr>
              <a:t> Skriv i utskrivningsplan</a:t>
            </a:r>
            <a:endParaRPr lang="sv-SE" sz="1600" dirty="0">
              <a:effectLst/>
              <a:latin typeface="Georgia" panose="02040502050405020303" pitchFamily="18" charset="0"/>
              <a:ea typeface="Georgia" panose="02040502050405020303" pitchFamily="18" charset="0"/>
              <a:cs typeface="Times New Roman" panose="02020603050405020304" pitchFamily="18" charset="0"/>
            </a:endParaRPr>
          </a:p>
          <a:p>
            <a:pPr marL="261620" indent="-171450">
              <a:spcAft>
                <a:spcPts val="0"/>
              </a:spcAft>
              <a:buFont typeface="Arial" panose="020B0604020202020204" pitchFamily="34" charset="0"/>
              <a:buChar char="•"/>
            </a:pPr>
            <a:r>
              <a:rPr lang="sv-SE" sz="1600" dirty="0">
                <a:solidFill>
                  <a:srgbClr val="FFFFFF"/>
                </a:solidFill>
                <a:effectLst/>
                <a:latin typeface="Georgia" panose="02040502050405020303" pitchFamily="18" charset="0"/>
                <a:ea typeface="Georgia" panose="02040502050405020303" pitchFamily="18" charset="0"/>
                <a:cs typeface="Times New Roman" panose="02020603050405020304" pitchFamily="18" charset="0"/>
              </a:rPr>
              <a:t>Besvara Kallelse till SIP</a:t>
            </a:r>
          </a:p>
          <a:p>
            <a:pPr marL="261620" indent="-171450">
              <a:spcAft>
                <a:spcPts val="0"/>
              </a:spcAft>
              <a:buFont typeface="Arial" panose="020B0604020202020204" pitchFamily="34" charset="0"/>
              <a:buChar char="•"/>
            </a:pPr>
            <a:r>
              <a:rPr lang="sv-SE" sz="1600" dirty="0">
                <a:solidFill>
                  <a:srgbClr val="FFFFFF"/>
                </a:solidFill>
                <a:effectLst/>
                <a:latin typeface="Georgia" panose="02040502050405020303" pitchFamily="18" charset="0"/>
                <a:ea typeface="Georgia" panose="02040502050405020303" pitchFamily="18" charset="0"/>
                <a:cs typeface="Times New Roman" panose="02020603050405020304" pitchFamily="18" charset="0"/>
              </a:rPr>
              <a:t>Dokumentera kommunens åtaganden i SIP</a:t>
            </a:r>
            <a:endParaRPr lang="sv-SE" sz="1600" dirty="0">
              <a:effectLst/>
              <a:latin typeface="Georgia" panose="02040502050405020303" pitchFamily="18" charset="0"/>
              <a:ea typeface="Georgia" panose="02040502050405020303" pitchFamily="18" charset="0"/>
              <a:cs typeface="Times New Roman" panose="02020603050405020304" pitchFamily="18" charset="0"/>
            </a:endParaRPr>
          </a:p>
          <a:p>
            <a:pPr>
              <a:spcAft>
                <a:spcPts val="600"/>
              </a:spcAft>
            </a:pPr>
            <a:r>
              <a:rPr lang="sv-SE" sz="1000" dirty="0">
                <a:solidFill>
                  <a:srgbClr val="FFFFFF"/>
                </a:solidFill>
                <a:effectLst/>
                <a:latin typeface="Georgia" panose="02040502050405020303" pitchFamily="18" charset="0"/>
                <a:ea typeface="Georgia" panose="02040502050405020303" pitchFamily="18" charset="0"/>
                <a:cs typeface="Times New Roman" panose="02020603050405020304" pitchFamily="18" charset="0"/>
              </a:rPr>
              <a:t>	</a:t>
            </a:r>
            <a:endParaRPr lang="sv-SE" sz="1000" dirty="0">
              <a:effectLst/>
              <a:latin typeface="Georgia" panose="02040502050405020303" pitchFamily="18" charset="0"/>
              <a:ea typeface="Georgia" panose="02040502050405020303" pitchFamily="18" charset="0"/>
              <a:cs typeface="Times New Roman" panose="02020603050405020304" pitchFamily="18" charset="0"/>
            </a:endParaRPr>
          </a:p>
          <a:p>
            <a:pPr>
              <a:spcAft>
                <a:spcPts val="600"/>
              </a:spcAft>
            </a:pPr>
            <a:r>
              <a:rPr lang="sv-SE" sz="1000" dirty="0">
                <a:effectLst/>
                <a:latin typeface="Georgia" panose="02040502050405020303" pitchFamily="18" charset="0"/>
                <a:ea typeface="Georgia" panose="02040502050405020303" pitchFamily="18" charset="0"/>
                <a:cs typeface="Times New Roman" panose="02020603050405020304" pitchFamily="18" charset="0"/>
              </a:rPr>
              <a:t> </a:t>
            </a:r>
          </a:p>
        </p:txBody>
      </p:sp>
      <p:sp>
        <p:nvSpPr>
          <p:cNvPr id="10" name="Rektangel med rundade hörn 9"/>
          <p:cNvSpPr/>
          <p:nvPr/>
        </p:nvSpPr>
        <p:spPr>
          <a:xfrm>
            <a:off x="866250" y="2561762"/>
            <a:ext cx="2019777" cy="1993361"/>
          </a:xfrm>
          <a:prstGeom prst="roundRect">
            <a:avLst>
              <a:gd name="adj" fmla="val 10000"/>
            </a:avLst>
          </a:prstGeom>
          <a:blipFill>
            <a:blip r:embed="rId3">
              <a:extLst>
                <a:ext uri="{28A0092B-C50C-407E-A947-70E740481C1C}">
                  <a14:useLocalDpi xmlns:a14="http://schemas.microsoft.com/office/drawing/2010/main" val="0"/>
                </a:ext>
              </a:extLst>
            </a:blip>
            <a:srcRect/>
            <a:stretch>
              <a:fillRect t="-11000" b="-1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sv-SE"/>
          </a:p>
        </p:txBody>
      </p:sp>
      <p:sp>
        <p:nvSpPr>
          <p:cNvPr id="5" name="Rektangel 4"/>
          <p:cNvSpPr/>
          <p:nvPr/>
        </p:nvSpPr>
        <p:spPr>
          <a:xfrm>
            <a:off x="1242333" y="5132511"/>
            <a:ext cx="4401398" cy="369332"/>
          </a:xfrm>
          <a:prstGeom prst="rect">
            <a:avLst/>
          </a:prstGeom>
        </p:spPr>
        <p:txBody>
          <a:bodyPr wrap="none">
            <a:spAutoFit/>
          </a:bodyPr>
          <a:lstStyle/>
          <a:p>
            <a:r>
              <a:rPr lang="sv-SE" dirty="0">
                <a:hlinkClick r:id="rId4"/>
              </a:rPr>
              <a:t>Lathund och manual på Vårdgivarwebben</a:t>
            </a:r>
            <a:endParaRPr lang="sv-SE" dirty="0"/>
          </a:p>
        </p:txBody>
      </p:sp>
    </p:spTree>
    <p:extLst>
      <p:ext uri="{BB962C8B-B14F-4D97-AF65-F5344CB8AC3E}">
        <p14:creationId xmlns:p14="http://schemas.microsoft.com/office/powerpoint/2010/main" val="2919527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Bryta sekretess</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30</a:t>
            </a:fld>
            <a:endParaRPr lang="sv-SE" dirty="0"/>
          </a:p>
        </p:txBody>
      </p:sp>
      <p:sp>
        <p:nvSpPr>
          <p:cNvPr id="6" name="Platshållare för innehåll 5"/>
          <p:cNvSpPr>
            <a:spLocks noGrp="1"/>
          </p:cNvSpPr>
          <p:nvPr>
            <p:ph idx="1"/>
          </p:nvPr>
        </p:nvSpPr>
        <p:spPr>
          <a:xfrm>
            <a:off x="457200" y="1911927"/>
            <a:ext cx="8024849" cy="4098612"/>
          </a:xfrm>
        </p:spPr>
        <p:txBody>
          <a:bodyPr/>
          <a:lstStyle/>
          <a:p>
            <a:r>
              <a:rPr lang="sv-SE" dirty="0"/>
              <a:t>Om man bara vill läsa en enstaka anteckning bryt då bara sekretessen på den anteckningen</a:t>
            </a:r>
          </a:p>
          <a:p>
            <a:r>
              <a:rPr lang="sv-SE" dirty="0"/>
              <a:t>Högerklicka i anteckningshuvudet så rutan </a:t>
            </a:r>
            <a:r>
              <a:rPr lang="sv-SE" i="1" dirty="0"/>
              <a:t>Visa sekretessklassad information</a:t>
            </a:r>
            <a:r>
              <a:rPr lang="sv-SE" dirty="0"/>
              <a:t> visas</a:t>
            </a:r>
          </a:p>
        </p:txBody>
      </p:sp>
      <p:pic>
        <p:nvPicPr>
          <p:cNvPr id="7" name="Bildobjekt 6"/>
          <p:cNvPicPr>
            <a:picLocks noChangeAspect="1"/>
          </p:cNvPicPr>
          <p:nvPr/>
        </p:nvPicPr>
        <p:blipFill>
          <a:blip r:embed="rId2"/>
          <a:stretch>
            <a:fillRect/>
          </a:stretch>
        </p:blipFill>
        <p:spPr>
          <a:xfrm>
            <a:off x="952295" y="3944137"/>
            <a:ext cx="6244622" cy="708191"/>
          </a:xfrm>
          <a:prstGeom prst="rect">
            <a:avLst/>
          </a:prstGeom>
        </p:spPr>
      </p:pic>
      <p:pic>
        <p:nvPicPr>
          <p:cNvPr id="8" name="Bildobjekt 7"/>
          <p:cNvPicPr>
            <a:picLocks noChangeAspect="1"/>
          </p:cNvPicPr>
          <p:nvPr/>
        </p:nvPicPr>
        <p:blipFill>
          <a:blip r:embed="rId3"/>
          <a:stretch>
            <a:fillRect/>
          </a:stretch>
        </p:blipFill>
        <p:spPr>
          <a:xfrm>
            <a:off x="952295" y="4832041"/>
            <a:ext cx="5300448" cy="1178498"/>
          </a:xfrm>
          <a:prstGeom prst="rect">
            <a:avLst/>
          </a:prstGeom>
        </p:spPr>
      </p:pic>
    </p:spTree>
    <p:extLst>
      <p:ext uri="{BB962C8B-B14F-4D97-AF65-F5344CB8AC3E}">
        <p14:creationId xmlns:p14="http://schemas.microsoft.com/office/powerpoint/2010/main" val="1139193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1254112" y="1893073"/>
            <a:ext cx="6346224" cy="3976526"/>
          </a:xfrm>
          <a:prstGeom prst="rect">
            <a:avLst/>
          </a:prstGeom>
        </p:spPr>
      </p:pic>
      <p:sp>
        <p:nvSpPr>
          <p:cNvPr id="3" name="Rubrik 2"/>
          <p:cNvSpPr>
            <a:spLocks noGrp="1"/>
          </p:cNvSpPr>
          <p:nvPr>
            <p:ph type="title"/>
          </p:nvPr>
        </p:nvSpPr>
        <p:spPr/>
        <p:txBody>
          <a:bodyPr/>
          <a:lstStyle/>
          <a:p>
            <a:r>
              <a:rPr lang="sv-SE" dirty="0"/>
              <a:t>Historik</a:t>
            </a:r>
          </a:p>
        </p:txBody>
      </p:sp>
      <p:sp>
        <p:nvSpPr>
          <p:cNvPr id="4" name="Platshållare för bildnumm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8CCFDF-DFA5-484F-9FF8-7212AEA69C48}" type="slidenum">
              <a:rPr kumimoji="0" lang="sv-SE" sz="1500" b="0" i="0" u="none" strike="noStrike" kern="1200" cap="none" spc="0" normalizeH="0" baseline="0" noProof="0" smtClean="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sv-SE" sz="1500" b="0" i="0" u="none" strike="noStrike" kern="1200" cap="none" spc="0" normalizeH="0" baseline="0" noProof="0" dirty="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83924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2477214"/>
            <a:ext cx="8024849" cy="3600000"/>
          </a:xfrm>
        </p:spPr>
        <p:txBody>
          <a:bodyPr/>
          <a:lstStyle/>
          <a:p>
            <a:r>
              <a:rPr lang="sv-SE" dirty="0"/>
              <a:t>Under vyn Paramedicin så ska det gå att läsa ADL-status om arbetsterapeut gjort den bedömning.</a:t>
            </a:r>
          </a:p>
          <a:p>
            <a:pPr marL="90488" indent="0">
              <a:buNone/>
            </a:pPr>
            <a:endParaRPr lang="sv-SE" dirty="0"/>
          </a:p>
          <a:p>
            <a:r>
              <a:rPr lang="sv-SE" dirty="0"/>
              <a:t>Går att bygga ett filter för att enklare få fram dessa anteckningar och man slipper då leta. </a:t>
            </a:r>
          </a:p>
          <a:p>
            <a:endParaRPr lang="sv-SE" dirty="0"/>
          </a:p>
          <a:p>
            <a:endParaRPr lang="sv-SE" dirty="0"/>
          </a:p>
        </p:txBody>
      </p:sp>
      <p:sp>
        <p:nvSpPr>
          <p:cNvPr id="3" name="Rubrik 2"/>
          <p:cNvSpPr>
            <a:spLocks noGrp="1"/>
          </p:cNvSpPr>
          <p:nvPr>
            <p:ph type="title"/>
          </p:nvPr>
        </p:nvSpPr>
        <p:spPr/>
        <p:txBody>
          <a:bodyPr/>
          <a:lstStyle/>
          <a:p>
            <a:r>
              <a:rPr lang="sv-SE" dirty="0"/>
              <a:t>ADL-status</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32</a:t>
            </a:fld>
            <a:endParaRPr lang="sv-SE" dirty="0"/>
          </a:p>
        </p:txBody>
      </p:sp>
    </p:spTree>
    <p:extLst>
      <p:ext uri="{BB962C8B-B14F-4D97-AF65-F5344CB8AC3E}">
        <p14:creationId xmlns:p14="http://schemas.microsoft.com/office/powerpoint/2010/main" val="2990400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4"/>
          </p:nvPr>
        </p:nvSpPr>
        <p:spPr/>
        <p:txBody>
          <a:bodyPr/>
          <a:lstStyle/>
          <a:p>
            <a:fld id="{6D8CCFDF-DFA5-484F-9FF8-7212AEA69C48}" type="slidenum">
              <a:rPr lang="sv-SE" smtClean="0"/>
              <a:pPr/>
              <a:t>33</a:t>
            </a:fld>
            <a:endParaRPr lang="sv-SE" dirty="0"/>
          </a:p>
        </p:txBody>
      </p:sp>
      <p:pic>
        <p:nvPicPr>
          <p:cNvPr id="5" name="Bildobjekt 4"/>
          <p:cNvPicPr>
            <a:picLocks noChangeAspect="1"/>
          </p:cNvPicPr>
          <p:nvPr/>
        </p:nvPicPr>
        <p:blipFill>
          <a:blip r:embed="rId2"/>
          <a:stretch>
            <a:fillRect/>
          </a:stretch>
        </p:blipFill>
        <p:spPr>
          <a:xfrm>
            <a:off x="1382879" y="2013489"/>
            <a:ext cx="6513019" cy="4071585"/>
          </a:xfrm>
          <a:prstGeom prst="rect">
            <a:avLst/>
          </a:prstGeom>
        </p:spPr>
      </p:pic>
      <p:sp>
        <p:nvSpPr>
          <p:cNvPr id="6" name="Rubrik 2"/>
          <p:cNvSpPr>
            <a:spLocks noGrp="1"/>
          </p:cNvSpPr>
          <p:nvPr>
            <p:ph type="title"/>
          </p:nvPr>
        </p:nvSpPr>
        <p:spPr/>
        <p:txBody>
          <a:bodyPr/>
          <a:lstStyle/>
          <a:p>
            <a:r>
              <a:rPr lang="sv-SE" dirty="0"/>
              <a:t>ADL-status</a:t>
            </a:r>
          </a:p>
        </p:txBody>
      </p:sp>
    </p:spTree>
    <p:extLst>
      <p:ext uri="{BB962C8B-B14F-4D97-AF65-F5344CB8AC3E}">
        <p14:creationId xmlns:p14="http://schemas.microsoft.com/office/powerpoint/2010/main" val="1203777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4"/>
          </p:nvPr>
        </p:nvSpPr>
        <p:spPr/>
        <p:txBody>
          <a:bodyPr/>
          <a:lstStyle/>
          <a:p>
            <a:fld id="{6D8CCFDF-DFA5-484F-9FF8-7212AEA69C48}" type="slidenum">
              <a:rPr lang="sv-SE" smtClean="0"/>
              <a:pPr/>
              <a:t>34</a:t>
            </a:fld>
            <a:endParaRPr lang="sv-SE" dirty="0"/>
          </a:p>
        </p:txBody>
      </p:sp>
      <p:pic>
        <p:nvPicPr>
          <p:cNvPr id="5" name="Bildobjekt 4"/>
          <p:cNvPicPr>
            <a:picLocks noChangeAspect="1"/>
          </p:cNvPicPr>
          <p:nvPr/>
        </p:nvPicPr>
        <p:blipFill>
          <a:blip r:embed="rId2"/>
          <a:stretch>
            <a:fillRect/>
          </a:stretch>
        </p:blipFill>
        <p:spPr>
          <a:xfrm>
            <a:off x="1382879" y="1789861"/>
            <a:ext cx="6761500" cy="4242664"/>
          </a:xfrm>
          <a:prstGeom prst="rect">
            <a:avLst/>
          </a:prstGeom>
        </p:spPr>
      </p:pic>
      <p:sp>
        <p:nvSpPr>
          <p:cNvPr id="6" name="Rubrik 2"/>
          <p:cNvSpPr>
            <a:spLocks noGrp="1"/>
          </p:cNvSpPr>
          <p:nvPr>
            <p:ph type="title"/>
          </p:nvPr>
        </p:nvSpPr>
        <p:spPr/>
        <p:txBody>
          <a:bodyPr/>
          <a:lstStyle/>
          <a:p>
            <a:r>
              <a:rPr lang="sv-SE" dirty="0"/>
              <a:t>ADL-status</a:t>
            </a:r>
          </a:p>
        </p:txBody>
      </p:sp>
    </p:spTree>
    <p:extLst>
      <p:ext uri="{BB962C8B-B14F-4D97-AF65-F5344CB8AC3E}">
        <p14:creationId xmlns:p14="http://schemas.microsoft.com/office/powerpoint/2010/main" val="3380565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Yrkesroll (måste gå in under aktörer och fylla i vilken roll som ska ansvara)</a:t>
            </a:r>
          </a:p>
          <a:p>
            <a:r>
              <a:rPr lang="sv-SE" dirty="0"/>
              <a:t>Bemanning (måste gå in under aktörer och fylla i vilken person som ska ansvara)</a:t>
            </a:r>
          </a:p>
          <a:p>
            <a:r>
              <a:rPr lang="sv-SE" dirty="0"/>
              <a:t>Ärenden med eller utan pågående vårdtillfälle</a:t>
            </a:r>
          </a:p>
        </p:txBody>
      </p:sp>
      <p:sp>
        <p:nvSpPr>
          <p:cNvPr id="3" name="Rubrik 2"/>
          <p:cNvSpPr>
            <a:spLocks noGrp="1"/>
          </p:cNvSpPr>
          <p:nvPr>
            <p:ph type="title"/>
          </p:nvPr>
        </p:nvSpPr>
        <p:spPr/>
        <p:txBody>
          <a:bodyPr/>
          <a:lstStyle/>
          <a:p>
            <a:r>
              <a:rPr lang="sv-SE" sz="3600" dirty="0"/>
              <a:t>Olika sätt att filtrera Ärendeöversikten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35</a:t>
            </a:fld>
            <a:endParaRPr lang="sv-SE" dirty="0"/>
          </a:p>
        </p:txBody>
      </p:sp>
    </p:spTree>
    <p:extLst>
      <p:ext uri="{BB962C8B-B14F-4D97-AF65-F5344CB8AC3E}">
        <p14:creationId xmlns:p14="http://schemas.microsoft.com/office/powerpoint/2010/main" val="24164000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4"/>
          </p:nvPr>
        </p:nvSpPr>
        <p:spPr/>
        <p:txBody>
          <a:bodyPr/>
          <a:lstStyle/>
          <a:p>
            <a:fld id="{6D8CCFDF-DFA5-484F-9FF8-7212AEA69C48}" type="slidenum">
              <a:rPr lang="sv-SE" smtClean="0"/>
              <a:pPr/>
              <a:t>36</a:t>
            </a:fld>
            <a:endParaRPr lang="sv-SE" dirty="0"/>
          </a:p>
        </p:txBody>
      </p:sp>
      <p:pic>
        <p:nvPicPr>
          <p:cNvPr id="5" name="Bildobjekt 4"/>
          <p:cNvPicPr>
            <a:picLocks noChangeAspect="1"/>
          </p:cNvPicPr>
          <p:nvPr/>
        </p:nvPicPr>
        <p:blipFill>
          <a:blip r:embed="rId2"/>
          <a:stretch>
            <a:fillRect/>
          </a:stretch>
        </p:blipFill>
        <p:spPr>
          <a:xfrm>
            <a:off x="404225" y="2325337"/>
            <a:ext cx="8260141" cy="1555076"/>
          </a:xfrm>
          <a:prstGeom prst="rect">
            <a:avLst/>
          </a:prstGeom>
        </p:spPr>
      </p:pic>
      <p:sp>
        <p:nvSpPr>
          <p:cNvPr id="6" name="Rubrik 2"/>
          <p:cNvSpPr>
            <a:spLocks noGrp="1"/>
          </p:cNvSpPr>
          <p:nvPr>
            <p:ph type="title"/>
          </p:nvPr>
        </p:nvSpPr>
        <p:spPr/>
        <p:txBody>
          <a:bodyPr/>
          <a:lstStyle/>
          <a:p>
            <a:r>
              <a:rPr lang="sv-SE" sz="3600" dirty="0"/>
              <a:t>Olika sätt att filtrera Ärendeöversikten</a:t>
            </a:r>
          </a:p>
        </p:txBody>
      </p:sp>
    </p:spTree>
    <p:extLst>
      <p:ext uri="{BB962C8B-B14F-4D97-AF65-F5344CB8AC3E}">
        <p14:creationId xmlns:p14="http://schemas.microsoft.com/office/powerpoint/2010/main" val="22732233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2149434"/>
            <a:ext cx="8024849" cy="3861105"/>
          </a:xfrm>
        </p:spPr>
        <p:txBody>
          <a:bodyPr>
            <a:normAutofit/>
          </a:bodyPr>
          <a:lstStyle/>
          <a:p>
            <a:r>
              <a:rPr lang="sv-SE" dirty="0"/>
              <a:t>Utökad läsbehörighet i Cosmic har tilldelats sjuksköterskor i kommunerna</a:t>
            </a:r>
          </a:p>
          <a:p>
            <a:r>
              <a:rPr lang="sv-SE" dirty="0"/>
              <a:t>Detta är ett alternativ NPÖ för att man ska slippa använda sig av flera system </a:t>
            </a:r>
          </a:p>
          <a:p>
            <a:endParaRPr lang="sv-SE" dirty="0"/>
          </a:p>
          <a:p>
            <a:r>
              <a:rPr lang="sv-SE" dirty="0"/>
              <a:t>De menyalternativ som tillkommit är Journal och Läkemedel har tillkommit som menyval. </a:t>
            </a:r>
          </a:p>
          <a:p>
            <a:pPr marL="90488" indent="0">
              <a:buNone/>
            </a:pPr>
            <a:endParaRPr lang="sv-SE" dirty="0"/>
          </a:p>
        </p:txBody>
      </p:sp>
      <p:sp>
        <p:nvSpPr>
          <p:cNvPr id="3" name="Rubrik 2"/>
          <p:cNvSpPr>
            <a:spLocks noGrp="1"/>
          </p:cNvSpPr>
          <p:nvPr>
            <p:ph type="title"/>
          </p:nvPr>
        </p:nvSpPr>
        <p:spPr/>
        <p:txBody>
          <a:bodyPr/>
          <a:lstStyle/>
          <a:p>
            <a:r>
              <a:rPr lang="sv-SE" dirty="0"/>
              <a:t>Utökad åtkomst journal och läkemedelista</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37</a:t>
            </a:fld>
            <a:endParaRPr lang="sv-SE" dirty="0"/>
          </a:p>
        </p:txBody>
      </p:sp>
    </p:spTree>
    <p:extLst>
      <p:ext uri="{BB962C8B-B14F-4D97-AF65-F5344CB8AC3E}">
        <p14:creationId xmlns:p14="http://schemas.microsoft.com/office/powerpoint/2010/main" val="3298501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Utökad åtkomst journal och läkemedelista</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38</a:t>
            </a:fld>
            <a:endParaRPr lang="sv-SE" dirty="0"/>
          </a:p>
        </p:txBody>
      </p:sp>
      <p:pic>
        <p:nvPicPr>
          <p:cNvPr id="5" name="Bildobjekt 4"/>
          <p:cNvPicPr>
            <a:picLocks noChangeAspect="1"/>
          </p:cNvPicPr>
          <p:nvPr/>
        </p:nvPicPr>
        <p:blipFill>
          <a:blip r:embed="rId2"/>
          <a:stretch>
            <a:fillRect/>
          </a:stretch>
        </p:blipFill>
        <p:spPr>
          <a:xfrm>
            <a:off x="875311" y="2229114"/>
            <a:ext cx="4495800" cy="3781425"/>
          </a:xfrm>
          <a:prstGeom prst="rect">
            <a:avLst/>
          </a:prstGeom>
        </p:spPr>
      </p:pic>
    </p:spTree>
    <p:extLst>
      <p:ext uri="{BB962C8B-B14F-4D97-AF65-F5344CB8AC3E}">
        <p14:creationId xmlns:p14="http://schemas.microsoft.com/office/powerpoint/2010/main" val="3738334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90488" indent="0">
              <a:buNone/>
            </a:pPr>
            <a:r>
              <a:rPr lang="sv-SE" dirty="0"/>
              <a:t>Om man ska ta del av information i journalen och inte har ett samordningsärende så behövs samtycke från patienten</a:t>
            </a:r>
          </a:p>
          <a:p>
            <a:r>
              <a:rPr lang="sv-SE" dirty="0"/>
              <a:t>Kommunens användare kan fråga om och dokumentera samtycke till sammanhållen journalföring i HSL-verksamhet. </a:t>
            </a:r>
          </a:p>
          <a:p>
            <a:r>
              <a:rPr lang="sv-SE" dirty="0"/>
              <a:t>Samtycke kan inhämtas av både region och kommun för annan vårdgivares räkning. </a:t>
            </a:r>
          </a:p>
          <a:p>
            <a:r>
              <a:rPr lang="sv-SE" dirty="0"/>
              <a:t>Samtycket dokumenteras av kommunanvändare i det egna verksamhetssystemet</a:t>
            </a:r>
          </a:p>
        </p:txBody>
      </p:sp>
      <p:sp>
        <p:nvSpPr>
          <p:cNvPr id="3" name="Rubrik 2"/>
          <p:cNvSpPr>
            <a:spLocks noGrp="1"/>
          </p:cNvSpPr>
          <p:nvPr>
            <p:ph type="title"/>
          </p:nvPr>
        </p:nvSpPr>
        <p:spPr/>
        <p:txBody>
          <a:bodyPr/>
          <a:lstStyle/>
          <a:p>
            <a:r>
              <a:rPr lang="sv-SE" dirty="0"/>
              <a:t>Journal - samtycke</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39</a:t>
            </a:fld>
            <a:endParaRPr lang="sv-SE" dirty="0"/>
          </a:p>
        </p:txBody>
      </p:sp>
    </p:spTree>
    <p:extLst>
      <p:ext uri="{BB962C8B-B14F-4D97-AF65-F5344CB8AC3E}">
        <p14:creationId xmlns:p14="http://schemas.microsoft.com/office/powerpoint/2010/main" val="3876536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2076226"/>
            <a:ext cx="8024849" cy="3934313"/>
          </a:xfrm>
        </p:spPr>
        <p:txBody>
          <a:bodyPr/>
          <a:lstStyle/>
          <a:p>
            <a:r>
              <a:rPr lang="sv-SE" dirty="0"/>
              <a:t>Ärendeöversikten – här visas de patienter där enheten är aktör. </a:t>
            </a:r>
          </a:p>
          <a:p>
            <a:r>
              <a:rPr lang="sv-SE" dirty="0"/>
              <a:t>Ska ge en snabb överblick över senaste meddelande, om planer startas, och koll på om de meddelanden som ingår i uppföljningen enligt Lagen om samverkan vid utskrivning från sluten hälso- och sjukvård.</a:t>
            </a:r>
          </a:p>
          <a:p>
            <a:pPr marL="892175">
              <a:buFontTx/>
              <a:buChar char="-"/>
            </a:pPr>
            <a:r>
              <a:rPr lang="sv-SE" dirty="0"/>
              <a:t>Inskrivningsmeddelande</a:t>
            </a:r>
          </a:p>
          <a:p>
            <a:pPr marL="892175">
              <a:buFontTx/>
              <a:buChar char="-"/>
            </a:pPr>
            <a:r>
              <a:rPr lang="sv-SE" dirty="0"/>
              <a:t>Utskrivningsklar</a:t>
            </a:r>
          </a:p>
          <a:p>
            <a:pPr marL="892175">
              <a:buFontTx/>
              <a:buChar char="-"/>
            </a:pPr>
            <a:r>
              <a:rPr lang="sv-SE" dirty="0"/>
              <a:t>Kallelse till SIP</a:t>
            </a:r>
          </a:p>
        </p:txBody>
      </p:sp>
      <p:sp>
        <p:nvSpPr>
          <p:cNvPr id="3" name="Rubrik 2"/>
          <p:cNvSpPr>
            <a:spLocks noGrp="1"/>
          </p:cNvSpPr>
          <p:nvPr>
            <p:ph type="title"/>
          </p:nvPr>
        </p:nvSpPr>
        <p:spPr/>
        <p:txBody>
          <a:bodyPr/>
          <a:lstStyle/>
          <a:p>
            <a:r>
              <a:rPr lang="sv-SE" dirty="0"/>
              <a:t>Ärendeöversikt</a:t>
            </a:r>
          </a:p>
        </p:txBody>
      </p:sp>
      <p:sp>
        <p:nvSpPr>
          <p:cNvPr id="4" name="Platshållare för bildnumm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8CCFDF-DFA5-484F-9FF8-7212AEA69C48}" type="slidenum">
              <a:rPr kumimoji="0" lang="sv-SE" sz="1500" b="0" i="0" u="none" strike="noStrike" kern="1200" cap="none" spc="0" normalizeH="0" baseline="0" noProof="0" smtClean="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sv-SE" sz="1500" b="0" i="0" u="none" strike="noStrike" kern="1200" cap="none" spc="0" normalizeH="0" baseline="0" noProof="0" dirty="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914657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1500706" y="2409825"/>
            <a:ext cx="5937801" cy="3600450"/>
          </a:xfrm>
          <a:prstGeom prst="rect">
            <a:avLst/>
          </a:prstGeom>
        </p:spPr>
      </p:pic>
      <p:sp>
        <p:nvSpPr>
          <p:cNvPr id="3" name="Rubrik 2"/>
          <p:cNvSpPr>
            <a:spLocks noGrp="1"/>
          </p:cNvSpPr>
          <p:nvPr>
            <p:ph type="title"/>
          </p:nvPr>
        </p:nvSpPr>
        <p:spPr/>
        <p:txBody>
          <a:bodyPr/>
          <a:lstStyle/>
          <a:p>
            <a:r>
              <a:rPr lang="sv-SE" dirty="0"/>
              <a:t>Journal</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40</a:t>
            </a:fld>
            <a:endParaRPr lang="sv-SE" dirty="0"/>
          </a:p>
        </p:txBody>
      </p:sp>
    </p:spTree>
    <p:extLst>
      <p:ext uri="{BB962C8B-B14F-4D97-AF65-F5344CB8AC3E}">
        <p14:creationId xmlns:p14="http://schemas.microsoft.com/office/powerpoint/2010/main" val="1491069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1187532" y="1789861"/>
            <a:ext cx="7006441" cy="4238239"/>
          </a:xfrm>
          <a:prstGeom prst="rect">
            <a:avLst/>
          </a:prstGeom>
        </p:spPr>
      </p:pic>
      <p:sp>
        <p:nvSpPr>
          <p:cNvPr id="3" name="Rubrik 2"/>
          <p:cNvSpPr>
            <a:spLocks noGrp="1"/>
          </p:cNvSpPr>
          <p:nvPr>
            <p:ph type="title"/>
          </p:nvPr>
        </p:nvSpPr>
        <p:spPr/>
        <p:txBody>
          <a:bodyPr/>
          <a:lstStyle/>
          <a:p>
            <a:r>
              <a:rPr lang="sv-SE" dirty="0"/>
              <a:t>Läkemedelslista</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41</a:t>
            </a:fld>
            <a:endParaRPr lang="sv-SE" dirty="0"/>
          </a:p>
        </p:txBody>
      </p:sp>
    </p:spTree>
    <p:extLst>
      <p:ext uri="{BB962C8B-B14F-4D97-AF65-F5344CB8AC3E}">
        <p14:creationId xmlns:p14="http://schemas.microsoft.com/office/powerpoint/2010/main" val="475603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404225" y="2035763"/>
            <a:ext cx="8024813" cy="2022513"/>
          </a:xfrm>
          <a:prstGeom prst="rect">
            <a:avLst/>
          </a:prstGeom>
        </p:spPr>
      </p:pic>
      <p:sp>
        <p:nvSpPr>
          <p:cNvPr id="3" name="Rubrik 2"/>
          <p:cNvSpPr>
            <a:spLocks noGrp="1"/>
          </p:cNvSpPr>
          <p:nvPr>
            <p:ph type="title"/>
          </p:nvPr>
        </p:nvSpPr>
        <p:spPr/>
        <p:txBody>
          <a:bodyPr/>
          <a:lstStyle/>
          <a:p>
            <a:r>
              <a:rPr lang="sv-SE" dirty="0"/>
              <a:t>Ärendeöversikt</a:t>
            </a:r>
          </a:p>
        </p:txBody>
      </p:sp>
      <p:sp>
        <p:nvSpPr>
          <p:cNvPr id="4" name="Platshållare för bildnumm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8CCFDF-DFA5-484F-9FF8-7212AEA69C48}" type="slidenum">
              <a:rPr kumimoji="0" lang="sv-SE" sz="1500" b="0" i="0" u="none" strike="noStrike" kern="1200" cap="none" spc="0" normalizeH="0" baseline="0" noProof="0" smtClean="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sv-SE" sz="1500" b="0" i="0" u="none" strike="noStrike" kern="1200" cap="none" spc="0" normalizeH="0" baseline="0" noProof="0" dirty="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Bildobjekt 5"/>
          <p:cNvPicPr>
            <a:picLocks noChangeAspect="1"/>
          </p:cNvPicPr>
          <p:nvPr/>
        </p:nvPicPr>
        <p:blipFill>
          <a:blip r:embed="rId4"/>
          <a:stretch>
            <a:fillRect/>
          </a:stretch>
        </p:blipFill>
        <p:spPr>
          <a:xfrm>
            <a:off x="473051" y="4304178"/>
            <a:ext cx="4933950" cy="866775"/>
          </a:xfrm>
          <a:prstGeom prst="rect">
            <a:avLst/>
          </a:prstGeom>
        </p:spPr>
      </p:pic>
    </p:spTree>
    <p:extLst>
      <p:ext uri="{BB962C8B-B14F-4D97-AF65-F5344CB8AC3E}">
        <p14:creationId xmlns:p14="http://schemas.microsoft.com/office/powerpoint/2010/main" val="973819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Ärendeöversikt</a:t>
            </a:r>
          </a:p>
        </p:txBody>
      </p:sp>
      <p:sp>
        <p:nvSpPr>
          <p:cNvPr id="4" name="Platshållare för bildnumm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8CCFDF-DFA5-484F-9FF8-7212AEA69C48}" type="slidenum">
              <a:rPr kumimoji="0" lang="sv-SE" sz="1500" b="0" i="0" u="none" strike="noStrike" kern="1200" cap="none" spc="0" normalizeH="0" baseline="0" noProof="0" smtClean="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sv-SE" sz="1500" b="0" i="0" u="none" strike="noStrike" kern="1200" cap="none" spc="0" normalizeH="0" baseline="0" noProof="0" dirty="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5" name="Platshållare för innehåll 4"/>
          <p:cNvPicPr>
            <a:picLocks noGrp="1" noChangeAspect="1"/>
          </p:cNvPicPr>
          <p:nvPr>
            <p:ph idx="1"/>
          </p:nvPr>
        </p:nvPicPr>
        <p:blipFill>
          <a:blip r:embed="rId3"/>
          <a:stretch>
            <a:fillRect/>
          </a:stretch>
        </p:blipFill>
        <p:spPr>
          <a:xfrm>
            <a:off x="457236" y="4136110"/>
            <a:ext cx="8024813" cy="1524398"/>
          </a:xfrm>
          <a:prstGeom prst="rect">
            <a:avLst/>
          </a:prstGeom>
        </p:spPr>
      </p:pic>
      <p:pic>
        <p:nvPicPr>
          <p:cNvPr id="7" name="Bildobjekt 6"/>
          <p:cNvPicPr>
            <a:picLocks noChangeAspect="1"/>
          </p:cNvPicPr>
          <p:nvPr/>
        </p:nvPicPr>
        <p:blipFill>
          <a:blip r:embed="rId4"/>
          <a:stretch>
            <a:fillRect/>
          </a:stretch>
        </p:blipFill>
        <p:spPr>
          <a:xfrm>
            <a:off x="482697" y="2225162"/>
            <a:ext cx="4038600" cy="1762125"/>
          </a:xfrm>
          <a:prstGeom prst="rect">
            <a:avLst/>
          </a:prstGeom>
        </p:spPr>
      </p:pic>
    </p:spTree>
    <p:extLst>
      <p:ext uri="{BB962C8B-B14F-4D97-AF65-F5344CB8AC3E}">
        <p14:creationId xmlns:p14="http://schemas.microsoft.com/office/powerpoint/2010/main" val="1044263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947134"/>
            <a:ext cx="8024849" cy="4063405"/>
          </a:xfrm>
        </p:spPr>
        <p:txBody>
          <a:bodyPr>
            <a:normAutofit fontScale="92500"/>
          </a:bodyPr>
          <a:lstStyle/>
          <a:p>
            <a:r>
              <a:rPr lang="sv-SE" dirty="0"/>
              <a:t>Patientens ärende fungerar lite olika beroende på hur samtyckena besvarats, så därför är det av stor vikt att efterfråga samtycke eller ta ställning till om det är </a:t>
            </a:r>
            <a:r>
              <a:rPr lang="sv-SE" dirty="0" err="1"/>
              <a:t>menprövning</a:t>
            </a:r>
            <a:r>
              <a:rPr lang="sv-SE" dirty="0"/>
              <a:t> som gäller. </a:t>
            </a:r>
          </a:p>
          <a:p>
            <a:endParaRPr lang="sv-SE" dirty="0"/>
          </a:p>
          <a:p>
            <a:r>
              <a:rPr lang="sv-SE" dirty="0">
                <a:hlinkClick r:id="rId3"/>
              </a:rPr>
              <a:t>Fraser</a:t>
            </a:r>
            <a:r>
              <a:rPr lang="sv-SE" dirty="0"/>
              <a:t> används i fritextfält i meddelanden. </a:t>
            </a:r>
          </a:p>
          <a:p>
            <a:endParaRPr lang="sv-SE" dirty="0"/>
          </a:p>
          <a:p>
            <a:r>
              <a:rPr lang="sv-SE" dirty="0"/>
              <a:t>Flikar Meddelande, Planer, Journal och Läkemedelslista</a:t>
            </a:r>
          </a:p>
          <a:p>
            <a:endParaRPr lang="sv-SE" dirty="0"/>
          </a:p>
          <a:p>
            <a:r>
              <a:rPr lang="sv-SE" dirty="0"/>
              <a:t>Skicka meddelande – finns fraser för att underlätta kommunikationen och skapa mer standardiserade meddelanden. </a:t>
            </a:r>
          </a:p>
        </p:txBody>
      </p:sp>
      <p:sp>
        <p:nvSpPr>
          <p:cNvPr id="3" name="Rubrik 2"/>
          <p:cNvSpPr>
            <a:spLocks noGrp="1"/>
          </p:cNvSpPr>
          <p:nvPr>
            <p:ph type="title"/>
          </p:nvPr>
        </p:nvSpPr>
        <p:spPr/>
        <p:txBody>
          <a:bodyPr/>
          <a:lstStyle/>
          <a:p>
            <a:r>
              <a:rPr lang="sv-SE" dirty="0"/>
              <a:t>Patientens ärende</a:t>
            </a:r>
          </a:p>
        </p:txBody>
      </p:sp>
      <p:sp>
        <p:nvSpPr>
          <p:cNvPr id="4" name="Platshållare för bildnumm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8CCFDF-DFA5-484F-9FF8-7212AEA69C48}" type="slidenum">
              <a:rPr kumimoji="0" lang="sv-SE" sz="1500" b="0" i="0" u="none" strike="noStrike" kern="1200" cap="none" spc="0" normalizeH="0" baseline="0" noProof="0" smtClean="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sv-SE" sz="1500" b="0" i="0" u="none" strike="noStrike" kern="1200" cap="none" spc="0" normalizeH="0" baseline="0" noProof="0" dirty="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81716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457236" y="1985344"/>
            <a:ext cx="8024813" cy="2679605"/>
          </a:xfrm>
          <a:prstGeom prst="rect">
            <a:avLst/>
          </a:prstGeom>
        </p:spPr>
      </p:pic>
      <p:sp>
        <p:nvSpPr>
          <p:cNvPr id="3" name="Rubrik 2"/>
          <p:cNvSpPr>
            <a:spLocks noGrp="1"/>
          </p:cNvSpPr>
          <p:nvPr>
            <p:ph type="title"/>
          </p:nvPr>
        </p:nvSpPr>
        <p:spPr/>
        <p:txBody>
          <a:bodyPr/>
          <a:lstStyle/>
          <a:p>
            <a:r>
              <a:rPr lang="sv-SE" dirty="0"/>
              <a:t>Patientens ärende</a:t>
            </a:r>
          </a:p>
        </p:txBody>
      </p:sp>
      <p:sp>
        <p:nvSpPr>
          <p:cNvPr id="4" name="Platshållare för bildnumm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8CCFDF-DFA5-484F-9FF8-7212AEA69C48}" type="slidenum">
              <a:rPr kumimoji="0" lang="sv-SE" sz="1500" b="0" i="0" u="none" strike="noStrike" kern="1200" cap="none" spc="0" normalizeH="0" baseline="0" noProof="0" smtClean="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sv-SE" sz="1500" b="0" i="0" u="none" strike="noStrike" kern="1200" cap="none" spc="0" normalizeH="0" baseline="0" noProof="0" dirty="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Bildobjekt 5"/>
          <p:cNvPicPr>
            <a:picLocks noChangeAspect="1"/>
          </p:cNvPicPr>
          <p:nvPr/>
        </p:nvPicPr>
        <p:blipFill>
          <a:blip r:embed="rId4"/>
          <a:stretch>
            <a:fillRect/>
          </a:stretch>
        </p:blipFill>
        <p:spPr>
          <a:xfrm>
            <a:off x="2198123" y="2909351"/>
            <a:ext cx="2515643" cy="3137487"/>
          </a:xfrm>
          <a:prstGeom prst="rect">
            <a:avLst/>
          </a:prstGeom>
        </p:spPr>
      </p:pic>
    </p:spTree>
    <p:extLst>
      <p:ext uri="{BB962C8B-B14F-4D97-AF65-F5344CB8AC3E}">
        <p14:creationId xmlns:p14="http://schemas.microsoft.com/office/powerpoint/2010/main" val="1422198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654344" y="2488483"/>
            <a:ext cx="3772775" cy="2615290"/>
          </a:xfrm>
          <a:prstGeom prst="rect">
            <a:avLst/>
          </a:prstGeom>
        </p:spPr>
      </p:pic>
      <p:sp>
        <p:nvSpPr>
          <p:cNvPr id="3" name="Rubrik 2"/>
          <p:cNvSpPr>
            <a:spLocks noGrp="1"/>
          </p:cNvSpPr>
          <p:nvPr>
            <p:ph type="title"/>
          </p:nvPr>
        </p:nvSpPr>
        <p:spPr/>
        <p:txBody>
          <a:bodyPr/>
          <a:lstStyle/>
          <a:p>
            <a:r>
              <a:rPr lang="sv-SE" dirty="0"/>
              <a:t>Patientens ärende</a:t>
            </a:r>
          </a:p>
        </p:txBody>
      </p:sp>
      <p:sp>
        <p:nvSpPr>
          <p:cNvPr id="4" name="Platshållare för bildnumm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8CCFDF-DFA5-484F-9FF8-7212AEA69C48}" type="slidenum">
              <a:rPr kumimoji="0" lang="sv-SE" sz="1500" b="0" i="0" u="none" strike="noStrike" kern="1200" cap="none" spc="0" normalizeH="0" baseline="0" noProof="0" smtClean="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sv-SE" sz="1500" b="0" i="0" u="none" strike="noStrike" kern="1200" cap="none" spc="0" normalizeH="0" baseline="0" noProof="0" dirty="0">
              <a:ln>
                <a:noFill/>
              </a:ln>
              <a:solidFill>
                <a:srgbClr val="0050A5"/>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Bildobjekt 5"/>
          <p:cNvPicPr>
            <a:picLocks noChangeAspect="1"/>
          </p:cNvPicPr>
          <p:nvPr/>
        </p:nvPicPr>
        <p:blipFill>
          <a:blip r:embed="rId4"/>
          <a:stretch>
            <a:fillRect/>
          </a:stretch>
        </p:blipFill>
        <p:spPr>
          <a:xfrm>
            <a:off x="4555715" y="2488483"/>
            <a:ext cx="3706027" cy="2615290"/>
          </a:xfrm>
          <a:prstGeom prst="rect">
            <a:avLst/>
          </a:prstGeom>
        </p:spPr>
      </p:pic>
    </p:spTree>
    <p:extLst>
      <p:ext uri="{BB962C8B-B14F-4D97-AF65-F5344CB8AC3E}">
        <p14:creationId xmlns:p14="http://schemas.microsoft.com/office/powerpoint/2010/main" val="3999003412"/>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g Ost">
      <a:majorFont>
        <a:latin typeface="Georgi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2254</TotalTime>
  <Words>3681</Words>
  <Application>Microsoft Office PowerPoint</Application>
  <PresentationFormat>Bildspel på skärmen (4:3)</PresentationFormat>
  <Paragraphs>357</Paragraphs>
  <Slides>41</Slides>
  <Notes>25</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41</vt:i4>
      </vt:variant>
    </vt:vector>
  </HeadingPairs>
  <TitlesOfParts>
    <vt:vector size="47" baseType="lpstr">
      <vt:lpstr>Arial</vt:lpstr>
      <vt:lpstr>Calibri</vt:lpstr>
      <vt:lpstr>Georgia</vt:lpstr>
      <vt:lpstr>Tahoma</vt:lpstr>
      <vt:lpstr>Wingdings</vt:lpstr>
      <vt:lpstr>blank</vt:lpstr>
      <vt:lpstr>PowerPoint-presentation</vt:lpstr>
      <vt:lpstr>PowerPoint-presentation</vt:lpstr>
      <vt:lpstr>Vilka moment ska göras i Link?</vt:lpstr>
      <vt:lpstr>Ärendeöversikt</vt:lpstr>
      <vt:lpstr>Ärendeöversikt</vt:lpstr>
      <vt:lpstr>Ärendeöversikt</vt:lpstr>
      <vt:lpstr>Patientens ärende</vt:lpstr>
      <vt:lpstr>Patientens ärende</vt:lpstr>
      <vt:lpstr>Patientens ärende</vt:lpstr>
      <vt:lpstr>Patientens ärende</vt:lpstr>
      <vt:lpstr>Patientens ärende</vt:lpstr>
      <vt:lpstr>Enhetskoppling</vt:lpstr>
      <vt:lpstr>Uppdatera patientkort – fliken Enhetskoppling </vt:lpstr>
      <vt:lpstr>Enhetskoppling</vt:lpstr>
      <vt:lpstr> Skicka Inmeddelande akuten  </vt:lpstr>
      <vt:lpstr> Skicka Inmeddelande akuten  </vt:lpstr>
      <vt:lpstr>Besvara inskrivningsmeddelandet </vt:lpstr>
      <vt:lpstr>Besvara inskrivningsmeddelandet </vt:lpstr>
      <vt:lpstr>Generella meddelanden</vt:lpstr>
      <vt:lpstr>Generella meddelanden</vt:lpstr>
      <vt:lpstr>Skriv i utskrivningsplan </vt:lpstr>
      <vt:lpstr>Utskrivningsklar</vt:lpstr>
      <vt:lpstr>Besvara kallelse till Samordnad individuell planering - SIP</vt:lpstr>
      <vt:lpstr>Kallelse till SIP</vt:lpstr>
      <vt:lpstr>Besvara kallelse till Samordnad individuell planering - SIP</vt:lpstr>
      <vt:lpstr>Samtycke</vt:lpstr>
      <vt:lpstr>PowerPoint-presentation</vt:lpstr>
      <vt:lpstr>Läsa i fliken journal</vt:lpstr>
      <vt:lpstr>Bryta sekretess</vt:lpstr>
      <vt:lpstr>Bryta sekretess</vt:lpstr>
      <vt:lpstr>Historik</vt:lpstr>
      <vt:lpstr>ADL-status</vt:lpstr>
      <vt:lpstr>ADL-status</vt:lpstr>
      <vt:lpstr>ADL-status</vt:lpstr>
      <vt:lpstr>Olika sätt att filtrera Ärendeöversikten</vt:lpstr>
      <vt:lpstr>Olika sätt att filtrera Ärendeöversikten</vt:lpstr>
      <vt:lpstr>Utökad åtkomst journal och läkemedelista</vt:lpstr>
      <vt:lpstr>Utökad åtkomst journal och läkemedelista</vt:lpstr>
      <vt:lpstr>Journal - samtycke</vt:lpstr>
      <vt:lpstr>Journal</vt:lpstr>
      <vt:lpstr>Läkemedelslista</vt:lpstr>
    </vt:vector>
  </TitlesOfParts>
  <Company>Region Östergötland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Andersson Kihlberg Karin</dc:creator>
  <cp:lastModifiedBy>Hellman Jessica</cp:lastModifiedBy>
  <cp:revision>49</cp:revision>
  <dcterms:created xsi:type="dcterms:W3CDTF">2020-09-09T08:05:16Z</dcterms:created>
  <dcterms:modified xsi:type="dcterms:W3CDTF">2025-09-25T15:03:37Z</dcterms:modified>
</cp:coreProperties>
</file>