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70" r:id="rId2"/>
    <p:sldId id="256" r:id="rId3"/>
    <p:sldId id="258" r:id="rId4"/>
    <p:sldId id="273" r:id="rId5"/>
    <p:sldId id="274" r:id="rId6"/>
    <p:sldId id="275" r:id="rId7"/>
    <p:sldId id="276" r:id="rId8"/>
    <p:sldId id="277" r:id="rId9"/>
    <p:sldId id="278" r:id="rId10"/>
    <p:sldId id="279" r:id="rId11"/>
    <p:sldId id="280" r:id="rId12"/>
    <p:sldId id="260" r:id="rId13"/>
    <p:sldId id="281" r:id="rId14"/>
    <p:sldId id="261" r:id="rId15"/>
    <p:sldId id="282" r:id="rId16"/>
    <p:sldId id="289" r:id="rId17"/>
    <p:sldId id="269" r:id="rId18"/>
    <p:sldId id="283" r:id="rId19"/>
    <p:sldId id="284" r:id="rId20"/>
    <p:sldId id="262" r:id="rId21"/>
    <p:sldId id="286" r:id="rId22"/>
    <p:sldId id="287" r:id="rId23"/>
    <p:sldId id="263" r:id="rId24"/>
    <p:sldId id="294" r:id="rId25"/>
    <p:sldId id="265" r:id="rId26"/>
    <p:sldId id="295" r:id="rId27"/>
    <p:sldId id="266" r:id="rId28"/>
    <p:sldId id="296" r:id="rId29"/>
    <p:sldId id="297" r:id="rId30"/>
    <p:sldId id="267" r:id="rId31"/>
    <p:sldId id="291" r:id="rId32"/>
    <p:sldId id="268" r:id="rId33"/>
    <p:sldId id="300" r:id="rId34"/>
    <p:sldId id="301" r:id="rId35"/>
    <p:sldId id="302" r:id="rId36"/>
    <p:sldId id="303" r:id="rId37"/>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050A5"/>
    <a:srgbClr val="0053A5"/>
    <a:srgbClr val="005BA1"/>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6327" autoAdjust="0"/>
  </p:normalViewPr>
  <p:slideViewPr>
    <p:cSldViewPr snapToGrid="0" snapToObjects="1">
      <p:cViewPr varScale="1">
        <p:scale>
          <a:sx n="84" d="100"/>
          <a:sy n="84" d="100"/>
        </p:scale>
        <p:origin x="2256" y="84"/>
      </p:cViewPr>
      <p:guideLst>
        <p:guide orient="horz" pos="4125"/>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7C565C7-E7D9-2945-B8BD-8088C92F08A6}" type="datetimeFigureOut">
              <a:rPr lang="sv-SE" smtClean="0"/>
              <a:t>2025-09-25</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99E373B-E9E0-834F-8AE0-56CDEFA1F367}" type="datetimeFigureOut">
              <a:rPr lang="sv-SE" smtClean="0"/>
              <a:t>2025-09-25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20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tillgänglig, meddelandetyp Kallelse till SIP tillgänglig, om Nej eller Ej tillfrågad så är inte planen SIP eller kallelsen tillgängliga </a:t>
            </a:r>
          </a:p>
          <a:p>
            <a:r>
              <a:rPr lang="sv-SE" dirty="0"/>
              <a:t>ad som händer när</a:t>
            </a:r>
            <a:r>
              <a:rPr lang="sv-SE" baseline="0" dirty="0"/>
              <a:t> man ändrar i samtyckena.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11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Går över till hur det fungerar när patienten blir inskriven</a:t>
            </a:r>
            <a:r>
              <a:rPr lang="sv-SE" baseline="0" dirty="0"/>
              <a:t> på avdelningen. </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2433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Om patienten är inskriven i slutenvården.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Ett sådant flöde ska alltid starta med det skickas ett inskrivningsmeddelande.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Inskrivningsmeddelandet går att avvisa</a:t>
            </a:r>
            <a:r>
              <a:rPr lang="sv-SE" b="1" dirty="0"/>
              <a:t> </a:t>
            </a:r>
            <a:r>
              <a:rPr lang="sv-SE" dirty="0"/>
              <a:t>om det har skickats till fel enhet. Orsak till avvisningen måste anges.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Om det kommer flera inskrivningsmeddelande under samma vårdtid så räcker det att besvara det första meddelandet med kontaktuppgifter.</a:t>
            </a:r>
            <a:endParaRPr lang="sv-SE"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12</a:t>
            </a:fld>
            <a:endParaRPr lang="sv-SE"/>
          </a:p>
        </p:txBody>
      </p:sp>
    </p:spTree>
    <p:extLst>
      <p:ext uri="{BB962C8B-B14F-4D97-AF65-F5344CB8AC3E}">
        <p14:creationId xmlns:p14="http://schemas.microsoft.com/office/powerpoint/2010/main" val="376619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136667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hur man dokumenterar fast vårdkontakt i patientkort och i Link. </a:t>
            </a:r>
          </a:p>
          <a:p>
            <a:endParaRPr lang="sv-SE" dirty="0"/>
          </a:p>
          <a:p>
            <a:r>
              <a:rPr lang="sv-SE" dirty="0"/>
              <a:t>Att inte ta bort fast vårdkontakt</a:t>
            </a:r>
            <a:r>
              <a:rPr lang="sv-SE" baseline="0" dirty="0"/>
              <a:t> i Link handlar om uppföljning. </a:t>
            </a:r>
            <a:r>
              <a:rPr lang="sv-SE" dirty="0"/>
              <a:t>Eftersom ärendet avslutas så finns det spårbarhet i ärendet på vem som var fast vårdkontakt men det syns inte i övriga Cosmic.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14</a:t>
            </a:fld>
            <a:endParaRPr lang="sv-SE"/>
          </a:p>
        </p:txBody>
      </p:sp>
    </p:spTree>
    <p:extLst>
      <p:ext uri="{BB962C8B-B14F-4D97-AF65-F5344CB8AC3E}">
        <p14:creationId xmlns:p14="http://schemas.microsoft.com/office/powerpoint/2010/main" val="313588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15</a:t>
            </a:fld>
            <a:endParaRPr lang="sv-SE"/>
          </a:p>
        </p:txBody>
      </p:sp>
    </p:spTree>
    <p:extLst>
      <p:ext uri="{BB962C8B-B14F-4D97-AF65-F5344CB8AC3E}">
        <p14:creationId xmlns:p14="http://schemas.microsoft.com/office/powerpoint/2010/main" val="259722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16</a:t>
            </a:fld>
            <a:endParaRPr lang="sv-SE"/>
          </a:p>
        </p:txBody>
      </p:sp>
    </p:spTree>
    <p:extLst>
      <p:ext uri="{BB962C8B-B14F-4D97-AF65-F5344CB8AC3E}">
        <p14:creationId xmlns:p14="http://schemas.microsoft.com/office/powerpoint/2010/main" val="2546194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mer en</a:t>
            </a:r>
            <a:r>
              <a:rPr lang="sv-SE" baseline="0" dirty="0"/>
              <a:t> punkt som är för kännedom men eftersom öppenvården är samordningsansvarig så är det ju bra att driva denna fråga och ändra detta om man ser att behovet är större än vad som angetts. </a:t>
            </a:r>
          </a:p>
          <a:p>
            <a:r>
              <a:rPr lang="sv-SE" dirty="0"/>
              <a:t>Ändringen kan </a:t>
            </a:r>
            <a:r>
              <a:rPr lang="sv-SE" baseline="0" dirty="0"/>
              <a:t>även göras av öppenvården om man vid diskussioner med övriga aktörer märker att inte detta är korrekt. </a:t>
            </a:r>
          </a:p>
          <a:p>
            <a:r>
              <a:rPr lang="sv-SE" baseline="0" dirty="0"/>
              <a:t>Behov av SIP blir ju vägledande till om patienten i slutänden ska kallas till SIP.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129947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18</a:t>
            </a:fld>
            <a:endParaRPr lang="sv-SE"/>
          </a:p>
        </p:txBody>
      </p:sp>
    </p:spTree>
    <p:extLst>
      <p:ext uri="{BB962C8B-B14F-4D97-AF65-F5344CB8AC3E}">
        <p14:creationId xmlns:p14="http://schemas.microsoft.com/office/powerpoint/2010/main" val="36260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19</a:t>
            </a:fld>
            <a:endParaRPr lang="sv-SE"/>
          </a:p>
        </p:txBody>
      </p:sp>
    </p:spTree>
    <p:extLst>
      <p:ext uri="{BB962C8B-B14F-4D97-AF65-F5344CB8AC3E}">
        <p14:creationId xmlns:p14="http://schemas.microsoft.com/office/powerpoint/2010/main" val="404430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a:t>
            </a:fld>
            <a:endParaRPr lang="sv-SE"/>
          </a:p>
        </p:txBody>
      </p:sp>
    </p:spTree>
    <p:extLst>
      <p:ext uri="{BB962C8B-B14F-4D97-AF65-F5344CB8AC3E}">
        <p14:creationId xmlns:p14="http://schemas.microsoft.com/office/powerpoint/2010/main" val="441226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Får man inte den info som behövs av slutenvården så är det viktigt att efterfråga det. Försök att göra så mycket som möjligt</a:t>
            </a:r>
            <a:r>
              <a:rPr lang="sv-SE" baseline="0" dirty="0"/>
              <a:t> i själva samordningsärendet och inte via telefon för då finns det en bättre spårbarhet.</a:t>
            </a:r>
          </a:p>
          <a:p>
            <a:endParaRPr lang="sv-SE" baseline="0" dirty="0"/>
          </a:p>
          <a:p>
            <a:r>
              <a:rPr lang="sv-SE" dirty="0"/>
              <a:t>Preliminärt datum för utskrivning anges</a:t>
            </a:r>
            <a:r>
              <a:rPr lang="sv-SE" baseline="0" dirty="0"/>
              <a:t> i Inskrivningsmeddelandet </a:t>
            </a:r>
            <a:r>
              <a:rPr lang="sv-SE" dirty="0"/>
              <a:t>’Beräknad tidpunkt för utskrivning’</a:t>
            </a:r>
            <a:r>
              <a:rPr lang="sv-SE" baseline="0" dirty="0"/>
              <a:t> men kan även komma att ändras och då skickas en nytt meddelande med Ny preliminär tidpunkt för utskrivning.</a:t>
            </a:r>
            <a:r>
              <a:rPr lang="sv-SE" dirty="0"/>
              <a:t> </a:t>
            </a:r>
          </a:p>
          <a:p>
            <a:r>
              <a:rPr lang="sv-SE" dirty="0"/>
              <a:t>Visas</a:t>
            </a:r>
            <a:r>
              <a:rPr lang="sv-SE" baseline="0" dirty="0"/>
              <a:t> i </a:t>
            </a:r>
            <a:r>
              <a:rPr lang="sv-SE" dirty="0"/>
              <a:t>kolumnen Utskrivning </a:t>
            </a:r>
          </a:p>
          <a:p>
            <a:r>
              <a:rPr lang="sv-SE" dirty="0"/>
              <a:t>Dessvärre är det så att det kan uppstå en viss förvirring kring detta datum då man kan uppleva att det ändras även om inte</a:t>
            </a:r>
            <a:r>
              <a:rPr lang="sv-SE" baseline="0" dirty="0"/>
              <a:t> den preliminära tidpunkten för utskrivning ändras. Om patienterna byter mellan olika avdelningar = skrivs in och ut så ändras datumet för då visas utskrivningsdatumet. Men här är det jätteviktigt att nytt inskrivningsmeddelande skickas för att återigen visa vad som är det preliminära datumet för utskrivning. </a:t>
            </a:r>
          </a:p>
          <a:p>
            <a:r>
              <a:rPr lang="sv-SE" baseline="0" dirty="0"/>
              <a:t>Om man märker att det händer mycket underliga saker med utskrivningsdatumet så är det alltid mest tillförlitligt att gå in i patientens ärende och kontrollera datumet därifrån. </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2569172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Generella meddelanden – fördefinierade titlar men det går även skriva i fritext.</a:t>
            </a:r>
          </a:p>
          <a:p>
            <a:r>
              <a:rPr lang="sv-SE" baseline="0" dirty="0"/>
              <a:t>Uppmuntra användning av fördefinierade titlar då det leder till mer standardiserade arbetssätt och alla som är involverade i ärendet får mer tydlighet vad det rör sig om för frågor. </a:t>
            </a:r>
          </a:p>
          <a:p>
            <a:endParaRPr lang="sv-SE" baseline="0" dirty="0"/>
          </a:p>
          <a:p>
            <a:r>
              <a:rPr lang="sv-SE" baseline="0" dirty="0"/>
              <a:t>Eftersom det på enheterna jobbar flera olika yrkesroller så är det viktigt att de meddelanden som skickas är tydliga gällande innehåll. </a:t>
            </a:r>
          </a:p>
          <a:p>
            <a:r>
              <a:rPr lang="sv-SE" baseline="0" dirty="0"/>
              <a:t>De fasta ämnesrubrikerna ska hjälpa till att förtydliga detta så har man information som rör hjälpmedel, träning osv  eller man vill att den som läser meddelandet är en paramedicinare så är de rehabilitering som är titeln på meddelandet.</a:t>
            </a:r>
          </a:p>
          <a:p>
            <a:r>
              <a:rPr lang="sv-SE" baseline="0" dirty="0"/>
              <a:t>Om man skickar ett meddelande gällande hemsjukvård så är det viktigt att tydliggöra om det gäller omvårdnads eller </a:t>
            </a:r>
            <a:r>
              <a:rPr lang="sv-SE" baseline="0" dirty="0" err="1"/>
              <a:t>rehabinsatser</a:t>
            </a:r>
            <a:r>
              <a:rPr lang="sv-SE" baseline="0" dirty="0"/>
              <a:t> eller både och. </a:t>
            </a:r>
          </a:p>
          <a:p>
            <a:r>
              <a:rPr lang="sv-SE" baseline="0" dirty="0"/>
              <a:t>Avliden är en sån rubrik som man kan skriva i fritext men finns det önskemål om det så kan vi lägga in den som fördefinierad titel. Här har vi tänkt skapa upp en </a:t>
            </a:r>
            <a:r>
              <a:rPr lang="sv-SE" baseline="0" dirty="0" err="1"/>
              <a:t>fördefinerat</a:t>
            </a:r>
            <a:r>
              <a:rPr lang="sv-SE" baseline="0" dirty="0"/>
              <a:t> val så man ska bli bättre på att komma ihåg att skicka detta meddelande.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21</a:t>
            </a:fld>
            <a:endParaRPr lang="sv-SE"/>
          </a:p>
        </p:txBody>
      </p:sp>
    </p:spTree>
    <p:extLst>
      <p:ext uri="{BB962C8B-B14F-4D97-AF65-F5344CB8AC3E}">
        <p14:creationId xmlns:p14="http://schemas.microsoft.com/office/powerpoint/2010/main" val="158579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22</a:t>
            </a:fld>
            <a:endParaRPr lang="sv-SE"/>
          </a:p>
        </p:txBody>
      </p:sp>
    </p:spTree>
    <p:extLst>
      <p:ext uri="{BB962C8B-B14F-4D97-AF65-F5344CB8AC3E}">
        <p14:creationId xmlns:p14="http://schemas.microsoft.com/office/powerpoint/2010/main" val="3287676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Skrivs till patienten, slutenvårdens ansvar att denna lämnas över till patienten</a:t>
            </a:r>
            <a:r>
              <a:rPr lang="sv-SE" baseline="0" dirty="0"/>
              <a:t> vid utskrivning. </a:t>
            </a:r>
          </a:p>
          <a:p>
            <a:r>
              <a:rPr lang="sv-SE" baseline="0" dirty="0"/>
              <a:t>Ikon i Ärendeöversikten som visar att det finns en påbörjad plan</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23</a:t>
            </a:fld>
            <a:endParaRPr lang="sv-SE"/>
          </a:p>
        </p:txBody>
      </p:sp>
    </p:spTree>
    <p:extLst>
      <p:ext uri="{BB962C8B-B14F-4D97-AF65-F5344CB8AC3E}">
        <p14:creationId xmlns:p14="http://schemas.microsoft.com/office/powerpoint/2010/main" val="267377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24</a:t>
            </a:fld>
            <a:endParaRPr lang="sv-SE"/>
          </a:p>
        </p:txBody>
      </p:sp>
    </p:spTree>
    <p:extLst>
      <p:ext uri="{BB962C8B-B14F-4D97-AF65-F5344CB8AC3E}">
        <p14:creationId xmlns:p14="http://schemas.microsoft.com/office/powerpoint/2010/main" val="3478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Finns en fras som kan användas vid Kallelse till SIP när kallelsen är i mer administrativ form för att uppfylla kravet på att kallelse ska skickas inom 24 timmar.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25</a:t>
            </a:fld>
            <a:endParaRPr lang="sv-SE"/>
          </a:p>
        </p:txBody>
      </p:sp>
    </p:spTree>
    <p:extLst>
      <p:ext uri="{BB962C8B-B14F-4D97-AF65-F5344CB8AC3E}">
        <p14:creationId xmlns:p14="http://schemas.microsoft.com/office/powerpoint/2010/main" val="2213041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26</a:t>
            </a:fld>
            <a:endParaRPr lang="sv-SE"/>
          </a:p>
        </p:txBody>
      </p:sp>
    </p:spTree>
    <p:extLst>
      <p:ext uri="{BB962C8B-B14F-4D97-AF65-F5344CB8AC3E}">
        <p14:creationId xmlns:p14="http://schemas.microsoft.com/office/powerpoint/2010/main" val="2858457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Det innebär att innan planen signeras och godkänns av fast vårdkontakt så behövs detta kontrolleras. Om inte anteckningen ligger högst öppnar man anteckningen och ändrar händelsedatum så det blir ett senare datum eller klockslag än övriga anteckningar.</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27</a:t>
            </a:fld>
            <a:endParaRPr lang="sv-SE"/>
          </a:p>
        </p:txBody>
      </p:sp>
    </p:spTree>
    <p:extLst>
      <p:ext uri="{BB962C8B-B14F-4D97-AF65-F5344CB8AC3E}">
        <p14:creationId xmlns:p14="http://schemas.microsoft.com/office/powerpoint/2010/main" val="1424763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28</a:t>
            </a:fld>
            <a:endParaRPr lang="sv-SE"/>
          </a:p>
        </p:txBody>
      </p:sp>
    </p:spTree>
    <p:extLst>
      <p:ext uri="{BB962C8B-B14F-4D97-AF65-F5344CB8AC3E}">
        <p14:creationId xmlns:p14="http://schemas.microsoft.com/office/powerpoint/2010/main" val="3665919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skapa en ny version av en SIP måste planen vara godkänd</a:t>
            </a:r>
          </a:p>
          <a:p>
            <a:r>
              <a:rPr lang="sv-SE" dirty="0"/>
              <a:t>Efter att planen är godkänd finns knappen Ny version längst ned på sidan. När du klickar på detta val så skapas en ny plan med ett nytt datum under tidigare rubrik</a:t>
            </a:r>
          </a:p>
        </p:txBody>
      </p:sp>
      <p:sp>
        <p:nvSpPr>
          <p:cNvPr id="4" name="Platshållare för bildnummer 3"/>
          <p:cNvSpPr>
            <a:spLocks noGrp="1"/>
          </p:cNvSpPr>
          <p:nvPr>
            <p:ph type="sldNum" sz="quarter" idx="10"/>
          </p:nvPr>
        </p:nvSpPr>
        <p:spPr/>
        <p:txBody>
          <a:bodyPr/>
          <a:lstStyle/>
          <a:p>
            <a:fld id="{B29B1FA7-9B20-E148-866A-4BB8AEA063A1}" type="slidenum">
              <a:rPr lang="sv-SE" smtClean="0"/>
              <a:t>29</a:t>
            </a:fld>
            <a:endParaRPr lang="sv-SE"/>
          </a:p>
        </p:txBody>
      </p:sp>
    </p:spTree>
    <p:extLst>
      <p:ext uri="{BB962C8B-B14F-4D97-AF65-F5344CB8AC3E}">
        <p14:creationId xmlns:p14="http://schemas.microsoft.com/office/powerpoint/2010/main" val="306872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Samordningsprocessen innehåller</a:t>
            </a:r>
            <a:r>
              <a:rPr lang="sv-SE" baseline="0" dirty="0"/>
              <a:t> många steg och mycket att hålla reda på. För att underlätta så har systemförvaltningen tillsammans processledningsgruppen tagit fram manual och lathund. Vi vet dock att man oftast inte har tid att sitta ner och sätta sig in i all information men det kan vara bra att ha kännedom om var de finns ifall man funderar över något.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Allas ansvar att hjälpas åt för att få ett så patientsäkert hanterande som möjligt i systemet.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4018599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30</a:t>
            </a:fld>
            <a:endParaRPr lang="sv-SE"/>
          </a:p>
        </p:txBody>
      </p:sp>
    </p:spTree>
    <p:extLst>
      <p:ext uri="{BB962C8B-B14F-4D97-AF65-F5344CB8AC3E}">
        <p14:creationId xmlns:p14="http://schemas.microsoft.com/office/powerpoint/2010/main" val="432444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31</a:t>
            </a:fld>
            <a:endParaRPr lang="sv-SE"/>
          </a:p>
        </p:txBody>
      </p:sp>
    </p:spTree>
    <p:extLst>
      <p:ext uri="{BB962C8B-B14F-4D97-AF65-F5344CB8AC3E}">
        <p14:creationId xmlns:p14="http://schemas.microsoft.com/office/powerpoint/2010/main" val="4186103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Tex på vårdcentral</a:t>
            </a:r>
            <a:r>
              <a:rPr lang="sv-SE" baseline="0" dirty="0"/>
              <a:t> så har man en enhet som är </a:t>
            </a:r>
            <a:r>
              <a:rPr lang="sv-SE" baseline="0" dirty="0" err="1"/>
              <a:t>linktypad</a:t>
            </a:r>
            <a:r>
              <a:rPr lang="sv-SE" baseline="0" dirty="0"/>
              <a:t> tex </a:t>
            </a:r>
            <a:r>
              <a:rPr lang="sv-SE" baseline="0" dirty="0" err="1"/>
              <a:t>läkmott</a:t>
            </a:r>
            <a:r>
              <a:rPr lang="sv-SE" baseline="0" dirty="0"/>
              <a:t>. </a:t>
            </a:r>
          </a:p>
          <a:p>
            <a:r>
              <a:rPr lang="sv-SE" baseline="0" dirty="0"/>
              <a:t>Då kan man vara inloggad mot </a:t>
            </a:r>
            <a:r>
              <a:rPr lang="sv-SE" baseline="0" dirty="0" err="1"/>
              <a:t>dsk</a:t>
            </a:r>
            <a:r>
              <a:rPr lang="sv-SE" baseline="0" dirty="0"/>
              <a:t>-mott och skapa upp ärendet men kontakten måste vara läk-mott så då kan man ju tex göra en administrativ kontakt. </a:t>
            </a:r>
          </a:p>
          <a:p>
            <a:r>
              <a:rPr lang="sv-SE" baseline="0" dirty="0"/>
              <a:t>Öppna Ärendeöversikten via </a:t>
            </a:r>
            <a:r>
              <a:rPr lang="sv-SE" baseline="0" dirty="0" err="1"/>
              <a:t>dsk</a:t>
            </a:r>
            <a:r>
              <a:rPr lang="sv-SE" baseline="0" dirty="0"/>
              <a:t>-mott då är den enheten förvald så man måste komma ihåg att byta till läk-mott eller Alla i urval</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32</a:t>
            </a:fld>
            <a:endParaRPr lang="sv-SE"/>
          </a:p>
        </p:txBody>
      </p:sp>
    </p:spTree>
    <p:extLst>
      <p:ext uri="{BB962C8B-B14F-4D97-AF65-F5344CB8AC3E}">
        <p14:creationId xmlns:p14="http://schemas.microsoft.com/office/powerpoint/2010/main" val="1668444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33</a:t>
            </a:fld>
            <a:endParaRPr lang="sv-SE"/>
          </a:p>
        </p:txBody>
      </p:sp>
    </p:spTree>
    <p:extLst>
      <p:ext uri="{BB962C8B-B14F-4D97-AF65-F5344CB8AC3E}">
        <p14:creationId xmlns:p14="http://schemas.microsoft.com/office/powerpoint/2010/main" val="1732330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34</a:t>
            </a:fld>
            <a:endParaRPr lang="sv-SE"/>
          </a:p>
        </p:txBody>
      </p:sp>
    </p:spTree>
    <p:extLst>
      <p:ext uri="{BB962C8B-B14F-4D97-AF65-F5344CB8AC3E}">
        <p14:creationId xmlns:p14="http://schemas.microsoft.com/office/powerpoint/2010/main" val="321575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Ger</a:t>
            </a:r>
            <a:r>
              <a:rPr lang="sv-SE" baseline="0" dirty="0"/>
              <a:t> en samlad bild över de patienter som är inskrivna på avdelningen och som har pågående samordningsärenden.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 Utskrivningsklar,</a:t>
            </a:r>
            <a:r>
              <a:rPr lang="sv-SE" baseline="0" dirty="0"/>
              <a:t> Kallelse till SIP = </a:t>
            </a:r>
            <a:r>
              <a:rPr lang="sv-SE" dirty="0"/>
              <a:t>Lagen om samverkan vid utskrivning från sluten hälso- och sjukvård https://www.vardhandboken.se/arbetssatt-och-ansvar/samverkan-och-kommunikation/vardsamverkan/oversikt/</a:t>
            </a:r>
          </a:p>
          <a:p>
            <a:endParaRPr lang="sv-SE" dirty="0"/>
          </a:p>
          <a:p>
            <a:r>
              <a:rPr lang="sv-SE" dirty="0"/>
              <a:t>Visa Ärendeöversikten </a:t>
            </a:r>
          </a:p>
          <a:p>
            <a:r>
              <a:rPr lang="sv-SE" dirty="0"/>
              <a:t>Orange</a:t>
            </a:r>
            <a:r>
              <a:rPr lang="sv-SE" baseline="0" dirty="0"/>
              <a:t> färg innebär att det saknas samtycke</a:t>
            </a:r>
            <a:endParaRPr lang="sv-SE" dirty="0"/>
          </a:p>
          <a:p>
            <a:r>
              <a:rPr lang="sv-SE" dirty="0"/>
              <a:t>Senaste meddelande – vill</a:t>
            </a:r>
            <a:r>
              <a:rPr lang="sv-SE" baseline="0" dirty="0"/>
              <a:t> man alltid se senaste meddelande högst upp så kan man sortera i kolumnrubriken. Inställning som kan ändras av lokal administratör. </a:t>
            </a:r>
            <a:endParaRPr lang="sv-SE" dirty="0"/>
          </a:p>
          <a:p>
            <a:r>
              <a:rPr lang="sv-SE" dirty="0"/>
              <a:t>Läst – stå med </a:t>
            </a:r>
            <a:r>
              <a:rPr lang="sv-SE" dirty="0" err="1"/>
              <a:t>tooltip</a:t>
            </a:r>
            <a:r>
              <a:rPr lang="sv-SE" dirty="0"/>
              <a:t> över</a:t>
            </a:r>
            <a:r>
              <a:rPr lang="sv-SE" baseline="0" dirty="0"/>
              <a:t> kolumnen så kan man se vilka som tagit del av meddelandet. Högerklicka så ser man mer</a:t>
            </a:r>
          </a:p>
          <a:p>
            <a:r>
              <a:rPr lang="sv-SE" baseline="0" dirty="0"/>
              <a:t>Utskrivning – detta datum hämtas från inskrivningsmeddelandet	</a:t>
            </a:r>
          </a:p>
          <a:p>
            <a:r>
              <a:rPr lang="sv-SE" baseline="0" dirty="0"/>
              <a:t>I, U, K – visar när dessa meddelande är skickade (detta är dock inte alltid helt överensstämmande </a:t>
            </a:r>
            <a:r>
              <a:rPr lang="sv-SE" baseline="0" dirty="0" err="1"/>
              <a:t>pga</a:t>
            </a:r>
            <a:r>
              <a:rPr lang="sv-SE" baseline="0" dirty="0"/>
              <a:t> inom RÖ så har vi krångliga arbetssätt som lite förstör hur systemet ska fungera, tex in- och utskrivningar mellan olika avdelningar </a:t>
            </a:r>
            <a:r>
              <a:rPr lang="sv-SE" baseline="0" dirty="0" err="1"/>
              <a:t>pga</a:t>
            </a:r>
            <a:r>
              <a:rPr lang="sv-SE" baseline="0" dirty="0"/>
              <a:t> platsbrist</a:t>
            </a:r>
          </a:p>
          <a:p>
            <a:r>
              <a:rPr lang="sv-SE" baseline="0" dirty="0"/>
              <a:t>Plan – när man startar en plan så visas ikonen för denna här och de ska vara en fingervisning till andra att både läsa i planfliken men även fylla på info i planen. </a:t>
            </a:r>
          </a:p>
          <a:p>
            <a:r>
              <a:rPr lang="sv-SE" baseline="0" dirty="0"/>
              <a:t>FV = Fast vårdkontakt, visas med </a:t>
            </a:r>
            <a:r>
              <a:rPr lang="sv-SE" baseline="0" dirty="0" err="1"/>
              <a:t>tooltip</a:t>
            </a:r>
            <a:r>
              <a:rPr lang="sv-SE" baseline="0" dirty="0"/>
              <a:t> vem det är</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93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505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91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r>
              <a:rPr lang="sv-SE" dirty="0"/>
              <a:t>Visa 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a:t>
            </a:r>
            <a:r>
              <a:rPr lang="sv-SE" baseline="0" dirty="0" err="1"/>
              <a:t>tillgänlig</a:t>
            </a:r>
            <a:r>
              <a:rPr lang="sv-SE" baseline="0" dirty="0"/>
              <a:t>, meddelandetyp Kallelse till SIP tillgänglig, om Nej eller Ej tillfrågad så är inte planen SIP eller kallelsen tillgängliga </a:t>
            </a:r>
          </a:p>
          <a:p>
            <a:r>
              <a:rPr lang="sv-SE" dirty="0"/>
              <a:t>ad som händer när</a:t>
            </a:r>
            <a:r>
              <a:rPr lang="sv-SE" baseline="0" dirty="0"/>
              <a:t> man ändrar i samtyckena. </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baseline="0" dirty="0"/>
          </a:p>
          <a:p>
            <a:r>
              <a:rPr lang="sv-SE" baseline="0" dirty="0"/>
              <a:t>Planer – kan startas av valfri aktör	</a:t>
            </a:r>
          </a:p>
          <a:p>
            <a:r>
              <a:rPr lang="sv-SE" baseline="0" dirty="0"/>
              <a:t>Journal och Läkemedelslistan, dessa flikar är viktigast för kommunen eftersom alla andra har direkt tillgång till detta i Cosmic. </a:t>
            </a:r>
          </a:p>
          <a:p>
            <a:r>
              <a:rPr lang="sv-SE" baseline="0" dirty="0"/>
              <a:t>Journal – här kan man läsa anteckningar som har att göra med vårdtillfället, inga andra anteckningar. </a:t>
            </a:r>
          </a:p>
          <a:p>
            <a:r>
              <a:rPr lang="sv-SE" baseline="0" dirty="0"/>
              <a:t>Läkemedelslistan aktiveras direkt när patienten skrivs ut från slutenvården så därför ska man inte behöva skriva ut listan och skicka med till boende utan det är snarare om patienten vill ha ett exemplar.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68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80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895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cid:image001.jpg@01D5DC1D.6969525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ledsys.lio.se/Document/Document?DocumentNumber=6462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792" y="854015"/>
            <a:ext cx="9144000" cy="262243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Platshållare för text 1"/>
          <p:cNvSpPr>
            <a:spLocks noGrp="1"/>
          </p:cNvSpPr>
          <p:nvPr>
            <p:ph type="body" sz="quarter" idx="12"/>
          </p:nvPr>
        </p:nvSpPr>
        <p:spPr>
          <a:xfrm>
            <a:off x="-75569" y="929820"/>
            <a:ext cx="9144000" cy="1763788"/>
          </a:xfrm>
        </p:spPr>
        <p:txBody>
          <a:bodyPr/>
          <a:lstStyle/>
          <a:p>
            <a:r>
              <a:rPr lang="sv-SE" dirty="0"/>
              <a:t>Fortbildningsträffar </a:t>
            </a:r>
          </a:p>
          <a:p>
            <a:r>
              <a:rPr lang="sv-SE" dirty="0"/>
              <a:t>från 2020</a:t>
            </a:r>
          </a:p>
        </p:txBody>
      </p:sp>
      <p:sp>
        <p:nvSpPr>
          <p:cNvPr id="3" name="Platshållare för text 2"/>
          <p:cNvSpPr>
            <a:spLocks noGrp="1"/>
          </p:cNvSpPr>
          <p:nvPr>
            <p:ph type="body" sz="quarter" idx="13"/>
          </p:nvPr>
        </p:nvSpPr>
        <p:spPr>
          <a:xfrm>
            <a:off x="-75569" y="2860501"/>
            <a:ext cx="9144000" cy="837199"/>
          </a:xfrm>
        </p:spPr>
        <p:txBody>
          <a:bodyPr/>
          <a:lstStyle/>
          <a:p>
            <a:r>
              <a:rPr lang="sv-SE"/>
              <a:t>Öppenvård</a:t>
            </a:r>
            <a:endParaRPr lang="sv-SE" dirty="0"/>
          </a:p>
        </p:txBody>
      </p:sp>
    </p:spTree>
    <p:extLst>
      <p:ext uri="{BB962C8B-B14F-4D97-AF65-F5344CB8AC3E}">
        <p14:creationId xmlns:p14="http://schemas.microsoft.com/office/powerpoint/2010/main" val="249028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168473"/>
            <a:ext cx="3486150" cy="174307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703199" y="2168473"/>
            <a:ext cx="2114091" cy="958185"/>
          </a:xfrm>
          <a:prstGeom prst="rect">
            <a:avLst/>
          </a:prstGeom>
        </p:spPr>
      </p:pic>
      <p:pic>
        <p:nvPicPr>
          <p:cNvPr id="7" name="Bildobjekt 6"/>
          <p:cNvPicPr>
            <a:picLocks noChangeAspect="1"/>
          </p:cNvPicPr>
          <p:nvPr/>
        </p:nvPicPr>
        <p:blipFill>
          <a:blip r:embed="rId5"/>
          <a:stretch>
            <a:fillRect/>
          </a:stretch>
        </p:blipFill>
        <p:spPr>
          <a:xfrm>
            <a:off x="4703199" y="3764371"/>
            <a:ext cx="3057525" cy="1590675"/>
          </a:xfrm>
          <a:prstGeom prst="rect">
            <a:avLst/>
          </a:prstGeom>
        </p:spPr>
      </p:pic>
      <p:pic>
        <p:nvPicPr>
          <p:cNvPr id="8" name="Bildobjekt 7"/>
          <p:cNvPicPr>
            <a:picLocks noChangeAspect="1"/>
          </p:cNvPicPr>
          <p:nvPr/>
        </p:nvPicPr>
        <p:blipFill>
          <a:blip r:embed="rId6"/>
          <a:stretch>
            <a:fillRect/>
          </a:stretch>
        </p:blipFill>
        <p:spPr>
          <a:xfrm>
            <a:off x="654344" y="4457084"/>
            <a:ext cx="3695700" cy="714375"/>
          </a:xfrm>
          <a:prstGeom prst="rect">
            <a:avLst/>
          </a:prstGeom>
        </p:spPr>
      </p:pic>
    </p:spTree>
    <p:extLst>
      <p:ext uri="{BB962C8B-B14F-4D97-AF65-F5344CB8AC3E}">
        <p14:creationId xmlns:p14="http://schemas.microsoft.com/office/powerpoint/2010/main" val="133331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3730"/>
            <a:ext cx="8024849" cy="4076809"/>
          </a:xfrm>
        </p:spPr>
        <p:txBody>
          <a:bodyPr>
            <a:normAutofit fontScale="92500" lnSpcReduction="20000"/>
          </a:bodyPr>
          <a:lstStyle/>
          <a:p>
            <a:r>
              <a:rPr lang="sv-SE" dirty="0"/>
              <a:t>Om man ser ikonen med händer i </a:t>
            </a:r>
            <a:r>
              <a:rPr lang="sv-SE" dirty="0" err="1"/>
              <a:t>patientlisten</a:t>
            </a:r>
            <a:r>
              <a:rPr lang="sv-SE" dirty="0"/>
              <a:t> så innebär det att patienten har ett pågående samordningsärende. </a:t>
            </a:r>
          </a:p>
          <a:p>
            <a:pPr marL="90488" indent="0">
              <a:buNone/>
            </a:pPr>
            <a:endParaRPr lang="sv-SE" dirty="0"/>
          </a:p>
          <a:p>
            <a:endParaRPr lang="sv-SE" dirty="0"/>
          </a:p>
          <a:p>
            <a:pPr marL="457200" indent="0" defTabSz="449263">
              <a:buNone/>
            </a:pPr>
            <a:endParaRPr lang="sv-SE" dirty="0"/>
          </a:p>
          <a:p>
            <a:pPr marL="457200" indent="0" defTabSz="449263">
              <a:buNone/>
            </a:pPr>
            <a:r>
              <a:rPr lang="sv-SE" sz="1700" dirty="0"/>
              <a:t>Det kan vara;</a:t>
            </a:r>
          </a:p>
          <a:p>
            <a:pPr marL="809625" defTabSz="449263">
              <a:buFont typeface="Wingdings" panose="05000000000000000000" pitchFamily="2" charset="2"/>
              <a:buChar char="Ø"/>
            </a:pPr>
            <a:r>
              <a:rPr lang="sv-SE" sz="1700" dirty="0"/>
              <a:t>kommunen som startat ett ärende i samband med att de skickar patienten till akuten</a:t>
            </a:r>
          </a:p>
          <a:p>
            <a:pPr marL="809625" defTabSz="449263">
              <a:buFont typeface="Wingdings" panose="05000000000000000000" pitchFamily="2" charset="2"/>
              <a:buChar char="Ø"/>
            </a:pPr>
            <a:r>
              <a:rPr lang="sv-SE" sz="1700" dirty="0"/>
              <a:t>ett pågående ärende startat av slutenvården</a:t>
            </a:r>
          </a:p>
          <a:p>
            <a:pPr marL="809625" defTabSz="449263">
              <a:buFont typeface="Wingdings" panose="05000000000000000000" pitchFamily="2" charset="2"/>
              <a:buChar char="Ø"/>
            </a:pPr>
            <a:r>
              <a:rPr lang="sv-SE" sz="1700" dirty="0"/>
              <a:t>ett pågående samordningsärende i öppenvårdsspåret</a:t>
            </a:r>
          </a:p>
          <a:p>
            <a:pPr marL="809625" defTabSz="449263">
              <a:buFont typeface="Wingdings" panose="05000000000000000000" pitchFamily="2" charset="2"/>
              <a:buChar char="Ø"/>
            </a:pPr>
            <a:r>
              <a:rPr lang="sv-SE" sz="1700" dirty="0"/>
              <a:t>ett ärende som någon ”glömt” avsluta sedan tidigare</a:t>
            </a:r>
          </a:p>
          <a:p>
            <a:pPr marL="457200" indent="0" defTabSz="449263">
              <a:buNone/>
            </a:pPr>
            <a:endParaRPr lang="sv-SE" sz="1700" dirty="0"/>
          </a:p>
          <a:p>
            <a:r>
              <a:rPr lang="sv-SE" dirty="0"/>
              <a:t>Går att klicka direkt på denna ikon och då öppnas patientens ärende och  man kan se vilka som är aktörer i ärendet.</a:t>
            </a:r>
          </a:p>
          <a:p>
            <a:pPr marL="90488" indent="0">
              <a:buNone/>
            </a:pPr>
            <a:endParaRPr lang="sv-SE" dirty="0"/>
          </a:p>
          <a:p>
            <a:endParaRPr lang="sv-SE" dirty="0"/>
          </a:p>
        </p:txBody>
      </p:sp>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964164" y="2502712"/>
            <a:ext cx="6276085" cy="532796"/>
          </a:xfrm>
          <a:prstGeom prst="rect">
            <a:avLst/>
          </a:prstGeom>
          <a:noFill/>
          <a:ln>
            <a:noFill/>
          </a:ln>
        </p:spPr>
      </p:pic>
    </p:spTree>
    <p:extLst>
      <p:ext uri="{BB962C8B-B14F-4D97-AF65-F5344CB8AC3E}">
        <p14:creationId xmlns:p14="http://schemas.microsoft.com/office/powerpoint/2010/main" val="47204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81200"/>
            <a:ext cx="8024849" cy="4029339"/>
          </a:xfrm>
        </p:spPr>
        <p:txBody>
          <a:bodyPr>
            <a:normAutofit fontScale="92500" lnSpcReduction="10000"/>
          </a:bodyPr>
          <a:lstStyle/>
          <a:p>
            <a:r>
              <a:rPr lang="sv-SE" dirty="0"/>
              <a:t>Inskrivningsmeddelandet från slutenvården startar upp planeringsprocessen inför patientens utskrivning.</a:t>
            </a:r>
          </a:p>
          <a:p>
            <a:pPr marL="90488" indent="0">
              <a:buNone/>
            </a:pPr>
            <a:endParaRPr lang="sv-SE" dirty="0"/>
          </a:p>
          <a:p>
            <a:r>
              <a:rPr lang="sv-SE" dirty="0"/>
              <a:t>Inskrivningsmeddelandet skall besvaras samma dag (inom 24 timmar). Svaret ska innehålla information om </a:t>
            </a:r>
          </a:p>
          <a:p>
            <a:pPr marL="895350" defTabSz="1790700">
              <a:buFontTx/>
              <a:buChar char="-"/>
            </a:pPr>
            <a:r>
              <a:rPr lang="sv-SE" dirty="0"/>
              <a:t>Eventuella pågående insatser  </a:t>
            </a:r>
          </a:p>
          <a:p>
            <a:pPr marL="895350" defTabSz="1790700">
              <a:buFontTx/>
              <a:buChar char="-"/>
            </a:pPr>
            <a:r>
              <a:rPr lang="sv-SE" dirty="0"/>
              <a:t>Information om vem som är fast vårdkontakt </a:t>
            </a:r>
          </a:p>
          <a:p>
            <a:pPr marL="895350" defTabSz="1790700">
              <a:buFontTx/>
              <a:buChar char="-"/>
            </a:pPr>
            <a:r>
              <a:rPr lang="sv-SE" dirty="0"/>
              <a:t>Kontaktuppgifter. </a:t>
            </a:r>
          </a:p>
          <a:p>
            <a:pPr marL="542925" indent="0" defTabSz="1790700">
              <a:buNone/>
            </a:pPr>
            <a:endParaRPr lang="sv-SE" dirty="0"/>
          </a:p>
          <a:p>
            <a:r>
              <a:rPr lang="sv-SE" i="1" dirty="0"/>
              <a:t>Observera!</a:t>
            </a:r>
            <a:r>
              <a:rPr lang="sv-SE" dirty="0"/>
              <a:t> En patient kan ha flera inskrivningsmeddelande under en och samma vårdtid. Det beror på att patienten skrivits ut och in mellan olika avdelningar. </a:t>
            </a:r>
            <a:endParaRPr lang="sv-SE" dirty="0">
              <a:effectLst/>
            </a:endParaRPr>
          </a:p>
        </p:txBody>
      </p:sp>
      <p:sp>
        <p:nvSpPr>
          <p:cNvPr id="3" name="Rubrik 2"/>
          <p:cNvSpPr>
            <a:spLocks noGrp="1"/>
          </p:cNvSpPr>
          <p:nvPr>
            <p:ph type="title"/>
          </p:nvPr>
        </p:nvSpPr>
        <p:spPr/>
        <p:txBody>
          <a:bodyPr/>
          <a:lstStyle/>
          <a:p>
            <a:r>
              <a:rPr lang="sv-SE" sz="3600" dirty="0"/>
              <a:t>Besvara inskrivningsmeddelandet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12</a:t>
            </a:fld>
            <a:endParaRPr lang="sv-SE" dirty="0"/>
          </a:p>
        </p:txBody>
      </p:sp>
    </p:spTree>
    <p:extLst>
      <p:ext uri="{BB962C8B-B14F-4D97-AF65-F5344CB8AC3E}">
        <p14:creationId xmlns:p14="http://schemas.microsoft.com/office/powerpoint/2010/main" val="169308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131864" y="1778068"/>
            <a:ext cx="6925016" cy="4338710"/>
          </a:xfrm>
          <a:prstGeom prst="rect">
            <a:avLst/>
          </a:prstGeom>
        </p:spPr>
      </p:pic>
      <p:sp>
        <p:nvSpPr>
          <p:cNvPr id="3" name="Rubrik 2"/>
          <p:cNvSpPr>
            <a:spLocks noGrp="1"/>
          </p:cNvSpPr>
          <p:nvPr>
            <p:ph type="title"/>
          </p:nvPr>
        </p:nvSpPr>
        <p:spPr/>
        <p:txBody>
          <a:bodyPr/>
          <a:lstStyle/>
          <a:p>
            <a:r>
              <a:rPr lang="sv-SE" sz="3600" dirty="0"/>
              <a:t>Besvara inskrivningsmeddelandet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13</a:t>
            </a:fld>
            <a:endParaRPr lang="sv-SE" dirty="0"/>
          </a:p>
        </p:txBody>
      </p:sp>
    </p:spTree>
    <p:extLst>
      <p:ext uri="{BB962C8B-B14F-4D97-AF65-F5344CB8AC3E}">
        <p14:creationId xmlns:p14="http://schemas.microsoft.com/office/powerpoint/2010/main" val="234461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97380"/>
            <a:ext cx="8024849" cy="4403998"/>
          </a:xfrm>
        </p:spPr>
        <p:txBody>
          <a:bodyPr>
            <a:normAutofit fontScale="77500" lnSpcReduction="20000"/>
          </a:bodyPr>
          <a:lstStyle/>
          <a:p>
            <a:pPr marL="90488" indent="0">
              <a:buNone/>
            </a:pPr>
            <a:r>
              <a:rPr lang="sv-SE" dirty="0"/>
              <a:t>När inskrivningsmeddelandet har kommit så ska öppenvården skyndsamt utse patientens fasta vårdkontakt. </a:t>
            </a:r>
          </a:p>
          <a:p>
            <a:pPr marL="76200" lvl="0" indent="0">
              <a:spcBef>
                <a:spcPts val="1000"/>
              </a:spcBef>
              <a:buSzPts val="2400"/>
              <a:buNone/>
            </a:pPr>
            <a:r>
              <a:rPr lang="sv-SE" sz="2000" dirty="0"/>
              <a:t>Regionfinansierad Öppen vård utser fast vårdkontakt Fast vårdkontakt ska skyndsamt utses i öppen vård när inskrivningsmeddelande från sluten vård har mottagits. </a:t>
            </a:r>
          </a:p>
          <a:p>
            <a:pPr marL="76200" lvl="0" indent="0">
              <a:spcBef>
                <a:spcPts val="1500"/>
              </a:spcBef>
              <a:buSzPts val="2400"/>
              <a:buNone/>
            </a:pPr>
            <a:r>
              <a:rPr lang="sv-SE" sz="2000" dirty="0"/>
              <a:t>I de flesta fall ligger ansvaret hos primärvården, men den fasta vårdkontakten kan också finnas på en specialistmottagning eller specialiserad hemsjukvård (LAH). </a:t>
            </a:r>
          </a:p>
          <a:p>
            <a:pPr marL="76200" lvl="0" indent="0">
              <a:spcBef>
                <a:spcPts val="1500"/>
              </a:spcBef>
              <a:buSzPts val="2400"/>
              <a:buNone/>
            </a:pPr>
            <a:r>
              <a:rPr lang="sv-SE" sz="2000" dirty="0"/>
              <a:t>Det är alltid personens behov som avgör vilken fast vårdkontakt som ska ta ansvar för samordningen. </a:t>
            </a:r>
          </a:p>
          <a:p>
            <a:pPr marL="76200" lvl="0" indent="0">
              <a:spcBef>
                <a:spcPts val="1500"/>
              </a:spcBef>
              <a:buSzPts val="2400"/>
              <a:buNone/>
            </a:pPr>
            <a:r>
              <a:rPr lang="sv-SE" sz="2000" dirty="0"/>
              <a:t>När fast vårdkontakt är utsedd ska detta anges som svar på inskrivningsmeddelandet till övriga parter utan dröjsmål. </a:t>
            </a:r>
          </a:p>
          <a:p>
            <a:pPr marL="76200" lvl="0" indent="0">
              <a:spcBef>
                <a:spcPts val="1500"/>
              </a:spcBef>
              <a:spcAft>
                <a:spcPts val="1500"/>
              </a:spcAft>
              <a:buSzPts val="2400"/>
              <a:buNone/>
            </a:pPr>
            <a:r>
              <a:rPr lang="sv-SE" sz="2000" dirty="0"/>
              <a:t>Verksamhetschef i öppen vård ansvarar för att det finns tillgång till fast vårdkontakt inom dennes verksamhet. </a:t>
            </a:r>
            <a:endParaRPr lang="sv-SE" dirty="0"/>
          </a:p>
          <a:p>
            <a:r>
              <a:rPr lang="sv-SE" dirty="0"/>
              <a:t>Måste dokumenteras både i patientkortet och i Cosmic</a:t>
            </a:r>
          </a:p>
          <a:p>
            <a:r>
              <a:rPr lang="sv-SE" dirty="0"/>
              <a:t>När ärendet ska avslutas och man inte längre behöver vara fast vårdkontakt så ska denna enbart tas bort i patientkortet inte i Link. </a:t>
            </a:r>
          </a:p>
        </p:txBody>
      </p:sp>
      <p:sp>
        <p:nvSpPr>
          <p:cNvPr id="3" name="Rubrik 2"/>
          <p:cNvSpPr>
            <a:spLocks noGrp="1"/>
          </p:cNvSpPr>
          <p:nvPr>
            <p:ph type="title"/>
          </p:nvPr>
        </p:nvSpPr>
        <p:spPr>
          <a:xfrm>
            <a:off x="1382878" y="1111170"/>
            <a:ext cx="7761122" cy="678691"/>
          </a:xfrm>
        </p:spPr>
        <p:txBody>
          <a:bodyPr/>
          <a:lstStyle/>
          <a:p>
            <a:r>
              <a:rPr lang="sv-SE" sz="3600" dirty="0"/>
              <a:t>Utse och dokumentera fast vårdkontakt</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14</a:t>
            </a:fld>
            <a:endParaRPr lang="sv-SE" dirty="0"/>
          </a:p>
        </p:txBody>
      </p:sp>
    </p:spTree>
    <p:extLst>
      <p:ext uri="{BB962C8B-B14F-4D97-AF65-F5344CB8AC3E}">
        <p14:creationId xmlns:p14="http://schemas.microsoft.com/office/powerpoint/2010/main" val="285823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76966" y="1817569"/>
            <a:ext cx="8024813" cy="1179023"/>
          </a:xfrm>
          <a:prstGeom prst="rect">
            <a:avLst/>
          </a:prstGeom>
        </p:spPr>
      </p:pic>
      <p:sp>
        <p:nvSpPr>
          <p:cNvPr id="3" name="Rubrik 2"/>
          <p:cNvSpPr>
            <a:spLocks noGrp="1"/>
          </p:cNvSpPr>
          <p:nvPr>
            <p:ph type="title"/>
          </p:nvPr>
        </p:nvSpPr>
        <p:spPr/>
        <p:txBody>
          <a:bodyPr/>
          <a:lstStyle/>
          <a:p>
            <a:r>
              <a:rPr lang="sv-SE" sz="3600" dirty="0"/>
              <a:t>Utse och dokumentera fast vårdkontakt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15</a:t>
            </a:fld>
            <a:endParaRPr lang="sv-SE" dirty="0"/>
          </a:p>
        </p:txBody>
      </p:sp>
      <p:pic>
        <p:nvPicPr>
          <p:cNvPr id="6" name="Bildobjekt 5"/>
          <p:cNvPicPr>
            <a:picLocks noChangeAspect="1"/>
          </p:cNvPicPr>
          <p:nvPr/>
        </p:nvPicPr>
        <p:blipFill>
          <a:blip r:embed="rId4"/>
          <a:stretch>
            <a:fillRect/>
          </a:stretch>
        </p:blipFill>
        <p:spPr>
          <a:xfrm>
            <a:off x="154107" y="3429000"/>
            <a:ext cx="4304029" cy="1427139"/>
          </a:xfrm>
          <a:prstGeom prst="rect">
            <a:avLst/>
          </a:prstGeom>
        </p:spPr>
      </p:pic>
      <p:sp>
        <p:nvSpPr>
          <p:cNvPr id="7" name="textruta 6">
            <a:extLst>
              <a:ext uri="{FF2B5EF4-FFF2-40B4-BE49-F238E27FC236}">
                <a16:creationId xmlns:a16="http://schemas.microsoft.com/office/drawing/2014/main" id="{3EBFE527-C94B-4340-08BB-EC7DB53D952B}"/>
              </a:ext>
            </a:extLst>
          </p:cNvPr>
          <p:cNvSpPr txBox="1"/>
          <p:nvPr/>
        </p:nvSpPr>
        <p:spPr>
          <a:xfrm>
            <a:off x="4542874" y="3030882"/>
            <a:ext cx="3939175" cy="304910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sv-SE" sz="1600" dirty="0">
                <a:solidFill>
                  <a:schemeClr val="dk1"/>
                </a:solidFill>
              </a:rPr>
              <a:t>Dokumentation av fast vårdkontakt vid samordningsärende, Cosmic Link sker i två steg.</a:t>
            </a:r>
          </a:p>
          <a:p>
            <a:pPr marL="457200" lvl="0" indent="-330200" algn="l" rtl="0">
              <a:lnSpc>
                <a:spcPct val="115000"/>
              </a:lnSpc>
              <a:spcBef>
                <a:spcPts val="1200"/>
              </a:spcBef>
              <a:spcAft>
                <a:spcPts val="0"/>
              </a:spcAft>
              <a:buClr>
                <a:schemeClr val="dk1"/>
              </a:buClr>
              <a:buSzPts val="1600"/>
              <a:buAutoNum type="arabicPeriod"/>
            </a:pPr>
            <a:r>
              <a:rPr lang="sv-SE" sz="1600" b="1" dirty="0">
                <a:solidFill>
                  <a:schemeClr val="dk1"/>
                </a:solidFill>
              </a:rPr>
              <a:t>Patientkortet</a:t>
            </a:r>
          </a:p>
          <a:p>
            <a:pPr marL="457200" lvl="0" indent="-330200" algn="l" rtl="0">
              <a:lnSpc>
                <a:spcPct val="115000"/>
              </a:lnSpc>
              <a:spcBef>
                <a:spcPts val="0"/>
              </a:spcBef>
              <a:spcAft>
                <a:spcPts val="0"/>
              </a:spcAft>
              <a:buClr>
                <a:schemeClr val="dk1"/>
              </a:buClr>
              <a:buSzPts val="1600"/>
              <a:buAutoNum type="arabicPeriod"/>
            </a:pPr>
            <a:r>
              <a:rPr lang="sv-SE" sz="1600" b="1" dirty="0">
                <a:solidFill>
                  <a:schemeClr val="dk1"/>
                </a:solidFill>
              </a:rPr>
              <a:t>Cosmic Link</a:t>
            </a:r>
          </a:p>
          <a:p>
            <a:pPr marL="127000" lvl="0" algn="l" rtl="0">
              <a:lnSpc>
                <a:spcPct val="115000"/>
              </a:lnSpc>
              <a:spcBef>
                <a:spcPts val="0"/>
              </a:spcBef>
              <a:spcAft>
                <a:spcPts val="0"/>
              </a:spcAft>
              <a:buClr>
                <a:schemeClr val="dk1"/>
              </a:buClr>
              <a:buSzPts val="1600"/>
            </a:pPr>
            <a:r>
              <a:rPr lang="sv-SE" sz="1600" dirty="0">
                <a:solidFill>
                  <a:schemeClr val="dk1"/>
                </a:solidFill>
              </a:rPr>
              <a:t>För att kunna lägga till enheten i samordningsärendet i Link så måste enheten stämma överens med den enhet som ni har i Link (i primärvården är enheten </a:t>
            </a:r>
            <a:r>
              <a:rPr lang="sv-SE" sz="1600" dirty="0" err="1">
                <a:solidFill>
                  <a:schemeClr val="dk1"/>
                </a:solidFill>
              </a:rPr>
              <a:t>Läkarmott</a:t>
            </a:r>
            <a:r>
              <a:rPr lang="sv-SE" sz="1600" dirty="0">
                <a:solidFill>
                  <a:schemeClr val="dk1"/>
                </a:solidFill>
              </a:rPr>
              <a:t>).</a:t>
            </a:r>
          </a:p>
        </p:txBody>
      </p:sp>
    </p:spTree>
    <p:extLst>
      <p:ext uri="{BB962C8B-B14F-4D97-AF65-F5344CB8AC3E}">
        <p14:creationId xmlns:p14="http://schemas.microsoft.com/office/powerpoint/2010/main" val="258785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82800"/>
            <a:ext cx="8024849" cy="3927739"/>
          </a:xfrm>
        </p:spPr>
        <p:txBody>
          <a:bodyPr/>
          <a:lstStyle/>
          <a:p>
            <a:r>
              <a:rPr lang="sv-SE" dirty="0"/>
              <a:t>Om det skulle finnas flera fasta vårdkontakter så ska man utse den som är samordnande i just detta ärende. </a:t>
            </a:r>
          </a:p>
          <a:p>
            <a:r>
              <a:rPr lang="sv-SE" dirty="0"/>
              <a:t>Det gör man genom att ”stjärnmarkera” den aktören. </a:t>
            </a:r>
          </a:p>
          <a:p>
            <a:pPr marL="90488" indent="0">
              <a:buNone/>
            </a:pPr>
            <a:endParaRPr lang="sv-SE" dirty="0"/>
          </a:p>
        </p:txBody>
      </p:sp>
      <p:sp>
        <p:nvSpPr>
          <p:cNvPr id="3" name="Rubrik 2"/>
          <p:cNvSpPr>
            <a:spLocks noGrp="1"/>
          </p:cNvSpPr>
          <p:nvPr>
            <p:ph type="title"/>
          </p:nvPr>
        </p:nvSpPr>
        <p:spPr/>
        <p:txBody>
          <a:bodyPr/>
          <a:lstStyle/>
          <a:p>
            <a:r>
              <a:rPr lang="sv-SE" sz="3600" dirty="0"/>
              <a:t>Utse och dokumentera fast vårdkontakt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16</a:t>
            </a:fld>
            <a:endParaRPr lang="sv-SE" dirty="0"/>
          </a:p>
        </p:txBody>
      </p:sp>
      <p:pic>
        <p:nvPicPr>
          <p:cNvPr id="5" name="Bildobjekt 4"/>
          <p:cNvPicPr>
            <a:picLocks noChangeAspect="1"/>
          </p:cNvPicPr>
          <p:nvPr/>
        </p:nvPicPr>
        <p:blipFill>
          <a:blip r:embed="rId3"/>
          <a:stretch>
            <a:fillRect/>
          </a:stretch>
        </p:blipFill>
        <p:spPr>
          <a:xfrm>
            <a:off x="404225" y="3306295"/>
            <a:ext cx="3182303" cy="1207688"/>
          </a:xfrm>
          <a:prstGeom prst="rect">
            <a:avLst/>
          </a:prstGeom>
        </p:spPr>
      </p:pic>
      <p:pic>
        <p:nvPicPr>
          <p:cNvPr id="6" name="Bildobjekt 5"/>
          <p:cNvPicPr>
            <a:picLocks noChangeAspect="1"/>
          </p:cNvPicPr>
          <p:nvPr/>
        </p:nvPicPr>
        <p:blipFill>
          <a:blip r:embed="rId4"/>
          <a:stretch>
            <a:fillRect/>
          </a:stretch>
        </p:blipFill>
        <p:spPr>
          <a:xfrm>
            <a:off x="457200" y="4584253"/>
            <a:ext cx="7150188" cy="1572708"/>
          </a:xfrm>
          <a:prstGeom prst="rect">
            <a:avLst/>
          </a:prstGeom>
        </p:spPr>
      </p:pic>
    </p:spTree>
    <p:extLst>
      <p:ext uri="{BB962C8B-B14F-4D97-AF65-F5344CB8AC3E}">
        <p14:creationId xmlns:p14="http://schemas.microsoft.com/office/powerpoint/2010/main" val="107661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02420"/>
            <a:ext cx="8024849" cy="4008119"/>
          </a:xfrm>
        </p:spPr>
        <p:txBody>
          <a:bodyPr/>
          <a:lstStyle/>
          <a:p>
            <a:r>
              <a:rPr lang="sv-SE" dirty="0"/>
              <a:t>När slutenvården skickar inskrivningsmeddelandet så är det obligatoriskt att ta ställning till Behov av samordnad individuell planering</a:t>
            </a:r>
          </a:p>
          <a:p>
            <a:endParaRPr lang="sv-SE" dirty="0"/>
          </a:p>
          <a:p>
            <a:endParaRPr lang="sv-SE" dirty="0"/>
          </a:p>
          <a:p>
            <a:endParaRPr lang="sv-SE" dirty="0"/>
          </a:p>
          <a:p>
            <a:r>
              <a:rPr lang="sv-SE" dirty="0"/>
              <a:t>Om behovet ändras under vårdtiden så är det viktigt att gå in och ändra detta då det är något som man tittar på i statistiken och betalningsansvar. </a:t>
            </a:r>
          </a:p>
          <a:p>
            <a:endParaRPr lang="sv-SE" dirty="0"/>
          </a:p>
        </p:txBody>
      </p:sp>
      <p:sp>
        <p:nvSpPr>
          <p:cNvPr id="3" name="Rubrik 2"/>
          <p:cNvSpPr>
            <a:spLocks noGrp="1"/>
          </p:cNvSpPr>
          <p:nvPr>
            <p:ph type="title"/>
          </p:nvPr>
        </p:nvSpPr>
        <p:spPr/>
        <p:txBody>
          <a:bodyPr/>
          <a:lstStyle/>
          <a:p>
            <a:r>
              <a:rPr lang="sv-SE" dirty="0"/>
              <a:t>Behov av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17</a:t>
            </a:fld>
            <a:endParaRPr lang="sv-SE" dirty="0"/>
          </a:p>
        </p:txBody>
      </p:sp>
      <p:pic>
        <p:nvPicPr>
          <p:cNvPr id="5" name="Bildobjekt 4" descr="cid:image001.jpg@01D5DC1D.69695250"/>
          <p:cNvPicPr/>
          <p:nvPr/>
        </p:nvPicPr>
        <p:blipFill rotWithShape="1">
          <a:blip r:embed="rId3" r:link="rId4">
            <a:extLst>
              <a:ext uri="{28A0092B-C50C-407E-A947-70E740481C1C}">
                <a14:useLocalDpi xmlns:a14="http://schemas.microsoft.com/office/drawing/2010/main" val="0"/>
              </a:ext>
            </a:extLst>
          </a:blip>
          <a:srcRect t="9311" b="10729"/>
          <a:stretch/>
        </p:blipFill>
        <p:spPr bwMode="auto">
          <a:xfrm>
            <a:off x="997244" y="3170995"/>
            <a:ext cx="5611495" cy="888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6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2"/>
            <a:ext cx="8024849" cy="4220678"/>
          </a:xfrm>
        </p:spPr>
        <p:txBody>
          <a:bodyPr/>
          <a:lstStyle/>
          <a:p>
            <a:r>
              <a:rPr lang="sv-SE" sz="2000" dirty="0"/>
              <a:t>I ett pågående samordningsärende kan det finnas information som är bra att ta del av, i tex </a:t>
            </a:r>
            <a:r>
              <a:rPr lang="sv-SE" sz="2000" dirty="0" err="1"/>
              <a:t>Inmeddelande</a:t>
            </a:r>
            <a:r>
              <a:rPr lang="sv-SE" sz="2000" dirty="0"/>
              <a:t> akuten så skriver kommunsjuksköterskor ett bra status på patienten. </a:t>
            </a:r>
          </a:p>
          <a:p>
            <a:pPr marL="447675" indent="0">
              <a:buNone/>
            </a:pPr>
            <a:r>
              <a:rPr lang="sv-SE" sz="2000" dirty="0"/>
              <a:t>	Detta  kan ge grundinformation så man har ett utgångsläge i den fortsatta planeringen. </a:t>
            </a:r>
          </a:p>
          <a:p>
            <a:pPr marL="447675" indent="0">
              <a:buNone/>
            </a:pPr>
            <a:r>
              <a:rPr lang="sv-SE" sz="2000" dirty="0"/>
              <a:t>Det kan också finnas kontaktuppgifter till kommun. </a:t>
            </a:r>
          </a:p>
          <a:p>
            <a:pPr marL="447675" indent="0">
              <a:buNone/>
            </a:pPr>
            <a:r>
              <a:rPr lang="sv-SE" sz="2000" dirty="0"/>
              <a:t>En del kommuner skriver även kontaktuppgifter i patientkortet. </a:t>
            </a:r>
          </a:p>
          <a:p>
            <a:endParaRPr lang="sv-SE" dirty="0"/>
          </a:p>
        </p:txBody>
      </p:sp>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18</a:t>
            </a:fld>
            <a:endParaRPr lang="sv-SE" dirty="0"/>
          </a:p>
        </p:txBody>
      </p:sp>
    </p:spTree>
    <p:extLst>
      <p:ext uri="{BB962C8B-B14F-4D97-AF65-F5344CB8AC3E}">
        <p14:creationId xmlns:p14="http://schemas.microsoft.com/office/powerpoint/2010/main" val="233025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5" y="1943688"/>
            <a:ext cx="7755152" cy="2156972"/>
          </a:xfrm>
          <a:prstGeom prst="rect">
            <a:avLst/>
          </a:prstGeom>
        </p:spPr>
      </p:pic>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19</a:t>
            </a:fld>
            <a:endParaRPr lang="sv-SE" dirty="0"/>
          </a:p>
        </p:txBody>
      </p:sp>
      <p:pic>
        <p:nvPicPr>
          <p:cNvPr id="6" name="Bildobjekt 5"/>
          <p:cNvPicPr>
            <a:picLocks noChangeAspect="1"/>
          </p:cNvPicPr>
          <p:nvPr/>
        </p:nvPicPr>
        <p:blipFill>
          <a:blip r:embed="rId4"/>
          <a:stretch>
            <a:fillRect/>
          </a:stretch>
        </p:blipFill>
        <p:spPr>
          <a:xfrm>
            <a:off x="654343" y="4130323"/>
            <a:ext cx="7827705" cy="2171055"/>
          </a:xfrm>
          <a:prstGeom prst="rect">
            <a:avLst/>
          </a:prstGeom>
        </p:spPr>
      </p:pic>
    </p:spTree>
    <p:extLst>
      <p:ext uri="{BB962C8B-B14F-4D97-AF65-F5344CB8AC3E}">
        <p14:creationId xmlns:p14="http://schemas.microsoft.com/office/powerpoint/2010/main" val="129062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Link öppenvård</a:t>
            </a:r>
          </a:p>
        </p:txBody>
      </p:sp>
      <p:sp>
        <p:nvSpPr>
          <p:cNvPr id="3" name="Platshållare för text 2"/>
          <p:cNvSpPr>
            <a:spLocks noGrp="1"/>
          </p:cNvSpPr>
          <p:nvPr>
            <p:ph type="body" sz="quarter" idx="13"/>
          </p:nvPr>
        </p:nvSpPr>
        <p:spPr/>
        <p:txBody>
          <a:bodyPr/>
          <a:lstStyle/>
          <a:p>
            <a:r>
              <a:rPr lang="sv-SE" dirty="0"/>
              <a:t>Utbildning i Cosmic</a:t>
            </a:r>
          </a:p>
        </p:txBody>
      </p:sp>
    </p:spTree>
    <p:extLst>
      <p:ext uri="{BB962C8B-B14F-4D97-AF65-F5344CB8AC3E}">
        <p14:creationId xmlns:p14="http://schemas.microsoft.com/office/powerpoint/2010/main" val="76489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a:bodyPr>
          <a:lstStyle/>
          <a:p>
            <a:r>
              <a:rPr lang="sv-SE" dirty="0"/>
              <a:t>Öppenvård har samordningsansvar för planering under vårdtid och har tillsammans med kommun ansvar för att patienten kan lämna sjukhuset när den är utskrivningsklar.</a:t>
            </a:r>
          </a:p>
          <a:p>
            <a:pPr marL="90488" indent="0">
              <a:buNone/>
            </a:pPr>
            <a:endParaRPr lang="sv-SE" dirty="0"/>
          </a:p>
          <a:p>
            <a:r>
              <a:rPr lang="sv-SE" dirty="0"/>
              <a:t> Den fasta vårdkontakten ansvarar för att samordna insatserna som rör patienten i samband med utskrivning. Att förmedla kontakt med andra aktörer är en viktig del i ansvaret.</a:t>
            </a:r>
          </a:p>
          <a:p>
            <a:endParaRPr lang="sv-SE" dirty="0"/>
          </a:p>
          <a:p>
            <a:r>
              <a:rPr lang="sv-SE" dirty="0"/>
              <a:t>Det preliminära datumet för utskrivning är det man ska rätta sig efter för att kunna planera </a:t>
            </a:r>
          </a:p>
        </p:txBody>
      </p:sp>
      <p:sp>
        <p:nvSpPr>
          <p:cNvPr id="3" name="Rubrik 2"/>
          <p:cNvSpPr>
            <a:spLocks noGrp="1"/>
          </p:cNvSpPr>
          <p:nvPr>
            <p:ph type="title"/>
          </p:nvPr>
        </p:nvSpPr>
        <p:spPr>
          <a:xfrm>
            <a:off x="1382878" y="524414"/>
            <a:ext cx="7354721" cy="1265447"/>
          </a:xfrm>
        </p:spPr>
        <p:txBody>
          <a:bodyPr/>
          <a:lstStyle/>
          <a:p>
            <a:pPr lvl="1"/>
            <a:r>
              <a:rPr lang="sv-SE" sz="3600" dirty="0">
                <a:latin typeface="+mj-lt"/>
              </a:rPr>
              <a:t>Delta i planering under vårdtid och fastställande av samordningsbehov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20</a:t>
            </a:fld>
            <a:endParaRPr lang="sv-SE" dirty="0"/>
          </a:p>
        </p:txBody>
      </p:sp>
    </p:spTree>
    <p:extLst>
      <p:ext uri="{BB962C8B-B14F-4D97-AF65-F5344CB8AC3E}">
        <p14:creationId xmlns:p14="http://schemas.microsoft.com/office/powerpoint/2010/main" val="151345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nvPr>
        </p:nvGraphicFramePr>
        <p:xfrm>
          <a:off x="1121790" y="1885360"/>
          <a:ext cx="6401849" cy="4155400"/>
        </p:xfrm>
        <a:graphic>
          <a:graphicData uri="http://schemas.openxmlformats.org/drawingml/2006/table">
            <a:tbl>
              <a:tblPr firstRow="1" firstCol="1" bandRow="1">
                <a:tableStyleId>{5C22544A-7EE6-4342-B048-85BDC9FD1C3A}</a:tableStyleId>
              </a:tblPr>
              <a:tblGrid>
                <a:gridCol w="2446533">
                  <a:extLst>
                    <a:ext uri="{9D8B030D-6E8A-4147-A177-3AD203B41FA5}">
                      <a16:colId xmlns:a16="http://schemas.microsoft.com/office/drawing/2014/main" val="160555989"/>
                    </a:ext>
                  </a:extLst>
                </a:gridCol>
                <a:gridCol w="3955316">
                  <a:extLst>
                    <a:ext uri="{9D8B030D-6E8A-4147-A177-3AD203B41FA5}">
                      <a16:colId xmlns:a16="http://schemas.microsoft.com/office/drawing/2014/main" val="4052151979"/>
                    </a:ext>
                  </a:extLst>
                </a:gridCol>
              </a:tblGrid>
              <a:tr h="200195">
                <a:tc>
                  <a:txBody>
                    <a:bodyPr/>
                    <a:lstStyle/>
                    <a:p>
                      <a:pPr>
                        <a:lnSpc>
                          <a:spcPts val="1400"/>
                        </a:lnSpc>
                        <a:spcAft>
                          <a:spcPts val="600"/>
                        </a:spcAft>
                      </a:pPr>
                      <a:r>
                        <a:rPr lang="sv-SE" sz="1000">
                          <a:effectLst/>
                        </a:rPr>
                        <a:t>Fördefinierade titlar/rubriker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Beskrivning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260200"/>
                  </a:ext>
                </a:extLst>
              </a:tr>
              <a:tr h="630885">
                <a:tc>
                  <a:txBody>
                    <a:bodyPr/>
                    <a:lstStyle/>
                    <a:p>
                      <a:pPr>
                        <a:lnSpc>
                          <a:spcPts val="1400"/>
                        </a:lnSpc>
                        <a:spcAft>
                          <a:spcPts val="600"/>
                        </a:spcAft>
                      </a:pPr>
                      <a:r>
                        <a:rPr lang="sv-SE" sz="1000">
                          <a:effectLst/>
                        </a:rPr>
                        <a:t>Inmeddelande Akuten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när person skickas till sjukhus efter bedömning av legitimerad hälso- och sjukvårdspersonal. Skickas av kommunen.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837650"/>
                  </a:ext>
                </a:extLst>
              </a:tr>
              <a:tr h="630885">
                <a:tc>
                  <a:txBody>
                    <a:bodyPr/>
                    <a:lstStyle/>
                    <a:p>
                      <a:pPr>
                        <a:lnSpc>
                          <a:spcPts val="1400"/>
                        </a:lnSpc>
                        <a:spcAft>
                          <a:spcPts val="600"/>
                        </a:spcAft>
                      </a:pPr>
                      <a:r>
                        <a:rPr lang="sv-SE" sz="1000">
                          <a:effectLst/>
                        </a:rPr>
                        <a:t>Planeringsspår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Används för att meddela samordningsbehov. Slutenvården ansvarar i samråd med övriga aktörer för att ta ställning till planeringsspår grönt, gult, orange eller rött använd gärna fras.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213151"/>
                  </a:ext>
                </a:extLst>
              </a:tr>
              <a:tr h="415540">
                <a:tc>
                  <a:txBody>
                    <a:bodyPr/>
                    <a:lstStyle/>
                    <a:p>
                      <a:pPr>
                        <a:lnSpc>
                          <a:spcPts val="1400"/>
                        </a:lnSpc>
                        <a:spcAft>
                          <a:spcPts val="600"/>
                        </a:spcAft>
                      </a:pPr>
                      <a:r>
                        <a:rPr lang="sv-SE" sz="1000">
                          <a:effectLst/>
                        </a:rPr>
                        <a:t>Enstaka uppdrag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t ex suturtagning, KAD-dragning, borttagande av agraffer eller sårkontroll efter operation.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75194"/>
                  </a:ext>
                </a:extLst>
              </a:tr>
              <a:tr h="415540">
                <a:tc>
                  <a:txBody>
                    <a:bodyPr/>
                    <a:lstStyle/>
                    <a:p>
                      <a:pPr>
                        <a:lnSpc>
                          <a:spcPts val="1400"/>
                        </a:lnSpc>
                        <a:spcAft>
                          <a:spcPts val="600"/>
                        </a:spcAft>
                      </a:pPr>
                      <a:r>
                        <a:rPr lang="sv-SE" sz="1000">
                          <a:effectLst/>
                        </a:rPr>
                        <a:t>Omvårdnad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sjuksköterska i hemsjukvård eller boende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93727"/>
                  </a:ext>
                </a:extLst>
              </a:tr>
              <a:tr h="200195">
                <a:tc>
                  <a:txBody>
                    <a:bodyPr/>
                    <a:lstStyle/>
                    <a:p>
                      <a:pPr>
                        <a:lnSpc>
                          <a:spcPts val="1400"/>
                        </a:lnSpc>
                        <a:spcAft>
                          <a:spcPts val="600"/>
                        </a:spcAft>
                      </a:pPr>
                      <a:r>
                        <a:rPr lang="sv-SE" sz="1000">
                          <a:effectLst/>
                        </a:rPr>
                        <a:t>Rehabilitering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paramedicinsk personal.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5857"/>
                  </a:ext>
                </a:extLst>
              </a:tr>
              <a:tr h="415540">
                <a:tc>
                  <a:txBody>
                    <a:bodyPr/>
                    <a:lstStyle/>
                    <a:p>
                      <a:pPr>
                        <a:lnSpc>
                          <a:spcPts val="1400"/>
                        </a:lnSpc>
                        <a:spcAft>
                          <a:spcPts val="600"/>
                        </a:spcAft>
                      </a:pPr>
                      <a:r>
                        <a:rPr lang="sv-SE" sz="1000" dirty="0">
                          <a:effectLst/>
                        </a:rPr>
                        <a:t>Bistånd</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biståndshandläggare på socialtjänsten t.ex. för att initiera en behovsbedömning.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47400"/>
                  </a:ext>
                </a:extLst>
              </a:tr>
              <a:tr h="415540">
                <a:tc>
                  <a:txBody>
                    <a:bodyPr/>
                    <a:lstStyle/>
                    <a:p>
                      <a:pPr>
                        <a:lnSpc>
                          <a:spcPts val="1400"/>
                        </a:lnSpc>
                        <a:spcAft>
                          <a:spcPts val="600"/>
                        </a:spcAft>
                      </a:pPr>
                      <a:r>
                        <a:rPr lang="sv-SE" sz="1000">
                          <a:effectLst/>
                        </a:rPr>
                        <a:t>Samordningsbehov öppenvård och kommun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för att beskriva samordningsbehov utanför vårdtillfälle.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10384"/>
                  </a:ext>
                </a:extLst>
              </a:tr>
              <a:tr h="415540">
                <a:tc>
                  <a:txBody>
                    <a:bodyPr/>
                    <a:lstStyle/>
                    <a:p>
                      <a:pPr>
                        <a:lnSpc>
                          <a:spcPts val="1400"/>
                        </a:lnSpc>
                        <a:spcAft>
                          <a:spcPts val="600"/>
                        </a:spcAft>
                      </a:pPr>
                      <a:r>
                        <a:rPr lang="sv-SE" sz="1000">
                          <a:effectLst/>
                        </a:rPr>
                        <a:t>Utskrivningsmeddelande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av slutenvården för att informera om att patienten skrivs ut och lämnar sjukhuset.</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300436"/>
                  </a:ext>
                </a:extLst>
              </a:tr>
              <a:tr h="415540">
                <a:tc>
                  <a:txBody>
                    <a:bodyPr/>
                    <a:lstStyle/>
                    <a:p>
                      <a:pPr>
                        <a:lnSpc>
                          <a:spcPts val="1400"/>
                        </a:lnSpc>
                        <a:spcAft>
                          <a:spcPts val="600"/>
                        </a:spcAft>
                      </a:pPr>
                      <a:r>
                        <a:rPr lang="sv-SE" sz="1000">
                          <a:effectLst/>
                        </a:rPr>
                        <a:t>Valfri titel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För övriga meddelanden anges ämne fritt (men viktigt att vara tydlig så rätt aktör tar del av meddelandet).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040152"/>
                  </a:ext>
                </a:extLst>
              </a:tr>
            </a:tbl>
          </a:graphicData>
        </a:graphic>
      </p:graphicFrame>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21</a:t>
            </a:fld>
            <a:endParaRPr lang="sv-SE" dirty="0"/>
          </a:p>
        </p:txBody>
      </p:sp>
    </p:spTree>
    <p:extLst>
      <p:ext uri="{BB962C8B-B14F-4D97-AF65-F5344CB8AC3E}">
        <p14:creationId xmlns:p14="http://schemas.microsoft.com/office/powerpoint/2010/main" val="3004647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956006" y="2409825"/>
            <a:ext cx="5027201" cy="3600450"/>
          </a:xfrm>
          <a:prstGeom prst="rect">
            <a:avLst/>
          </a:prstGeom>
        </p:spPr>
      </p:pic>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22</a:t>
            </a:fld>
            <a:endParaRPr lang="sv-SE" dirty="0"/>
          </a:p>
        </p:txBody>
      </p:sp>
    </p:spTree>
    <p:extLst>
      <p:ext uri="{BB962C8B-B14F-4D97-AF65-F5344CB8AC3E}">
        <p14:creationId xmlns:p14="http://schemas.microsoft.com/office/powerpoint/2010/main" val="93155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50720"/>
            <a:ext cx="8024849" cy="4059819"/>
          </a:xfrm>
        </p:spPr>
        <p:txBody>
          <a:bodyPr/>
          <a:lstStyle/>
          <a:p>
            <a:r>
              <a:rPr lang="sv-SE" dirty="0"/>
              <a:t>Utskrivningsplanen ska vara upprättad senast då patienten är utskrivningsklar. Utskrivningsplanen ska innehålla information till patienten om vad olika aktörer har säkerställt inför patientens hemgång. </a:t>
            </a:r>
          </a:p>
          <a:p>
            <a:endParaRPr lang="sv-SE" dirty="0"/>
          </a:p>
          <a:p>
            <a:endParaRPr lang="sv-SE" dirty="0"/>
          </a:p>
        </p:txBody>
      </p:sp>
      <p:sp>
        <p:nvSpPr>
          <p:cNvPr id="3" name="Rubrik 2"/>
          <p:cNvSpPr>
            <a:spLocks noGrp="1"/>
          </p:cNvSpPr>
          <p:nvPr>
            <p:ph type="title"/>
          </p:nvPr>
        </p:nvSpPr>
        <p:spPr/>
        <p:txBody>
          <a:bodyPr/>
          <a:lstStyle/>
          <a:p>
            <a:pPr lvl="1"/>
            <a:r>
              <a:rPr lang="sv-SE" sz="4000" dirty="0">
                <a:latin typeface="+mj-lt"/>
              </a:rPr>
              <a:t>Skriv i utskrivningsplan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23</a:t>
            </a:fld>
            <a:endParaRPr lang="sv-SE" dirty="0"/>
          </a:p>
        </p:txBody>
      </p:sp>
      <p:pic>
        <p:nvPicPr>
          <p:cNvPr id="5" name="Bildobjekt 4"/>
          <p:cNvPicPr>
            <a:picLocks noChangeAspect="1"/>
          </p:cNvPicPr>
          <p:nvPr/>
        </p:nvPicPr>
        <p:blipFill>
          <a:blip r:embed="rId3"/>
          <a:stretch>
            <a:fillRect/>
          </a:stretch>
        </p:blipFill>
        <p:spPr>
          <a:xfrm>
            <a:off x="277813" y="3574498"/>
            <a:ext cx="8383622" cy="2229790"/>
          </a:xfrm>
          <a:prstGeom prst="rect">
            <a:avLst/>
          </a:prstGeom>
        </p:spPr>
      </p:pic>
    </p:spTree>
    <p:extLst>
      <p:ext uri="{BB962C8B-B14F-4D97-AF65-F5344CB8AC3E}">
        <p14:creationId xmlns:p14="http://schemas.microsoft.com/office/powerpoint/2010/main" val="3341364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Meddelande om utskrivningsklar skickas av slutenvården efter läkarbedömning att patienten inte längre är i behov av slutenvård. </a:t>
            </a:r>
          </a:p>
          <a:p>
            <a:endParaRPr lang="sv-SE" dirty="0"/>
          </a:p>
          <a:p>
            <a:r>
              <a:rPr lang="sv-SE" dirty="0"/>
              <a:t>Meddelande om utskrivningsklar behöver inte besvaras.</a:t>
            </a:r>
          </a:p>
        </p:txBody>
      </p:sp>
      <p:sp>
        <p:nvSpPr>
          <p:cNvPr id="3" name="Rubrik 2"/>
          <p:cNvSpPr>
            <a:spLocks noGrp="1"/>
          </p:cNvSpPr>
          <p:nvPr>
            <p:ph type="title"/>
          </p:nvPr>
        </p:nvSpPr>
        <p:spPr/>
        <p:txBody>
          <a:bodyPr/>
          <a:lstStyle/>
          <a:p>
            <a:r>
              <a:rPr lang="sv-SE" dirty="0"/>
              <a:t>Utskrivningsklar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24</a:t>
            </a:fld>
            <a:endParaRPr lang="sv-SE" dirty="0"/>
          </a:p>
        </p:txBody>
      </p:sp>
    </p:spTree>
    <p:extLst>
      <p:ext uri="{BB962C8B-B14F-4D97-AF65-F5344CB8AC3E}">
        <p14:creationId xmlns:p14="http://schemas.microsoft.com/office/powerpoint/2010/main" val="312611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När samordningsbehov finns skickar den fasta vårdkontakten kallelse till SIP efter att slutenvården har underrättat om att patienten är utskrivningsklar. Kallelse ska skickas senast inom 3 dagar efter utskrivningsklar.</a:t>
            </a:r>
          </a:p>
          <a:p>
            <a:endParaRPr lang="sv-SE" dirty="0"/>
          </a:p>
        </p:txBody>
      </p:sp>
      <p:sp>
        <p:nvSpPr>
          <p:cNvPr id="3" name="Rubrik 2"/>
          <p:cNvSpPr>
            <a:spLocks noGrp="1"/>
          </p:cNvSpPr>
          <p:nvPr>
            <p:ph type="title"/>
          </p:nvPr>
        </p:nvSpPr>
        <p:spPr/>
        <p:txBody>
          <a:bodyPr/>
          <a:lstStyle/>
          <a:p>
            <a:r>
              <a:rPr lang="sv-SE" sz="3600" dirty="0"/>
              <a:t>Skicka kallelse till Samordnad individuell planering -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25</a:t>
            </a:fld>
            <a:endParaRPr lang="sv-SE" dirty="0"/>
          </a:p>
        </p:txBody>
      </p:sp>
    </p:spTree>
    <p:extLst>
      <p:ext uri="{BB962C8B-B14F-4D97-AF65-F5344CB8AC3E}">
        <p14:creationId xmlns:p14="http://schemas.microsoft.com/office/powerpoint/2010/main" val="419791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Kallelse till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26</a:t>
            </a:fld>
            <a:endParaRPr lang="sv-SE" dirty="0"/>
          </a:p>
        </p:txBody>
      </p:sp>
      <p:pic>
        <p:nvPicPr>
          <p:cNvPr id="6" name="Bildobjekt 5"/>
          <p:cNvPicPr>
            <a:picLocks noChangeAspect="1"/>
          </p:cNvPicPr>
          <p:nvPr/>
        </p:nvPicPr>
        <p:blipFill>
          <a:blip r:embed="rId3"/>
          <a:stretch>
            <a:fillRect/>
          </a:stretch>
        </p:blipFill>
        <p:spPr>
          <a:xfrm>
            <a:off x="1491506" y="2178330"/>
            <a:ext cx="3080494" cy="3818337"/>
          </a:xfrm>
          <a:prstGeom prst="rect">
            <a:avLst/>
          </a:prstGeom>
        </p:spPr>
      </p:pic>
      <p:pic>
        <p:nvPicPr>
          <p:cNvPr id="8" name="Bildobjekt 7"/>
          <p:cNvPicPr>
            <a:picLocks noChangeAspect="1"/>
          </p:cNvPicPr>
          <p:nvPr/>
        </p:nvPicPr>
        <p:blipFill>
          <a:blip r:embed="rId4"/>
          <a:stretch>
            <a:fillRect/>
          </a:stretch>
        </p:blipFill>
        <p:spPr>
          <a:xfrm>
            <a:off x="4932464" y="2178330"/>
            <a:ext cx="2926746" cy="3776447"/>
          </a:xfrm>
          <a:prstGeom prst="rect">
            <a:avLst/>
          </a:prstGeom>
        </p:spPr>
      </p:pic>
    </p:spTree>
    <p:extLst>
      <p:ext uri="{BB962C8B-B14F-4D97-AF65-F5344CB8AC3E}">
        <p14:creationId xmlns:p14="http://schemas.microsoft.com/office/powerpoint/2010/main" val="1442757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4547"/>
            <a:ext cx="8024849" cy="4065992"/>
          </a:xfrm>
        </p:spPr>
        <p:txBody>
          <a:bodyPr>
            <a:normAutofit fontScale="85000" lnSpcReduction="10000"/>
          </a:bodyPr>
          <a:lstStyle/>
          <a:p>
            <a:r>
              <a:rPr lang="sv-SE" dirty="0"/>
              <a:t>Fast vårdkontakt påbörjar dokumentationen i SIP-mallen och ansvarar för att skriva den sammanfattande delen av anteckningen, de ”allmänna” uppgifterna som är aktuella, detta ska inte upprepas av alla. </a:t>
            </a:r>
          </a:p>
          <a:p>
            <a:r>
              <a:rPr lang="sv-SE" dirty="0"/>
              <a:t>Anteckningen bara sparas för att kunna göra slutliga korrigeringar. </a:t>
            </a:r>
          </a:p>
          <a:p>
            <a:pPr marL="90488" indent="0">
              <a:buNone/>
            </a:pPr>
            <a:endParaRPr lang="sv-SE" dirty="0"/>
          </a:p>
          <a:p>
            <a:r>
              <a:rPr lang="sv-SE" dirty="0"/>
              <a:t>Aktörerna skriver sedan sin del av SIP och anteckningen signeras när man är klar med sin del. </a:t>
            </a:r>
          </a:p>
          <a:p>
            <a:pPr marL="90488" indent="0">
              <a:buNone/>
            </a:pPr>
            <a:endParaRPr lang="sv-SE" dirty="0"/>
          </a:p>
          <a:p>
            <a:r>
              <a:rPr lang="sv-SE" dirty="0"/>
              <a:t>Anteckningarna hamnar i kronologisk ordning efter händelsedatum. </a:t>
            </a:r>
          </a:p>
          <a:p>
            <a:pPr marL="90488" indent="0">
              <a:buNone/>
            </a:pPr>
            <a:r>
              <a:rPr lang="sv-SE" dirty="0"/>
              <a:t>	För att den sammanfattande delen ska visas högst upp på utskriften 	så 	måste den ligga överst i den kronologisk datumordning. </a:t>
            </a:r>
          </a:p>
        </p:txBody>
      </p:sp>
      <p:sp>
        <p:nvSpPr>
          <p:cNvPr id="3" name="Rubrik 2"/>
          <p:cNvSpPr>
            <a:spLocks noGrp="1"/>
          </p:cNvSpPr>
          <p:nvPr>
            <p:ph type="title"/>
          </p:nvPr>
        </p:nvSpPr>
        <p:spPr>
          <a:xfrm>
            <a:off x="1382879" y="682906"/>
            <a:ext cx="7099170" cy="1106955"/>
          </a:xfrm>
        </p:spPr>
        <p:txBody>
          <a:bodyPr/>
          <a:lstStyle/>
          <a:p>
            <a:r>
              <a:rPr lang="sv-SE" dirty="0"/>
              <a:t>Dokumentera SIP </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27</a:t>
            </a:fld>
            <a:endParaRPr lang="sv-SE" dirty="0"/>
          </a:p>
        </p:txBody>
      </p:sp>
    </p:spTree>
    <p:extLst>
      <p:ext uri="{BB962C8B-B14F-4D97-AF65-F5344CB8AC3E}">
        <p14:creationId xmlns:p14="http://schemas.microsoft.com/office/powerpoint/2010/main" val="332071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dirty="0"/>
              <a:t>Ska göras när alla signerat sin del.</a:t>
            </a:r>
          </a:p>
          <a:p>
            <a:endParaRPr lang="sv-SE" dirty="0"/>
          </a:p>
          <a:p>
            <a:r>
              <a:rPr lang="sv-SE" dirty="0"/>
              <a:t>När alla signerat så ska fast vårdkontakt godkänna planen och därefter skriva ut planen och överlämna till patienten. </a:t>
            </a:r>
          </a:p>
          <a:p>
            <a:endParaRPr lang="sv-SE" dirty="0"/>
          </a:p>
          <a:p>
            <a:r>
              <a:rPr lang="sv-SE" dirty="0"/>
              <a:t>Man kan se planens status i Ärendeöversikten</a:t>
            </a:r>
          </a:p>
          <a:p>
            <a:endParaRPr lang="sv-SE" dirty="0"/>
          </a:p>
          <a:p>
            <a:endParaRPr lang="sv-SE" dirty="0"/>
          </a:p>
          <a:p>
            <a:endParaRPr lang="sv-SE" dirty="0"/>
          </a:p>
        </p:txBody>
      </p:sp>
      <p:sp>
        <p:nvSpPr>
          <p:cNvPr id="3" name="Rubrik 2"/>
          <p:cNvSpPr>
            <a:spLocks noGrp="1"/>
          </p:cNvSpPr>
          <p:nvPr>
            <p:ph type="title"/>
          </p:nvPr>
        </p:nvSpPr>
        <p:spPr/>
        <p:txBody>
          <a:bodyPr/>
          <a:lstStyle/>
          <a:p>
            <a:r>
              <a:rPr lang="sv-SE" dirty="0"/>
              <a:t>Godkänna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28</a:t>
            </a:fld>
            <a:endParaRPr lang="sv-SE" dirty="0"/>
          </a:p>
        </p:txBody>
      </p:sp>
      <p:pic>
        <p:nvPicPr>
          <p:cNvPr id="5" name="Bildobjekt 4"/>
          <p:cNvPicPr>
            <a:picLocks noChangeAspect="1"/>
          </p:cNvPicPr>
          <p:nvPr/>
        </p:nvPicPr>
        <p:blipFill rotWithShape="1">
          <a:blip r:embed="rId3"/>
          <a:srcRect l="28009"/>
          <a:stretch/>
        </p:blipFill>
        <p:spPr>
          <a:xfrm>
            <a:off x="654344" y="4959932"/>
            <a:ext cx="3613725" cy="942975"/>
          </a:xfrm>
          <a:prstGeom prst="rect">
            <a:avLst/>
          </a:prstGeom>
        </p:spPr>
      </p:pic>
    </p:spTree>
    <p:extLst>
      <p:ext uri="{BB962C8B-B14F-4D97-AF65-F5344CB8AC3E}">
        <p14:creationId xmlns:p14="http://schemas.microsoft.com/office/powerpoint/2010/main" val="3531628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dirty="0"/>
              <a:t>Hur uppföljning av SIP ska hanteras beslutas under sittande möte. </a:t>
            </a:r>
          </a:p>
          <a:p>
            <a:r>
              <a:rPr lang="sv-SE" dirty="0"/>
              <a:t>Uppföljning och fortsatt samordning dokumenteras i en ny version av SIP.  </a:t>
            </a:r>
          </a:p>
          <a:p>
            <a:r>
              <a:rPr lang="sv-SE" dirty="0"/>
              <a:t>När man utvärderar och reviderar en plan så gör man en ny version. För att inte behöva skriva om all text kan man använda historikknappen och kopiera historik</a:t>
            </a:r>
          </a:p>
          <a:p>
            <a:r>
              <a:rPr lang="sv-SE" dirty="0"/>
              <a:t>En SIP avslutas när ingen ytterligare samordning för dokumenterat behov krävs. </a:t>
            </a:r>
          </a:p>
          <a:p>
            <a:endParaRPr lang="sv-SE" dirty="0"/>
          </a:p>
        </p:txBody>
      </p:sp>
      <p:sp>
        <p:nvSpPr>
          <p:cNvPr id="3" name="Rubrik 2"/>
          <p:cNvSpPr>
            <a:spLocks noGrp="1"/>
          </p:cNvSpPr>
          <p:nvPr>
            <p:ph type="title"/>
          </p:nvPr>
        </p:nvSpPr>
        <p:spPr/>
        <p:txBody>
          <a:bodyPr/>
          <a:lstStyle/>
          <a:p>
            <a:r>
              <a:rPr lang="sv-SE" dirty="0"/>
              <a:t>Uppföljning av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29</a:t>
            </a:fld>
            <a:endParaRPr lang="sv-SE" dirty="0"/>
          </a:p>
        </p:txBody>
      </p:sp>
    </p:spTree>
    <p:extLst>
      <p:ext uri="{BB962C8B-B14F-4D97-AF65-F5344CB8AC3E}">
        <p14:creationId xmlns:p14="http://schemas.microsoft.com/office/powerpoint/2010/main" val="6256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509988" y="2031947"/>
            <a:ext cx="8017524" cy="3097588"/>
          </a:xfrm>
          <a:prstGeom prst="rect">
            <a:avLst/>
          </a:prstGeom>
        </p:spPr>
      </p:pic>
      <p:sp>
        <p:nvSpPr>
          <p:cNvPr id="11" name="Rubrik 10"/>
          <p:cNvSpPr>
            <a:spLocks noGrp="1"/>
          </p:cNvSpPr>
          <p:nvPr>
            <p:ph type="title"/>
          </p:nvPr>
        </p:nvSpPr>
        <p:spPr>
          <a:xfrm>
            <a:off x="1382879" y="524414"/>
            <a:ext cx="7446796" cy="1265447"/>
          </a:xfrm>
        </p:spPr>
        <p:txBody>
          <a:bodyPr/>
          <a:lstStyle/>
          <a:p>
            <a:r>
              <a:rPr lang="sv-SE" sz="3600" dirty="0"/>
              <a:t>Vilka moment ska göras i Link?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sp>
        <p:nvSpPr>
          <p:cNvPr id="9" name="Textruta 41"/>
          <p:cNvSpPr txBox="1"/>
          <p:nvPr/>
        </p:nvSpPr>
        <p:spPr>
          <a:xfrm>
            <a:off x="3622167" y="2169944"/>
            <a:ext cx="3911592" cy="1931670"/>
          </a:xfrm>
          <a:prstGeom prst="rect">
            <a:avLst/>
          </a:prstGeom>
          <a:solidFill>
            <a:srgbClr val="0066B3"/>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Öppenvård - Håller ihop SVOP processen</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Besvara inskrivningsmeddelandet	</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Utse och dokumentera fast vårdkontakt</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tabLst>
                <a:tab pos="269875" algn="l"/>
              </a:tabLst>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Delta i planering under vårdtid och fastställande av insatser och samordningsbehov</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Skriv i utskrivningsplan</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Skicka kallelse till SIP när behov finns </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Dokumentera den öppna vårdens åtaganden i SIP</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Godkänn SIP och förmedla den till patienten </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Avsluta samordningsärende i Link</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a:spcAft>
                <a:spcPts val="600"/>
              </a:spcAft>
            </a:pPr>
            <a:r>
              <a:rPr lang="sv-SE" sz="1400" dirty="0">
                <a:effectLst/>
                <a:latin typeface="Georgia" panose="02040502050405020303" pitchFamily="18" charset="0"/>
                <a:ea typeface="Georgia" panose="02040502050405020303" pitchFamily="18" charset="0"/>
                <a:cs typeface="Times New Roman" panose="02020603050405020304" pitchFamily="18" charset="0"/>
              </a:rPr>
              <a:t> </a:t>
            </a:r>
          </a:p>
        </p:txBody>
      </p:sp>
      <p:sp>
        <p:nvSpPr>
          <p:cNvPr id="10" name="Rektangel med rundade hörn 9"/>
          <p:cNvSpPr/>
          <p:nvPr/>
        </p:nvSpPr>
        <p:spPr>
          <a:xfrm>
            <a:off x="1380552" y="2275254"/>
            <a:ext cx="1972248" cy="982296"/>
          </a:xfrm>
          <a:prstGeom prst="roundRect">
            <a:avLst>
              <a:gd name="adj" fmla="val 10000"/>
            </a:avLst>
          </a:prstGeom>
          <a:blipFill>
            <a:blip r:embed="rId4">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sv-SE"/>
          </a:p>
        </p:txBody>
      </p:sp>
    </p:spTree>
    <p:extLst>
      <p:ext uri="{BB962C8B-B14F-4D97-AF65-F5344CB8AC3E}">
        <p14:creationId xmlns:p14="http://schemas.microsoft.com/office/powerpoint/2010/main" val="2919527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76041"/>
            <a:ext cx="8024849" cy="3834498"/>
          </a:xfrm>
        </p:spPr>
        <p:txBody>
          <a:bodyPr>
            <a:normAutofit/>
          </a:bodyPr>
          <a:lstStyle/>
          <a:p>
            <a:r>
              <a:rPr lang="sv-SE" sz="1800" dirty="0"/>
              <a:t>När behov av samordningen inte längre är aktuellt kan samordningsärendet avslutas av den fasta vårdkontakten.</a:t>
            </a:r>
          </a:p>
          <a:p>
            <a:endParaRPr lang="sv-SE" sz="1800" dirty="0"/>
          </a:p>
          <a:p>
            <a:r>
              <a:rPr lang="sv-SE" sz="1800" dirty="0"/>
              <a:t>När samordningsärendet avslutas av en aktör avslutas det samtidigt för alla aktörer och försvinner från samtligas ärendeöversikter.  </a:t>
            </a:r>
          </a:p>
          <a:p>
            <a:pPr marL="90488" indent="0">
              <a:buNone/>
            </a:pPr>
            <a:endParaRPr lang="sv-SE" sz="1800" dirty="0"/>
          </a:p>
          <a:p>
            <a:r>
              <a:rPr lang="sv-SE" sz="1800" dirty="0"/>
              <a:t>Avsluta ärende om patienten avlidit</a:t>
            </a:r>
          </a:p>
          <a:p>
            <a:endParaRPr lang="sv-SE" sz="1800" dirty="0"/>
          </a:p>
        </p:txBody>
      </p:sp>
      <p:sp>
        <p:nvSpPr>
          <p:cNvPr id="3" name="Rubrik 2"/>
          <p:cNvSpPr>
            <a:spLocks noGrp="1"/>
          </p:cNvSpPr>
          <p:nvPr>
            <p:ph type="title"/>
          </p:nvPr>
        </p:nvSpPr>
        <p:spPr/>
        <p:txBody>
          <a:bodyPr/>
          <a:lstStyle/>
          <a:p>
            <a:pPr lvl="1"/>
            <a:r>
              <a:rPr lang="sv-SE" sz="4000" kern="1200" dirty="0">
                <a:solidFill>
                  <a:schemeClr val="tx1"/>
                </a:solidFill>
                <a:latin typeface="Georgia"/>
                <a:ea typeface="+mj-ea"/>
                <a:cs typeface="Georgia"/>
              </a:rPr>
              <a:t>Avsluta samordningsärenden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30</a:t>
            </a:fld>
            <a:endParaRPr lang="sv-SE" dirty="0"/>
          </a:p>
        </p:txBody>
      </p:sp>
    </p:spTree>
    <p:extLst>
      <p:ext uri="{BB962C8B-B14F-4D97-AF65-F5344CB8AC3E}">
        <p14:creationId xmlns:p14="http://schemas.microsoft.com/office/powerpoint/2010/main" val="3677730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254112" y="1893073"/>
            <a:ext cx="6346224" cy="3976526"/>
          </a:xfrm>
          <a:prstGeom prst="rect">
            <a:avLst/>
          </a:prstGeom>
        </p:spPr>
      </p:pic>
      <p:sp>
        <p:nvSpPr>
          <p:cNvPr id="3" name="Rubrik 2"/>
          <p:cNvSpPr>
            <a:spLocks noGrp="1"/>
          </p:cNvSpPr>
          <p:nvPr>
            <p:ph type="title"/>
          </p:nvPr>
        </p:nvSpPr>
        <p:spPr/>
        <p:txBody>
          <a:bodyPr/>
          <a:lstStyle/>
          <a:p>
            <a:r>
              <a:rPr lang="sv-SE" dirty="0"/>
              <a:t>Historik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31</a:t>
            </a:fld>
            <a:endParaRPr lang="sv-SE" dirty="0"/>
          </a:p>
        </p:txBody>
      </p:sp>
    </p:spTree>
    <p:extLst>
      <p:ext uri="{BB962C8B-B14F-4D97-AF65-F5344CB8AC3E}">
        <p14:creationId xmlns:p14="http://schemas.microsoft.com/office/powerpoint/2010/main" val="3733706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Kan vara inloggad på enhet som inte är Linktypad för att hantera meddelanden</a:t>
            </a:r>
          </a:p>
          <a:p>
            <a:endParaRPr lang="sv-SE" dirty="0"/>
          </a:p>
          <a:p>
            <a:r>
              <a:rPr lang="sv-SE" dirty="0"/>
              <a:t>Ska man skapa upp ett nytt ärende så måste man alltid använda en vårdkontakt från den enhet som är Link-typad.</a:t>
            </a:r>
          </a:p>
          <a:p>
            <a:endParaRPr lang="sv-SE" dirty="0"/>
          </a:p>
        </p:txBody>
      </p:sp>
      <p:sp>
        <p:nvSpPr>
          <p:cNvPr id="3" name="Rubrik 2"/>
          <p:cNvSpPr>
            <a:spLocks noGrp="1"/>
          </p:cNvSpPr>
          <p:nvPr>
            <p:ph type="title"/>
          </p:nvPr>
        </p:nvSpPr>
        <p:spPr/>
        <p:txBody>
          <a:bodyPr/>
          <a:lstStyle/>
          <a:p>
            <a:r>
              <a:rPr lang="sv-SE" dirty="0"/>
              <a:t>Tips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32</a:t>
            </a:fld>
            <a:endParaRPr lang="sv-SE" dirty="0"/>
          </a:p>
        </p:txBody>
      </p:sp>
    </p:spTree>
    <p:extLst>
      <p:ext uri="{BB962C8B-B14F-4D97-AF65-F5344CB8AC3E}">
        <p14:creationId xmlns:p14="http://schemas.microsoft.com/office/powerpoint/2010/main" val="1147481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Tips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33</a:t>
            </a:fld>
            <a:endParaRPr lang="sv-SE" dirty="0"/>
          </a:p>
        </p:txBody>
      </p:sp>
      <p:pic>
        <p:nvPicPr>
          <p:cNvPr id="7" name="Bildobjekt 6"/>
          <p:cNvPicPr>
            <a:picLocks noChangeAspect="1"/>
          </p:cNvPicPr>
          <p:nvPr/>
        </p:nvPicPr>
        <p:blipFill>
          <a:blip r:embed="rId3"/>
          <a:stretch>
            <a:fillRect/>
          </a:stretch>
        </p:blipFill>
        <p:spPr>
          <a:xfrm>
            <a:off x="520861" y="2284313"/>
            <a:ext cx="7711949" cy="1520918"/>
          </a:xfrm>
          <a:prstGeom prst="rect">
            <a:avLst/>
          </a:prstGeom>
        </p:spPr>
      </p:pic>
      <p:pic>
        <p:nvPicPr>
          <p:cNvPr id="9" name="Bildobjekt 8"/>
          <p:cNvPicPr>
            <a:picLocks noChangeAspect="1"/>
          </p:cNvPicPr>
          <p:nvPr/>
        </p:nvPicPr>
        <p:blipFill>
          <a:blip r:embed="rId4"/>
          <a:stretch>
            <a:fillRect/>
          </a:stretch>
        </p:blipFill>
        <p:spPr>
          <a:xfrm>
            <a:off x="520635" y="3972408"/>
            <a:ext cx="7712175" cy="1821491"/>
          </a:xfrm>
          <a:prstGeom prst="rect">
            <a:avLst/>
          </a:prstGeom>
        </p:spPr>
      </p:pic>
    </p:spTree>
    <p:extLst>
      <p:ext uri="{BB962C8B-B14F-4D97-AF65-F5344CB8AC3E}">
        <p14:creationId xmlns:p14="http://schemas.microsoft.com/office/powerpoint/2010/main" val="2400763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Tips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34</a:t>
            </a:fld>
            <a:endParaRPr lang="sv-SE" dirty="0"/>
          </a:p>
        </p:txBody>
      </p:sp>
      <p:pic>
        <p:nvPicPr>
          <p:cNvPr id="5" name="Bildobjekt 4"/>
          <p:cNvPicPr>
            <a:picLocks noChangeAspect="1"/>
          </p:cNvPicPr>
          <p:nvPr/>
        </p:nvPicPr>
        <p:blipFill>
          <a:blip r:embed="rId3"/>
          <a:stretch>
            <a:fillRect/>
          </a:stretch>
        </p:blipFill>
        <p:spPr>
          <a:xfrm>
            <a:off x="404225" y="2040149"/>
            <a:ext cx="2431572" cy="2041417"/>
          </a:xfrm>
          <a:prstGeom prst="rect">
            <a:avLst/>
          </a:prstGeom>
        </p:spPr>
      </p:pic>
      <p:pic>
        <p:nvPicPr>
          <p:cNvPr id="6" name="Bildobjekt 5"/>
          <p:cNvPicPr>
            <a:picLocks noChangeAspect="1"/>
          </p:cNvPicPr>
          <p:nvPr/>
        </p:nvPicPr>
        <p:blipFill>
          <a:blip r:embed="rId4"/>
          <a:stretch>
            <a:fillRect/>
          </a:stretch>
        </p:blipFill>
        <p:spPr>
          <a:xfrm>
            <a:off x="2173846" y="3300824"/>
            <a:ext cx="6308203" cy="2816162"/>
          </a:xfrm>
          <a:prstGeom prst="rect">
            <a:avLst/>
          </a:prstGeom>
        </p:spPr>
      </p:pic>
    </p:spTree>
    <p:extLst>
      <p:ext uri="{BB962C8B-B14F-4D97-AF65-F5344CB8AC3E}">
        <p14:creationId xmlns:p14="http://schemas.microsoft.com/office/powerpoint/2010/main" val="837966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Yrkesroll (måste gå in under aktörer och fylla i vilken roll som ska ansvara)</a:t>
            </a:r>
          </a:p>
          <a:p>
            <a:r>
              <a:rPr lang="sv-SE" dirty="0"/>
              <a:t>Bemanning (måste gå in under aktörer och fylla i </a:t>
            </a:r>
            <a:r>
              <a:rPr lang="sv-SE"/>
              <a:t>vilken person som </a:t>
            </a:r>
            <a:r>
              <a:rPr lang="sv-SE" dirty="0"/>
              <a:t>ska ansvara)</a:t>
            </a:r>
          </a:p>
          <a:p>
            <a:r>
              <a:rPr lang="sv-SE" dirty="0"/>
              <a:t>Fast vårdkontakt (kan söka ut ens egna ärenden där man är satt som fast vårdkontakt).</a:t>
            </a:r>
          </a:p>
          <a:p>
            <a:r>
              <a:rPr lang="sv-SE" dirty="0"/>
              <a:t>Ärenden med eller utan pågående vårdtillfälle</a:t>
            </a:r>
          </a:p>
        </p:txBody>
      </p:sp>
      <p:sp>
        <p:nvSpPr>
          <p:cNvPr id="3" name="Rubrik 2"/>
          <p:cNvSpPr>
            <a:spLocks noGrp="1"/>
          </p:cNvSpPr>
          <p:nvPr>
            <p:ph type="title"/>
          </p:nvPr>
        </p:nvSpPr>
        <p:spPr/>
        <p:txBody>
          <a:bodyPr/>
          <a:lstStyle/>
          <a:p>
            <a:r>
              <a:rPr lang="sv-SE" sz="3600" dirty="0"/>
              <a:t>Olika sätt att filtrera Ärendeöversikten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35</a:t>
            </a:fld>
            <a:endParaRPr lang="sv-SE" dirty="0"/>
          </a:p>
        </p:txBody>
      </p:sp>
    </p:spTree>
    <p:extLst>
      <p:ext uri="{BB962C8B-B14F-4D97-AF65-F5344CB8AC3E}">
        <p14:creationId xmlns:p14="http://schemas.microsoft.com/office/powerpoint/2010/main" val="187982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457236" y="2086040"/>
            <a:ext cx="8024813" cy="2071980"/>
          </a:xfrm>
          <a:prstGeom prst="rect">
            <a:avLst/>
          </a:prstGeom>
        </p:spPr>
      </p:pic>
      <p:sp>
        <p:nvSpPr>
          <p:cNvPr id="3" name="Rubrik 2"/>
          <p:cNvSpPr>
            <a:spLocks noGrp="1"/>
          </p:cNvSpPr>
          <p:nvPr>
            <p:ph type="title"/>
          </p:nvPr>
        </p:nvSpPr>
        <p:spPr/>
        <p:txBody>
          <a:bodyPr/>
          <a:lstStyle/>
          <a:p>
            <a:r>
              <a:rPr lang="sv-SE" sz="3600" dirty="0"/>
              <a:t>Olika sätt att filtrera Ärendeöversikten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36</a:t>
            </a:fld>
            <a:endParaRPr lang="sv-SE" dirty="0"/>
          </a:p>
        </p:txBody>
      </p:sp>
      <p:pic>
        <p:nvPicPr>
          <p:cNvPr id="6" name="Bildobjekt 5"/>
          <p:cNvPicPr>
            <a:picLocks noChangeAspect="1"/>
          </p:cNvPicPr>
          <p:nvPr/>
        </p:nvPicPr>
        <p:blipFill>
          <a:blip r:embed="rId3"/>
          <a:stretch>
            <a:fillRect/>
          </a:stretch>
        </p:blipFill>
        <p:spPr>
          <a:xfrm>
            <a:off x="501657" y="4417781"/>
            <a:ext cx="7980391" cy="1475444"/>
          </a:xfrm>
          <a:prstGeom prst="rect">
            <a:avLst/>
          </a:prstGeom>
        </p:spPr>
      </p:pic>
    </p:spTree>
    <p:extLst>
      <p:ext uri="{BB962C8B-B14F-4D97-AF65-F5344CB8AC3E}">
        <p14:creationId xmlns:p14="http://schemas.microsoft.com/office/powerpoint/2010/main" val="418725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76226"/>
            <a:ext cx="8024849" cy="3934313"/>
          </a:xfrm>
        </p:spPr>
        <p:txBody>
          <a:bodyPr/>
          <a:lstStyle/>
          <a:p>
            <a:r>
              <a:rPr lang="sv-SE" dirty="0"/>
              <a:t>Ärendeöversikten – här visas de patienter där enheten är aktör. </a:t>
            </a:r>
          </a:p>
          <a:p>
            <a:r>
              <a:rPr lang="sv-SE" dirty="0"/>
              <a:t>Ska ge en snabb överblick över senaste meddelande, om planer startas, och koll på om de meddelanden som ingår i uppföljningen enligt Lagen om samverkan vid utskrivning från sluten hälso- och sjukvård.</a:t>
            </a:r>
          </a:p>
          <a:p>
            <a:pPr marL="892175">
              <a:buFontTx/>
              <a:buChar char="-"/>
            </a:pPr>
            <a:r>
              <a:rPr lang="sv-SE" dirty="0"/>
              <a:t>Inskrivningsmeddelande</a:t>
            </a:r>
          </a:p>
          <a:p>
            <a:pPr marL="892175">
              <a:buFontTx/>
              <a:buChar char="-"/>
            </a:pPr>
            <a:r>
              <a:rPr lang="sv-SE" dirty="0"/>
              <a:t>Utskrivningsklar</a:t>
            </a:r>
          </a:p>
          <a:p>
            <a:pPr marL="892175">
              <a:buFontTx/>
              <a:buChar char="-"/>
            </a:pPr>
            <a:r>
              <a:rPr lang="sv-SE" dirty="0"/>
              <a:t>Kallelse till SIP</a:t>
            </a:r>
          </a:p>
        </p:txBody>
      </p:sp>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060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04225" y="2035763"/>
            <a:ext cx="8024813" cy="2022513"/>
          </a:xfrm>
          <a:prstGeom prst="rect">
            <a:avLst/>
          </a:prstGeom>
        </p:spPr>
      </p:pic>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73051" y="4304178"/>
            <a:ext cx="4933950" cy="866775"/>
          </a:xfrm>
          <a:prstGeom prst="rect">
            <a:avLst/>
          </a:prstGeom>
        </p:spPr>
      </p:pic>
    </p:spTree>
    <p:extLst>
      <p:ext uri="{BB962C8B-B14F-4D97-AF65-F5344CB8AC3E}">
        <p14:creationId xmlns:p14="http://schemas.microsoft.com/office/powerpoint/2010/main" val="282239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latshållare för innehåll 4"/>
          <p:cNvPicPr>
            <a:picLocks noGrp="1" noChangeAspect="1"/>
          </p:cNvPicPr>
          <p:nvPr>
            <p:ph idx="1"/>
          </p:nvPr>
        </p:nvPicPr>
        <p:blipFill>
          <a:blip r:embed="rId3"/>
          <a:stretch>
            <a:fillRect/>
          </a:stretch>
        </p:blipFill>
        <p:spPr>
          <a:xfrm>
            <a:off x="457236" y="4136110"/>
            <a:ext cx="8024813" cy="1524398"/>
          </a:xfrm>
          <a:prstGeom prst="rect">
            <a:avLst/>
          </a:prstGeom>
        </p:spPr>
      </p:pic>
      <p:pic>
        <p:nvPicPr>
          <p:cNvPr id="7" name="Bildobjekt 6"/>
          <p:cNvPicPr>
            <a:picLocks noChangeAspect="1"/>
          </p:cNvPicPr>
          <p:nvPr/>
        </p:nvPicPr>
        <p:blipFill>
          <a:blip r:embed="rId4"/>
          <a:stretch>
            <a:fillRect/>
          </a:stretch>
        </p:blipFill>
        <p:spPr>
          <a:xfrm>
            <a:off x="482697" y="2225162"/>
            <a:ext cx="4038600" cy="1762125"/>
          </a:xfrm>
          <a:prstGeom prst="rect">
            <a:avLst/>
          </a:prstGeom>
        </p:spPr>
      </p:pic>
    </p:spTree>
    <p:extLst>
      <p:ext uri="{BB962C8B-B14F-4D97-AF65-F5344CB8AC3E}">
        <p14:creationId xmlns:p14="http://schemas.microsoft.com/office/powerpoint/2010/main" val="397229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7134"/>
            <a:ext cx="8024849" cy="4063405"/>
          </a:xfrm>
        </p:spPr>
        <p:txBody>
          <a:bodyPr>
            <a:normAutofit fontScale="92500"/>
          </a:bodyPr>
          <a:lstStyle/>
          <a:p>
            <a:r>
              <a:rPr lang="sv-SE" dirty="0"/>
              <a:t>Patientens ärende fungerar lite olika beroende på hur samtyckena besvarats, så därför är det av stor vikt att efterfråga samtycke eller ta ställning till om det är </a:t>
            </a:r>
            <a:r>
              <a:rPr lang="sv-SE" dirty="0" err="1"/>
              <a:t>menprövning</a:t>
            </a:r>
            <a:r>
              <a:rPr lang="sv-SE" dirty="0"/>
              <a:t> som gäller. </a:t>
            </a:r>
          </a:p>
          <a:p>
            <a:endParaRPr lang="sv-SE" dirty="0"/>
          </a:p>
          <a:p>
            <a:r>
              <a:rPr lang="sv-SE" dirty="0">
                <a:hlinkClick r:id="rId3"/>
              </a:rPr>
              <a:t>Fraser</a:t>
            </a:r>
            <a:r>
              <a:rPr lang="sv-SE" dirty="0"/>
              <a:t> kan användas i fritextfält i meddelanden. </a:t>
            </a:r>
          </a:p>
          <a:p>
            <a:pPr marL="90488" indent="0">
              <a:buNone/>
            </a:pPr>
            <a:endParaRPr lang="sv-SE" dirty="0"/>
          </a:p>
          <a:p>
            <a:r>
              <a:rPr lang="sv-SE" dirty="0"/>
              <a:t>Flikar Meddelande, Planer, Journal och Läkemedelslista</a:t>
            </a:r>
          </a:p>
          <a:p>
            <a:endParaRPr lang="sv-SE" dirty="0"/>
          </a:p>
          <a:p>
            <a:r>
              <a:rPr lang="sv-SE" dirty="0"/>
              <a:t>Skicka meddelande – finns fraser för att underlätta kommunikationen och skapa mer standardiserade meddelanden. </a:t>
            </a:r>
          </a:p>
        </p:txBody>
      </p:sp>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385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1985344"/>
            <a:ext cx="8024813" cy="267960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2198123" y="2909351"/>
            <a:ext cx="2515643" cy="3137487"/>
          </a:xfrm>
          <a:prstGeom prst="rect">
            <a:avLst/>
          </a:prstGeom>
        </p:spPr>
      </p:pic>
    </p:spTree>
    <p:extLst>
      <p:ext uri="{BB962C8B-B14F-4D97-AF65-F5344CB8AC3E}">
        <p14:creationId xmlns:p14="http://schemas.microsoft.com/office/powerpoint/2010/main" val="155509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488483"/>
            <a:ext cx="3772775" cy="2615290"/>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555715" y="2488483"/>
            <a:ext cx="3706027" cy="2615290"/>
          </a:xfrm>
          <a:prstGeom prst="rect">
            <a:avLst/>
          </a:prstGeom>
        </p:spPr>
      </p:pic>
    </p:spTree>
    <p:extLst>
      <p:ext uri="{BB962C8B-B14F-4D97-AF65-F5344CB8AC3E}">
        <p14:creationId xmlns:p14="http://schemas.microsoft.com/office/powerpoint/2010/main" val="3557559064"/>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1708</TotalTime>
  <Words>2902</Words>
  <Application>Microsoft Office PowerPoint</Application>
  <PresentationFormat>Bildspel på skärmen (4:3)</PresentationFormat>
  <Paragraphs>294</Paragraphs>
  <Slides>36</Slides>
  <Notes>34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36</vt:i4>
      </vt:variant>
    </vt:vector>
  </HeadingPairs>
  <TitlesOfParts>
    <vt:vector size="42" baseType="lpstr">
      <vt:lpstr>Arial</vt:lpstr>
      <vt:lpstr>Calibri</vt:lpstr>
      <vt:lpstr>Georgia</vt:lpstr>
      <vt:lpstr>Tahoma</vt:lpstr>
      <vt:lpstr>Wingdings</vt:lpstr>
      <vt:lpstr>blank</vt:lpstr>
      <vt:lpstr>PowerPoint-presentation</vt:lpstr>
      <vt:lpstr>PowerPoint-presentation</vt:lpstr>
      <vt:lpstr>Vilka moment ska göras i Link?</vt:lpstr>
      <vt:lpstr>Ärendeöversikt</vt:lpstr>
      <vt:lpstr>Ärendeöversikt</vt:lpstr>
      <vt:lpstr>Ärendeöversikt</vt:lpstr>
      <vt:lpstr>Patientens ärende</vt:lpstr>
      <vt:lpstr>Patientens ärende</vt:lpstr>
      <vt:lpstr>Patientens ärende</vt:lpstr>
      <vt:lpstr>Patientens ärende</vt:lpstr>
      <vt:lpstr>Patientens ärende</vt:lpstr>
      <vt:lpstr>Besvara inskrivningsmeddelandet </vt:lpstr>
      <vt:lpstr>Besvara inskrivningsmeddelandet </vt:lpstr>
      <vt:lpstr>Utse och dokumentera fast vårdkontakt </vt:lpstr>
      <vt:lpstr>Utse och dokumentera fast vårdkontakt</vt:lpstr>
      <vt:lpstr>Utse och dokumentera fast vårdkontakt</vt:lpstr>
      <vt:lpstr>Behov av SIP</vt:lpstr>
      <vt:lpstr>Ta del av tidigare meddelande</vt:lpstr>
      <vt:lpstr>Ta del av tidigare meddelande</vt:lpstr>
      <vt:lpstr>Delta i planering under vårdtid och fastställande av samordningsbehov </vt:lpstr>
      <vt:lpstr>Generella meddelanden</vt:lpstr>
      <vt:lpstr>Generella meddelanden</vt:lpstr>
      <vt:lpstr>Skriv i utskrivningsplan </vt:lpstr>
      <vt:lpstr>Utskrivningsklar</vt:lpstr>
      <vt:lpstr>Skicka kallelse till Samordnad individuell planering - SIP</vt:lpstr>
      <vt:lpstr>Kallelse till SIP</vt:lpstr>
      <vt:lpstr>Dokumentera SIP  </vt:lpstr>
      <vt:lpstr>Godkänna SIP</vt:lpstr>
      <vt:lpstr>Uppföljning av SIP</vt:lpstr>
      <vt:lpstr>Avsluta samordningsärenden </vt:lpstr>
      <vt:lpstr>Historik</vt:lpstr>
      <vt:lpstr>Tips</vt:lpstr>
      <vt:lpstr>Tips</vt:lpstr>
      <vt:lpstr>Tips</vt:lpstr>
      <vt:lpstr>Olika sätt att filtrera Ärendeöversikten</vt:lpstr>
      <vt:lpstr>Olika sätt att filtrera Ärendeöversikten</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Andersson Kihlberg Karin</dc:creator>
  <cp:lastModifiedBy>Hellman Jessica</cp:lastModifiedBy>
  <cp:revision>51</cp:revision>
  <cp:lastPrinted>2020-11-16T13:55:53Z</cp:lastPrinted>
  <dcterms:created xsi:type="dcterms:W3CDTF">2020-09-09T08:05:13Z</dcterms:created>
  <dcterms:modified xsi:type="dcterms:W3CDTF">2025-09-25T14:51:07Z</dcterms:modified>
</cp:coreProperties>
</file>