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57" r:id="rId4"/>
    <p:sldId id="258" r:id="rId5"/>
    <p:sldId id="272" r:id="rId6"/>
    <p:sldId id="273" r:id="rId7"/>
    <p:sldId id="274" r:id="rId8"/>
    <p:sldId id="278" r:id="rId9"/>
    <p:sldId id="259" r:id="rId10"/>
    <p:sldId id="280" r:id="rId11"/>
    <p:sldId id="284" r:id="rId12"/>
    <p:sldId id="263" r:id="rId13"/>
    <p:sldId id="264" r:id="rId14"/>
    <p:sldId id="265" r:id="rId15"/>
    <p:sldId id="267" r:id="rId16"/>
    <p:sldId id="287" r:id="rId17"/>
    <p:sldId id="268" r:id="rId18"/>
    <p:sldId id="271" r:id="rId19"/>
    <p:sldId id="26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9FFA3"/>
    <a:srgbClr val="6F122E"/>
    <a:srgbClr val="9D1E52"/>
    <a:srgbClr val="FB575C"/>
    <a:srgbClr val="D47800"/>
    <a:srgbClr val="092D59"/>
    <a:srgbClr val="4D648A"/>
    <a:srgbClr val="2A6C81"/>
    <a:srgbClr val="BCC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858" autoAdjust="0"/>
  </p:normalViewPr>
  <p:slideViewPr>
    <p:cSldViewPr snapToGrid="0">
      <p:cViewPr varScale="1">
        <p:scale>
          <a:sx n="90" d="100"/>
          <a:sy n="90" d="100"/>
        </p:scale>
        <p:origin x="133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1C23F-F230-48A5-80D8-6F89F66BF35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9F29E5BE-A07A-435F-B98C-D7879E4A4728}">
      <dgm:prSet phldrT="[Text]"/>
      <dgm:spPr>
        <a:solidFill>
          <a:srgbClr val="0070C0"/>
        </a:solidFill>
      </dgm:spPr>
      <dgm:t>
        <a:bodyPr/>
        <a:lstStyle/>
        <a:p>
          <a:r>
            <a:rPr lang="sv-SE" dirty="0"/>
            <a:t>Samtycken efterfrågas</a:t>
          </a:r>
        </a:p>
      </dgm:t>
    </dgm:pt>
    <dgm:pt modelId="{A409D69F-8504-42A4-9ABD-E8DE917F0C0C}" type="parTrans" cxnId="{2AF70F83-0C9D-42ED-A49E-C4990EBE3D93}">
      <dgm:prSet/>
      <dgm:spPr/>
      <dgm:t>
        <a:bodyPr/>
        <a:lstStyle/>
        <a:p>
          <a:endParaRPr lang="sv-SE"/>
        </a:p>
      </dgm:t>
    </dgm:pt>
    <dgm:pt modelId="{E97BDA0E-7D96-4B80-AA81-0E04E2BD0238}" type="sibTrans" cxnId="{2AF70F83-0C9D-42ED-A49E-C4990EBE3D93}">
      <dgm:prSet/>
      <dgm:spPr>
        <a:solidFill>
          <a:srgbClr val="0070C0"/>
        </a:solidFill>
      </dgm:spPr>
      <dgm:t>
        <a:bodyPr/>
        <a:lstStyle/>
        <a:p>
          <a:endParaRPr lang="sv-SE"/>
        </a:p>
      </dgm:t>
    </dgm:pt>
    <dgm:pt modelId="{67AFD1C4-034F-40FF-AF22-5C1ED92C75FF}">
      <dgm:prSet phldrT="[Text]"/>
      <dgm:spPr/>
      <dgm:t>
        <a:bodyPr/>
        <a:lstStyle/>
        <a:p>
          <a:r>
            <a:rPr lang="sv-SE" dirty="0"/>
            <a:t>Samtycke dokumenteras </a:t>
          </a:r>
          <a:r>
            <a:rPr lang="sv-SE" u="sng" dirty="0"/>
            <a:t>alltid</a:t>
          </a:r>
          <a:r>
            <a:rPr lang="sv-SE" dirty="0"/>
            <a:t> i journalen under Gemensamma dokument</a:t>
          </a:r>
        </a:p>
      </dgm:t>
    </dgm:pt>
    <dgm:pt modelId="{DB3FF5FF-2D69-4413-B6F6-A033C2E4EE7F}" type="parTrans" cxnId="{03EF0FDD-F847-4B5A-B4C7-4AF3C767FBF6}">
      <dgm:prSet/>
      <dgm:spPr/>
      <dgm:t>
        <a:bodyPr/>
        <a:lstStyle/>
        <a:p>
          <a:endParaRPr lang="sv-SE"/>
        </a:p>
      </dgm:t>
    </dgm:pt>
    <dgm:pt modelId="{828194E7-81FB-4445-8AE0-D7B135DB3113}" type="sibTrans" cxnId="{03EF0FDD-F847-4B5A-B4C7-4AF3C767FBF6}">
      <dgm:prSet/>
      <dgm:spPr/>
      <dgm:t>
        <a:bodyPr/>
        <a:lstStyle/>
        <a:p>
          <a:endParaRPr lang="sv-SE"/>
        </a:p>
      </dgm:t>
    </dgm:pt>
    <dgm:pt modelId="{518A02A3-B9D0-472A-8561-C44BCB3F1027}">
      <dgm:prSet phldrT="[Text]"/>
      <dgm:spPr>
        <a:solidFill>
          <a:srgbClr val="0070C0"/>
        </a:solidFill>
      </dgm:spPr>
      <dgm:t>
        <a:bodyPr/>
        <a:lstStyle/>
        <a:p>
          <a:r>
            <a:rPr lang="sv-SE" dirty="0"/>
            <a:t>Inskrivningsmeddelande skickas</a:t>
          </a:r>
        </a:p>
      </dgm:t>
    </dgm:pt>
    <dgm:pt modelId="{F90D7131-2E27-4EBD-A7DC-FAB0E310CCDE}" type="parTrans" cxnId="{4C03B855-DD3D-473E-A3BD-ADEF61F56DD0}">
      <dgm:prSet/>
      <dgm:spPr/>
      <dgm:t>
        <a:bodyPr/>
        <a:lstStyle/>
        <a:p>
          <a:endParaRPr lang="sv-SE"/>
        </a:p>
      </dgm:t>
    </dgm:pt>
    <dgm:pt modelId="{FA8727FB-E88A-4ECA-ADCC-C8F673252DB1}" type="sibTrans" cxnId="{4C03B855-DD3D-473E-A3BD-ADEF61F56DD0}">
      <dgm:prSet/>
      <dgm:spPr/>
      <dgm:t>
        <a:bodyPr/>
        <a:lstStyle/>
        <a:p>
          <a:endParaRPr lang="sv-SE"/>
        </a:p>
      </dgm:t>
    </dgm:pt>
    <dgm:pt modelId="{361F2670-6FD7-49FE-90D0-09EF659CFF26}">
      <dgm:prSet phldrT="[Text]"/>
      <dgm:spPr/>
      <dgm:t>
        <a:bodyPr/>
        <a:lstStyle/>
        <a:p>
          <a:r>
            <a:rPr lang="sv-SE" dirty="0"/>
            <a:t>Besvara alltid frågorna om samtycke</a:t>
          </a:r>
        </a:p>
      </dgm:t>
    </dgm:pt>
    <dgm:pt modelId="{4E99E21E-99DB-4009-95D7-C7091FBC87C6}" type="parTrans" cxnId="{86CE08AB-DA57-4C79-884F-474BB4C86ED5}">
      <dgm:prSet/>
      <dgm:spPr/>
      <dgm:t>
        <a:bodyPr/>
        <a:lstStyle/>
        <a:p>
          <a:endParaRPr lang="sv-SE"/>
        </a:p>
      </dgm:t>
    </dgm:pt>
    <dgm:pt modelId="{4A355BA8-5AB1-48D0-9F63-CF11D0C54437}" type="sibTrans" cxnId="{86CE08AB-DA57-4C79-884F-474BB4C86ED5}">
      <dgm:prSet/>
      <dgm:spPr/>
      <dgm:t>
        <a:bodyPr/>
        <a:lstStyle/>
        <a:p>
          <a:endParaRPr lang="sv-SE"/>
        </a:p>
      </dgm:t>
    </dgm:pt>
    <dgm:pt modelId="{275B9D98-761A-426F-B04F-06BBBE598F44}">
      <dgm:prSet phldrT="[Text]"/>
      <dgm:spPr/>
      <dgm:t>
        <a:bodyPr/>
        <a:lstStyle/>
        <a:p>
          <a:r>
            <a:rPr lang="sv-SE" dirty="0"/>
            <a:t>Ta ställning till Behov av samordnad individuell planering (ja innebär flera aktörer, nej innebär endast socialtjänst. Ändras behovet så kan detta ställningstagande ändras.</a:t>
          </a:r>
        </a:p>
      </dgm:t>
    </dgm:pt>
    <dgm:pt modelId="{EF0FAE5D-E13D-4D37-B065-05611A323107}" type="parTrans" cxnId="{F10FE0EC-3957-4EB2-8767-2C03C5A3BFEF}">
      <dgm:prSet/>
      <dgm:spPr/>
      <dgm:t>
        <a:bodyPr/>
        <a:lstStyle/>
        <a:p>
          <a:endParaRPr lang="sv-SE"/>
        </a:p>
      </dgm:t>
    </dgm:pt>
    <dgm:pt modelId="{1DD950EE-E645-475B-BDA5-09250EC295C0}" type="sibTrans" cxnId="{F10FE0EC-3957-4EB2-8767-2C03C5A3BFEF}">
      <dgm:prSet/>
      <dgm:spPr/>
      <dgm:t>
        <a:bodyPr/>
        <a:lstStyle/>
        <a:p>
          <a:endParaRPr lang="sv-SE"/>
        </a:p>
      </dgm:t>
    </dgm:pt>
    <dgm:pt modelId="{D141DDA4-D9CA-4479-92A0-F48565287983}" type="pres">
      <dgm:prSet presAssocID="{DAA1C23F-F230-48A5-80D8-6F89F66BF35B}" presName="linearFlow" presStyleCnt="0">
        <dgm:presLayoutVars>
          <dgm:dir/>
          <dgm:animLvl val="lvl"/>
          <dgm:resizeHandles val="exact"/>
        </dgm:presLayoutVars>
      </dgm:prSet>
      <dgm:spPr/>
    </dgm:pt>
    <dgm:pt modelId="{1F657CDA-73A6-4ACA-B3EC-E5CDE4B34101}" type="pres">
      <dgm:prSet presAssocID="{9F29E5BE-A07A-435F-B98C-D7879E4A4728}" presName="composite" presStyleCnt="0"/>
      <dgm:spPr/>
    </dgm:pt>
    <dgm:pt modelId="{6288B95E-6D04-41A6-B69E-1E91E817D1F2}" type="pres">
      <dgm:prSet presAssocID="{9F29E5BE-A07A-435F-B98C-D7879E4A4728}" presName="parTx" presStyleLbl="node1" presStyleIdx="0" presStyleCnt="2">
        <dgm:presLayoutVars>
          <dgm:chMax val="0"/>
          <dgm:chPref val="0"/>
          <dgm:bulletEnabled val="1"/>
        </dgm:presLayoutVars>
      </dgm:prSet>
      <dgm:spPr/>
    </dgm:pt>
    <dgm:pt modelId="{E83BD0AC-7454-4F01-9980-96B58271439D}" type="pres">
      <dgm:prSet presAssocID="{9F29E5BE-A07A-435F-B98C-D7879E4A4728}" presName="parSh" presStyleLbl="node1" presStyleIdx="0" presStyleCnt="2" custLinFactNeighborX="-610" custLinFactNeighborY="2411"/>
      <dgm:spPr/>
    </dgm:pt>
    <dgm:pt modelId="{FB5E61DA-7427-4B09-BC2F-42F67A903728}" type="pres">
      <dgm:prSet presAssocID="{9F29E5BE-A07A-435F-B98C-D7879E4A4728}" presName="desTx" presStyleLbl="fgAcc1" presStyleIdx="0" presStyleCnt="2">
        <dgm:presLayoutVars>
          <dgm:bulletEnabled val="1"/>
        </dgm:presLayoutVars>
      </dgm:prSet>
      <dgm:spPr/>
    </dgm:pt>
    <dgm:pt modelId="{2D19F9E5-1BB7-44AA-B99D-8AA37F9F4528}" type="pres">
      <dgm:prSet presAssocID="{E97BDA0E-7D96-4B80-AA81-0E04E2BD0238}" presName="sibTrans" presStyleLbl="sibTrans2D1" presStyleIdx="0" presStyleCnt="1"/>
      <dgm:spPr/>
    </dgm:pt>
    <dgm:pt modelId="{D80A2303-FB9C-499B-8F98-4D236B1BB679}" type="pres">
      <dgm:prSet presAssocID="{E97BDA0E-7D96-4B80-AA81-0E04E2BD0238}" presName="connTx" presStyleLbl="sibTrans2D1" presStyleIdx="0" presStyleCnt="1"/>
      <dgm:spPr/>
    </dgm:pt>
    <dgm:pt modelId="{D8731691-4667-460F-9039-9D6DE5FBED8C}" type="pres">
      <dgm:prSet presAssocID="{518A02A3-B9D0-472A-8561-C44BCB3F1027}" presName="composite" presStyleCnt="0"/>
      <dgm:spPr/>
    </dgm:pt>
    <dgm:pt modelId="{5ADF8585-5E83-4100-89CB-BCC6519E84C7}" type="pres">
      <dgm:prSet presAssocID="{518A02A3-B9D0-472A-8561-C44BCB3F1027}" presName="parTx" presStyleLbl="node1" presStyleIdx="0" presStyleCnt="2">
        <dgm:presLayoutVars>
          <dgm:chMax val="0"/>
          <dgm:chPref val="0"/>
          <dgm:bulletEnabled val="1"/>
        </dgm:presLayoutVars>
      </dgm:prSet>
      <dgm:spPr/>
    </dgm:pt>
    <dgm:pt modelId="{93184D0E-1ABE-4852-B8EC-87D10B71B955}" type="pres">
      <dgm:prSet presAssocID="{518A02A3-B9D0-472A-8561-C44BCB3F1027}" presName="parSh" presStyleLbl="node1" presStyleIdx="1" presStyleCnt="2"/>
      <dgm:spPr/>
    </dgm:pt>
    <dgm:pt modelId="{2EDBD4B0-439D-49F2-9874-2B6783FEFD70}" type="pres">
      <dgm:prSet presAssocID="{518A02A3-B9D0-472A-8561-C44BCB3F1027}" presName="desTx" presStyleLbl="fgAcc1" presStyleIdx="1" presStyleCnt="2">
        <dgm:presLayoutVars>
          <dgm:bulletEnabled val="1"/>
        </dgm:presLayoutVars>
      </dgm:prSet>
      <dgm:spPr/>
    </dgm:pt>
  </dgm:ptLst>
  <dgm:cxnLst>
    <dgm:cxn modelId="{FAACFD03-43C3-4105-A3A4-8D9FBD6383E6}" type="presOf" srcId="{9F29E5BE-A07A-435F-B98C-D7879E4A4728}" destId="{E83BD0AC-7454-4F01-9980-96B58271439D}" srcOrd="1" destOrd="0" presId="urn:microsoft.com/office/officeart/2005/8/layout/process3"/>
    <dgm:cxn modelId="{4A1DC15F-ED9A-4E90-B9D3-6ECCA73ED13B}" type="presOf" srcId="{E97BDA0E-7D96-4B80-AA81-0E04E2BD0238}" destId="{2D19F9E5-1BB7-44AA-B99D-8AA37F9F4528}" srcOrd="0" destOrd="0" presId="urn:microsoft.com/office/officeart/2005/8/layout/process3"/>
    <dgm:cxn modelId="{50EDDD43-516A-4D30-A322-3D0A1B5E55C2}" type="presOf" srcId="{DAA1C23F-F230-48A5-80D8-6F89F66BF35B}" destId="{D141DDA4-D9CA-4479-92A0-F48565287983}" srcOrd="0" destOrd="0" presId="urn:microsoft.com/office/officeart/2005/8/layout/process3"/>
    <dgm:cxn modelId="{4DC20666-CC51-4A01-89CD-A513BB969305}" type="presOf" srcId="{275B9D98-761A-426F-B04F-06BBBE598F44}" destId="{2EDBD4B0-439D-49F2-9874-2B6783FEFD70}" srcOrd="0" destOrd="1" presId="urn:microsoft.com/office/officeart/2005/8/layout/process3"/>
    <dgm:cxn modelId="{79D16072-5142-476C-8C4A-40DA8FBBE7DB}" type="presOf" srcId="{67AFD1C4-034F-40FF-AF22-5C1ED92C75FF}" destId="{FB5E61DA-7427-4B09-BC2F-42F67A903728}" srcOrd="0" destOrd="0" presId="urn:microsoft.com/office/officeart/2005/8/layout/process3"/>
    <dgm:cxn modelId="{4C03B855-DD3D-473E-A3BD-ADEF61F56DD0}" srcId="{DAA1C23F-F230-48A5-80D8-6F89F66BF35B}" destId="{518A02A3-B9D0-472A-8561-C44BCB3F1027}" srcOrd="1" destOrd="0" parTransId="{F90D7131-2E27-4EBD-A7DC-FAB0E310CCDE}" sibTransId="{FA8727FB-E88A-4ECA-ADCC-C8F673252DB1}"/>
    <dgm:cxn modelId="{036CFA5A-176B-42ED-861E-8D1BB4C8C682}" type="presOf" srcId="{518A02A3-B9D0-472A-8561-C44BCB3F1027}" destId="{5ADF8585-5E83-4100-89CB-BCC6519E84C7}" srcOrd="0" destOrd="0" presId="urn:microsoft.com/office/officeart/2005/8/layout/process3"/>
    <dgm:cxn modelId="{2AF70F83-0C9D-42ED-A49E-C4990EBE3D93}" srcId="{DAA1C23F-F230-48A5-80D8-6F89F66BF35B}" destId="{9F29E5BE-A07A-435F-B98C-D7879E4A4728}" srcOrd="0" destOrd="0" parTransId="{A409D69F-8504-42A4-9ABD-E8DE917F0C0C}" sibTransId="{E97BDA0E-7D96-4B80-AA81-0E04E2BD0238}"/>
    <dgm:cxn modelId="{CC68D984-1DB6-4535-869F-0D91FDD54EFA}" type="presOf" srcId="{361F2670-6FD7-49FE-90D0-09EF659CFF26}" destId="{2EDBD4B0-439D-49F2-9874-2B6783FEFD70}" srcOrd="0" destOrd="0" presId="urn:microsoft.com/office/officeart/2005/8/layout/process3"/>
    <dgm:cxn modelId="{86CE08AB-DA57-4C79-884F-474BB4C86ED5}" srcId="{518A02A3-B9D0-472A-8561-C44BCB3F1027}" destId="{361F2670-6FD7-49FE-90D0-09EF659CFF26}" srcOrd="0" destOrd="0" parTransId="{4E99E21E-99DB-4009-95D7-C7091FBC87C6}" sibTransId="{4A355BA8-5AB1-48D0-9F63-CF11D0C54437}"/>
    <dgm:cxn modelId="{8EE51BD5-9D4D-4142-989E-851298D4A00D}" type="presOf" srcId="{E97BDA0E-7D96-4B80-AA81-0E04E2BD0238}" destId="{D80A2303-FB9C-499B-8F98-4D236B1BB679}" srcOrd="1" destOrd="0" presId="urn:microsoft.com/office/officeart/2005/8/layout/process3"/>
    <dgm:cxn modelId="{03EF0FDD-F847-4B5A-B4C7-4AF3C767FBF6}" srcId="{9F29E5BE-A07A-435F-B98C-D7879E4A4728}" destId="{67AFD1C4-034F-40FF-AF22-5C1ED92C75FF}" srcOrd="0" destOrd="0" parTransId="{DB3FF5FF-2D69-4413-B6F6-A033C2E4EE7F}" sibTransId="{828194E7-81FB-4445-8AE0-D7B135DB3113}"/>
    <dgm:cxn modelId="{B775F3E2-237F-4C8B-804A-77A5867FFDD1}" type="presOf" srcId="{518A02A3-B9D0-472A-8561-C44BCB3F1027}" destId="{93184D0E-1ABE-4852-B8EC-87D10B71B955}" srcOrd="1" destOrd="0" presId="urn:microsoft.com/office/officeart/2005/8/layout/process3"/>
    <dgm:cxn modelId="{F10FE0EC-3957-4EB2-8767-2C03C5A3BFEF}" srcId="{518A02A3-B9D0-472A-8561-C44BCB3F1027}" destId="{275B9D98-761A-426F-B04F-06BBBE598F44}" srcOrd="1" destOrd="0" parTransId="{EF0FAE5D-E13D-4D37-B065-05611A323107}" sibTransId="{1DD950EE-E645-475B-BDA5-09250EC295C0}"/>
    <dgm:cxn modelId="{AF8B8CEF-5C78-4601-B8CE-E18B272BC691}" type="presOf" srcId="{9F29E5BE-A07A-435F-B98C-D7879E4A4728}" destId="{6288B95E-6D04-41A6-B69E-1E91E817D1F2}" srcOrd="0" destOrd="0" presId="urn:microsoft.com/office/officeart/2005/8/layout/process3"/>
    <dgm:cxn modelId="{46E20B63-4995-4946-AC6F-697AA5336FB5}" type="presParOf" srcId="{D141DDA4-D9CA-4479-92A0-F48565287983}" destId="{1F657CDA-73A6-4ACA-B3EC-E5CDE4B34101}" srcOrd="0" destOrd="0" presId="urn:microsoft.com/office/officeart/2005/8/layout/process3"/>
    <dgm:cxn modelId="{C914CDCF-7765-4CED-B196-EBFC8CB12CFA}" type="presParOf" srcId="{1F657CDA-73A6-4ACA-B3EC-E5CDE4B34101}" destId="{6288B95E-6D04-41A6-B69E-1E91E817D1F2}" srcOrd="0" destOrd="0" presId="urn:microsoft.com/office/officeart/2005/8/layout/process3"/>
    <dgm:cxn modelId="{F9718588-7E7B-4192-AE65-B51F9C65636A}" type="presParOf" srcId="{1F657CDA-73A6-4ACA-B3EC-E5CDE4B34101}" destId="{E83BD0AC-7454-4F01-9980-96B58271439D}" srcOrd="1" destOrd="0" presId="urn:microsoft.com/office/officeart/2005/8/layout/process3"/>
    <dgm:cxn modelId="{D06570EE-FC17-4BD1-B402-49FE5A1C8EE3}" type="presParOf" srcId="{1F657CDA-73A6-4ACA-B3EC-E5CDE4B34101}" destId="{FB5E61DA-7427-4B09-BC2F-42F67A903728}" srcOrd="2" destOrd="0" presId="urn:microsoft.com/office/officeart/2005/8/layout/process3"/>
    <dgm:cxn modelId="{C796BA4D-1CA8-4720-AF4B-28AC8F431C85}" type="presParOf" srcId="{D141DDA4-D9CA-4479-92A0-F48565287983}" destId="{2D19F9E5-1BB7-44AA-B99D-8AA37F9F4528}" srcOrd="1" destOrd="0" presId="urn:microsoft.com/office/officeart/2005/8/layout/process3"/>
    <dgm:cxn modelId="{24A21C03-B0EA-4DA8-8598-0CC770D54424}" type="presParOf" srcId="{2D19F9E5-1BB7-44AA-B99D-8AA37F9F4528}" destId="{D80A2303-FB9C-499B-8F98-4D236B1BB679}" srcOrd="0" destOrd="0" presId="urn:microsoft.com/office/officeart/2005/8/layout/process3"/>
    <dgm:cxn modelId="{441C8DEE-CD59-49DE-9560-1912CFDDA3FE}" type="presParOf" srcId="{D141DDA4-D9CA-4479-92A0-F48565287983}" destId="{D8731691-4667-460F-9039-9D6DE5FBED8C}" srcOrd="2" destOrd="0" presId="urn:microsoft.com/office/officeart/2005/8/layout/process3"/>
    <dgm:cxn modelId="{6FFA8072-6222-4C2F-AC6C-5E22B2DC2B13}" type="presParOf" srcId="{D8731691-4667-460F-9039-9D6DE5FBED8C}" destId="{5ADF8585-5E83-4100-89CB-BCC6519E84C7}" srcOrd="0" destOrd="0" presId="urn:microsoft.com/office/officeart/2005/8/layout/process3"/>
    <dgm:cxn modelId="{3F2C37B2-6850-4ED6-8EF9-438F6CB46D6D}" type="presParOf" srcId="{D8731691-4667-460F-9039-9D6DE5FBED8C}" destId="{93184D0E-1ABE-4852-B8EC-87D10B71B955}" srcOrd="1" destOrd="0" presId="urn:microsoft.com/office/officeart/2005/8/layout/process3"/>
    <dgm:cxn modelId="{848E3DAE-65A7-4485-AAE2-18CEADB890B0}" type="presParOf" srcId="{D8731691-4667-460F-9039-9D6DE5FBED8C}" destId="{2EDBD4B0-439D-49F2-9874-2B6783FEFD7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BD0AC-7454-4F01-9980-96B58271439D}">
      <dsp:nvSpPr>
        <dsp:cNvPr id="0" name=""/>
        <dsp:cNvSpPr/>
      </dsp:nvSpPr>
      <dsp:spPr>
        <a:xfrm>
          <a:off x="0" y="179774"/>
          <a:ext cx="2333936" cy="77129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sv-SE" sz="1300" kern="1200" dirty="0"/>
            <a:t>Samtycken efterfrågas</a:t>
          </a:r>
        </a:p>
      </dsp:txBody>
      <dsp:txXfrm>
        <a:off x="0" y="179774"/>
        <a:ext cx="2333936" cy="514193"/>
      </dsp:txXfrm>
    </dsp:sp>
    <dsp:sp modelId="{FB5E61DA-7427-4B09-BC2F-42F67A903728}">
      <dsp:nvSpPr>
        <dsp:cNvPr id="0" name=""/>
        <dsp:cNvSpPr/>
      </dsp:nvSpPr>
      <dsp:spPr>
        <a:xfrm>
          <a:off x="480754" y="675372"/>
          <a:ext cx="2333936" cy="21235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kern="1200" dirty="0"/>
            <a:t>Samtycke dokumenteras </a:t>
          </a:r>
          <a:r>
            <a:rPr lang="sv-SE" sz="1300" u="sng" kern="1200" dirty="0"/>
            <a:t>alltid</a:t>
          </a:r>
          <a:r>
            <a:rPr lang="sv-SE" sz="1300" kern="1200" dirty="0"/>
            <a:t> i journalen under Gemensamma dokument</a:t>
          </a:r>
        </a:p>
      </dsp:txBody>
      <dsp:txXfrm>
        <a:off x="542951" y="737569"/>
        <a:ext cx="2209542" cy="1999156"/>
      </dsp:txXfrm>
    </dsp:sp>
    <dsp:sp modelId="{2D19F9E5-1BB7-44AA-B99D-8AA37F9F4528}">
      <dsp:nvSpPr>
        <dsp:cNvPr id="0" name=""/>
        <dsp:cNvSpPr/>
      </dsp:nvSpPr>
      <dsp:spPr>
        <a:xfrm rot="21582961">
          <a:off x="2688428" y="136927"/>
          <a:ext cx="751540" cy="58108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2688429" y="253575"/>
        <a:ext cx="577215" cy="348650"/>
      </dsp:txXfrm>
    </dsp:sp>
    <dsp:sp modelId="{93184D0E-1ABE-4852-B8EC-87D10B71B955}">
      <dsp:nvSpPr>
        <dsp:cNvPr id="0" name=""/>
        <dsp:cNvSpPr/>
      </dsp:nvSpPr>
      <dsp:spPr>
        <a:xfrm>
          <a:off x="3751921" y="161179"/>
          <a:ext cx="2333936" cy="77129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sv-SE" sz="1300" kern="1200" dirty="0"/>
            <a:t>Inskrivningsmeddelande skickas</a:t>
          </a:r>
        </a:p>
      </dsp:txBody>
      <dsp:txXfrm>
        <a:off x="3751921" y="161179"/>
        <a:ext cx="2333936" cy="514193"/>
      </dsp:txXfrm>
    </dsp:sp>
    <dsp:sp modelId="{2EDBD4B0-439D-49F2-9874-2B6783FEFD70}">
      <dsp:nvSpPr>
        <dsp:cNvPr id="0" name=""/>
        <dsp:cNvSpPr/>
      </dsp:nvSpPr>
      <dsp:spPr>
        <a:xfrm>
          <a:off x="4229956" y="675372"/>
          <a:ext cx="2333936" cy="21235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sv-SE" sz="1300" kern="1200" dirty="0"/>
            <a:t>Besvara alltid frågorna om samtycke</a:t>
          </a:r>
        </a:p>
        <a:p>
          <a:pPr marL="114300" lvl="1" indent="-114300" algn="l" defTabSz="577850">
            <a:lnSpc>
              <a:spcPct val="90000"/>
            </a:lnSpc>
            <a:spcBef>
              <a:spcPct val="0"/>
            </a:spcBef>
            <a:spcAft>
              <a:spcPct val="15000"/>
            </a:spcAft>
            <a:buChar char="•"/>
          </a:pPr>
          <a:r>
            <a:rPr lang="sv-SE" sz="1300" kern="1200" dirty="0"/>
            <a:t>Ta ställning till Behov av samordnad individuell planering (ja innebär flera aktörer, nej innebär endast socialtjänst. Ändras behovet så kan detta ställningstagande ändras.</a:t>
          </a:r>
        </a:p>
      </dsp:txBody>
      <dsp:txXfrm>
        <a:off x="4292153" y="737569"/>
        <a:ext cx="2209542" cy="19991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0DF33-4CED-4854-A854-63489993809B}" type="datetimeFigureOut">
              <a:rPr lang="sv-SE" smtClean="0"/>
              <a:t>2025-09-25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AF0AC-8822-4870-8BDF-7BA92B1EFEBB}" type="slidenum">
              <a:rPr lang="sv-SE" smtClean="0"/>
              <a:t>‹#›</a:t>
            </a:fld>
            <a:endParaRPr lang="sv-SE"/>
          </a:p>
        </p:txBody>
      </p:sp>
    </p:spTree>
    <p:extLst>
      <p:ext uri="{BB962C8B-B14F-4D97-AF65-F5344CB8AC3E}">
        <p14:creationId xmlns:p14="http://schemas.microsoft.com/office/powerpoint/2010/main" val="34913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73AF0AC-8822-4870-8BDF-7BA92B1EFEBB}" type="slidenum">
              <a:rPr lang="sv-SE" smtClean="0"/>
              <a:t>1</a:t>
            </a:fld>
            <a:endParaRPr lang="sv-SE" dirty="0"/>
          </a:p>
        </p:txBody>
      </p:sp>
    </p:spTree>
    <p:extLst>
      <p:ext uri="{BB962C8B-B14F-4D97-AF65-F5344CB8AC3E}">
        <p14:creationId xmlns:p14="http://schemas.microsoft.com/office/powerpoint/2010/main" val="202523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11</a:t>
            </a:fld>
            <a:endParaRPr lang="sv-SE"/>
          </a:p>
        </p:txBody>
      </p:sp>
    </p:spTree>
    <p:extLst>
      <p:ext uri="{BB962C8B-B14F-4D97-AF65-F5344CB8AC3E}">
        <p14:creationId xmlns:p14="http://schemas.microsoft.com/office/powerpoint/2010/main" val="210254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12</a:t>
            </a:fld>
            <a:endParaRPr lang="sv-SE"/>
          </a:p>
        </p:txBody>
      </p:sp>
    </p:spTree>
    <p:extLst>
      <p:ext uri="{BB962C8B-B14F-4D97-AF65-F5344CB8AC3E}">
        <p14:creationId xmlns:p14="http://schemas.microsoft.com/office/powerpoint/2010/main" val="47576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Link skickas det ett automatiskt meddelande när patienten skrivs ut från avdelningen. Med ibland kan man behöva skicka finns</a:t>
            </a:r>
            <a:r>
              <a:rPr lang="sv-SE" baseline="0" dirty="0"/>
              <a:t> det inget Utskrivningsmeddelande för att förtydliga delar som är förknippade med utskrivningen, då måste skicka ett generellt meddelande med Titeln Utskrivningsmeddelande</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13</a:t>
            </a:fld>
            <a:endParaRPr lang="sv-SE"/>
          </a:p>
        </p:txBody>
      </p:sp>
    </p:spTree>
    <p:extLst>
      <p:ext uri="{BB962C8B-B14F-4D97-AF65-F5344CB8AC3E}">
        <p14:creationId xmlns:p14="http://schemas.microsoft.com/office/powerpoint/2010/main" val="298569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Vid enstaka uppdrag inom Regionens verksamheter gäller fortfarande remiss/vårdbegäran. Ämnesrubriken kan användas från region till kommunens hemsjukvård</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14</a:t>
            </a:fld>
            <a:endParaRPr lang="sv-SE"/>
          </a:p>
        </p:txBody>
      </p:sp>
    </p:spTree>
    <p:extLst>
      <p:ext uri="{BB962C8B-B14F-4D97-AF65-F5344CB8AC3E}">
        <p14:creationId xmlns:p14="http://schemas.microsoft.com/office/powerpoint/2010/main" val="111160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Patienten</a:t>
            </a:r>
            <a:r>
              <a:rPr lang="sv-SE" baseline="0" dirty="0"/>
              <a:t> ska bara ha en Utskrivningsplan och eller en SIP, alla aktörer ska skriva i samma plan. Finns det flera planer så blir det flera utskrifter, blir svårt för patienten att få helheten. Planen skrivs till patienten. </a:t>
            </a:r>
          </a:p>
          <a:p>
            <a:r>
              <a:rPr lang="sv-SE" dirty="0"/>
              <a:t>Den första personen som ska</a:t>
            </a:r>
            <a:r>
              <a:rPr lang="sv-SE" baseline="0" dirty="0"/>
              <a:t> skriva måste lägga till själva planen, därefter ska alla andra använda den redan befintliga planen</a:t>
            </a:r>
          </a:p>
          <a:p>
            <a:r>
              <a:rPr lang="sv-SE" baseline="0" dirty="0"/>
              <a:t>Person 1;</a:t>
            </a:r>
          </a:p>
          <a:p>
            <a:r>
              <a:rPr lang="sv-SE" dirty="0"/>
              <a:t>Klicka på fliken Planer</a:t>
            </a:r>
          </a:p>
          <a:p>
            <a:r>
              <a:rPr lang="sv-SE" dirty="0"/>
              <a:t>Välj plan</a:t>
            </a:r>
            <a:r>
              <a:rPr lang="sv-SE" baseline="0" dirty="0"/>
              <a:t>, klicka på Lägg till</a:t>
            </a:r>
          </a:p>
          <a:p>
            <a:r>
              <a:rPr lang="sv-SE" baseline="0" dirty="0"/>
              <a:t>Då skapas en rad med rubriken Utskrivningsplan. Denna rad det bara ska finnas en av.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Välj mall, </a:t>
            </a:r>
            <a:r>
              <a:rPr lang="sv-SE" dirty="0"/>
              <a:t>Rubrikerna anger vart respektive aktör ska skriva sin information</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15</a:t>
            </a:fld>
            <a:endParaRPr lang="sv-SE"/>
          </a:p>
        </p:txBody>
      </p:sp>
    </p:spTree>
    <p:extLst>
      <p:ext uri="{BB962C8B-B14F-4D97-AF65-F5344CB8AC3E}">
        <p14:creationId xmlns:p14="http://schemas.microsoft.com/office/powerpoint/2010/main" val="137916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Person 2</a:t>
            </a:r>
          </a:p>
          <a:p>
            <a:r>
              <a:rPr lang="sv-SE" dirty="0"/>
              <a:t>När nästa person klickar på fliken Planer</a:t>
            </a:r>
            <a:r>
              <a:rPr lang="sv-SE" baseline="0" dirty="0"/>
              <a:t> så kommer man se att det redan finns en plan tillagd. Denna plan ska användas av alla involverade aktörer. </a:t>
            </a:r>
            <a:endParaRPr lang="sv-SE" dirty="0"/>
          </a:p>
          <a:p>
            <a:r>
              <a:rPr lang="sv-SE" dirty="0"/>
              <a:t>Klicka på pilen vid</a:t>
            </a:r>
            <a:r>
              <a:rPr lang="sv-SE" baseline="0" dirty="0"/>
              <a:t> Utskrivningsplan</a:t>
            </a:r>
          </a:p>
          <a:p>
            <a:r>
              <a:rPr lang="sv-SE" baseline="0" dirty="0"/>
              <a:t>Planen utvidgas och man ser ett datum, markera datumet</a:t>
            </a:r>
          </a:p>
          <a:p>
            <a:r>
              <a:rPr lang="sv-SE" baseline="0" dirty="0"/>
              <a:t>Om det redan finns anteckningar skrivna så kommer dessa att visas. </a:t>
            </a:r>
          </a:p>
          <a:p>
            <a:r>
              <a:rPr lang="sv-SE" baseline="0" dirty="0"/>
              <a:t>För att skriva en ny anteckning klicka på knappen Ny anteckning i nedre högra hörnet. </a:t>
            </a:r>
          </a:p>
          <a:p>
            <a:r>
              <a:rPr lang="sv-SE" baseline="0" dirty="0"/>
              <a:t>Skriv på lämpliga sökord och spara eller signera. Nu kommer ytterligare en anteckning läggas till i planen. När alla aktörer skrivit sin del så kommer det finnas flera anteckningar samlad och man kan då göra en utskrift till patienten. </a:t>
            </a:r>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16</a:t>
            </a:fld>
            <a:endParaRPr lang="sv-SE"/>
          </a:p>
        </p:txBody>
      </p:sp>
    </p:spTree>
    <p:extLst>
      <p:ext uri="{BB962C8B-B14F-4D97-AF65-F5344CB8AC3E}">
        <p14:creationId xmlns:p14="http://schemas.microsoft.com/office/powerpoint/2010/main" val="1899473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Eftersom</a:t>
            </a:r>
            <a:r>
              <a:rPr lang="sv-SE" baseline="0" dirty="0"/>
              <a:t> det är flera olika vårdgivare som skriver i Cosmic Journal så finns det sekretessregler. </a:t>
            </a:r>
          </a:p>
          <a:p>
            <a:r>
              <a:rPr lang="sv-SE" baseline="0" dirty="0"/>
              <a:t>Om samtyckena är besvarade i fliken Meddelanden så ger detta en fingervisning om vad patienten svarat. </a:t>
            </a:r>
          </a:p>
          <a:p>
            <a:r>
              <a:rPr lang="sv-SE" baseline="0" dirty="0"/>
              <a:t>Om patienten svarat Nej eller Ej tillfrågad på Samtycke till informationsdelning så hade fliken Journal varit inaktiv, alltså inte klickbar.</a:t>
            </a:r>
          </a:p>
          <a:p>
            <a:r>
              <a:rPr lang="sv-SE" baseline="0" dirty="0"/>
              <a:t>Är fliken Journal klickbar så innebär det att patienten svarat Ja på Samtycke till informationsdelning.  </a:t>
            </a:r>
          </a:p>
          <a:p>
            <a:r>
              <a:rPr lang="sv-SE" baseline="0" dirty="0"/>
              <a:t>Först kommer man in i vyn Samtycke, ibland visas informationen här som </a:t>
            </a:r>
            <a:r>
              <a:rPr lang="sv-SE" baseline="0" dirty="0" err="1"/>
              <a:t>sekretssklassad</a:t>
            </a:r>
            <a:r>
              <a:rPr lang="sv-SE" baseline="0" dirty="0"/>
              <a:t> och ibland inte, det beror på vilken mall i journalen som vårdpersonalen skrivit i. Skriver man direkt i det gemensamma dokumentet ska det inte visas som </a:t>
            </a:r>
            <a:r>
              <a:rPr lang="sv-SE" baseline="0" dirty="0" err="1"/>
              <a:t>sekretessklassat</a:t>
            </a:r>
            <a:r>
              <a:rPr lang="sv-SE" baseline="0" dirty="0"/>
              <a:t> men använder man tex mallen Inskrivning så har den </a:t>
            </a:r>
            <a:r>
              <a:rPr lang="sv-SE" baseline="0" dirty="0" err="1"/>
              <a:t>sekretessklass</a:t>
            </a:r>
            <a:r>
              <a:rPr lang="sv-SE" baseline="0" dirty="0"/>
              <a:t> 3 och då blir informationen sekretessklassad</a:t>
            </a:r>
          </a:p>
          <a:p>
            <a:r>
              <a:rPr lang="sv-SE" baseline="0" dirty="0"/>
              <a:t>Här får man bryta sekretessen för att läsa vad det står för att veta om man får läsa mer information. </a:t>
            </a:r>
          </a:p>
          <a:p>
            <a:r>
              <a:rPr lang="sv-SE" baseline="0" dirty="0"/>
              <a:t>Sekretessen bryts genom att klicka på stopp-symbolen eller genom att högerklicka på sökordet och välja Visa </a:t>
            </a:r>
            <a:r>
              <a:rPr lang="sv-SE" baseline="0" dirty="0" err="1"/>
              <a:t>sekretssklassad</a:t>
            </a:r>
            <a:r>
              <a:rPr lang="sv-SE" baseline="0" dirty="0"/>
              <a:t> information</a:t>
            </a:r>
          </a:p>
          <a:p>
            <a:r>
              <a:rPr lang="sv-SE" baseline="0" dirty="0"/>
              <a:t>När man klickat visas informationsruta gällande Visa sekretessklassad data, klicka Ja så visas anteckningarna. Detta måste man göra i varje vy </a:t>
            </a:r>
          </a:p>
        </p:txBody>
      </p:sp>
      <p:sp>
        <p:nvSpPr>
          <p:cNvPr id="4" name="Platshållare för bildnummer 3"/>
          <p:cNvSpPr>
            <a:spLocks noGrp="1"/>
          </p:cNvSpPr>
          <p:nvPr>
            <p:ph type="sldNum" sz="quarter" idx="10"/>
          </p:nvPr>
        </p:nvSpPr>
        <p:spPr/>
        <p:txBody>
          <a:bodyPr/>
          <a:lstStyle/>
          <a:p>
            <a:fld id="{6A19D071-BB27-474B-8150-F7B9AD77185C}" type="slidenum">
              <a:rPr lang="sv-SE" smtClean="0"/>
              <a:t>17</a:t>
            </a:fld>
            <a:endParaRPr lang="sv-SE"/>
          </a:p>
        </p:txBody>
      </p:sp>
    </p:spTree>
    <p:extLst>
      <p:ext uri="{BB962C8B-B14F-4D97-AF65-F5344CB8AC3E}">
        <p14:creationId xmlns:p14="http://schemas.microsoft.com/office/powerpoint/2010/main" val="368212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18</a:t>
            </a:fld>
            <a:endParaRPr lang="sv-SE"/>
          </a:p>
        </p:txBody>
      </p:sp>
    </p:spTree>
    <p:extLst>
      <p:ext uri="{BB962C8B-B14F-4D97-AF65-F5344CB8AC3E}">
        <p14:creationId xmlns:p14="http://schemas.microsoft.com/office/powerpoint/2010/main" val="3155801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utskrivning från slutenvården- försvinner slutenvården som aktör när patienten blir utskriven. Undantag är</a:t>
            </a:r>
            <a:r>
              <a:rPr lang="sv-SE" baseline="0" dirty="0"/>
              <a:t> om Meddelande om utskrivningsklar är skickat och patienten har placerats på en avdelning i väntan på kommunboende. Den avdelningen ska då ha lagt till sig som aktör och behöver då ta bort sig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a:t>
            </a:r>
            <a:endParaRPr lang="sv-SE"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19</a:t>
            </a:fld>
            <a:endParaRPr lang="sv-SE"/>
          </a:p>
        </p:txBody>
      </p:sp>
    </p:spTree>
    <p:extLst>
      <p:ext uri="{BB962C8B-B14F-4D97-AF65-F5344CB8AC3E}">
        <p14:creationId xmlns:p14="http://schemas.microsoft.com/office/powerpoint/2010/main" val="1611122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Georgia" panose="02040502050405020303" pitchFamily="18" charset="0"/>
                <a:ea typeface="Georgia" panose="02040502050405020303" pitchFamily="18" charset="0"/>
                <a:cs typeface="Times New Roman" panose="02020603050405020304" pitchFamily="18" charset="0"/>
              </a:rPr>
              <a:t>Bilden ska klargöra vad respektive aktör har för ansvar i de olika delarna av processen och hur samverkan sker över de organisatoriska gränserna.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73AF0AC-8822-4870-8BDF-7BA92B1EFEBB}" type="slidenum">
              <a:rPr lang="sv-SE" smtClean="0"/>
              <a:t>20</a:t>
            </a:fld>
            <a:endParaRPr lang="sv-SE"/>
          </a:p>
        </p:txBody>
      </p:sp>
    </p:spTree>
    <p:extLst>
      <p:ext uri="{BB962C8B-B14F-4D97-AF65-F5344CB8AC3E}">
        <p14:creationId xmlns:p14="http://schemas.microsoft.com/office/powerpoint/2010/main" val="283494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Insatser vid samordnad vård- och omsorgsplanering ska ske genom samverkan och ge patienten/personen en upplevelse av trygghet och säkerhet.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Planering under vårdtiden ska säkerställa att personen kan skrivas ut från den slutna vården när läkaren bedömt personen som utskrivningsklar.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All vård, behandling och planering ska ske tillsammans med personen.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SIP ska klargöra vilka insatser personen behöver, vilka insatser respektive huvudman har ansvar för samt vem som ska samordna insatserna. </a:t>
            </a:r>
          </a:p>
          <a:p>
            <a:pPr>
              <a:spcAft>
                <a:spcPts val="600"/>
              </a:spcAft>
            </a:pPr>
            <a:r>
              <a:rPr lang="sv-SE" sz="1800" dirty="0">
                <a:effectLst/>
                <a:latin typeface="Georgia" panose="02040502050405020303" pitchFamily="18" charset="0"/>
                <a:ea typeface="Georgia" panose="02040502050405020303" pitchFamily="18" charset="0"/>
                <a:cs typeface="Times New Roman" panose="02020603050405020304" pitchFamily="18" charset="0"/>
              </a:rPr>
              <a:t>För mer information se riktlinje för Samordnad vård- och omsorgsplanering i öppen vård och sluten vård.</a:t>
            </a:r>
            <a:r>
              <a:rPr lang="sv-SE" sz="1800" dirty="0">
                <a:solidFill>
                  <a:srgbClr val="000000"/>
                </a:solidFill>
                <a:effectLst/>
                <a:latin typeface="Georgia" panose="02040502050405020303" pitchFamily="18" charset="0"/>
                <a:ea typeface="Georgia" panose="02040502050405020303"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eorgia" panose="02040502050405020303" pitchFamily="18" charset="0"/>
                <a:ea typeface="Georgia" panose="02040502050405020303" pitchFamily="18" charset="0"/>
                <a:cs typeface="Times New Roman" panose="02020603050405020304" pitchFamily="18" charset="0"/>
              </a:rPr>
              <a:t>Lagen om samverkan vid utskrivning från sluten hälso- och sjukvård omfattar alla personer som bedöms ha behov av insatser från socialtjänsten, kommunal hälso- och sjukvård och/eller regionsfinansierad öppenvård efter utskrivning från slutenvården.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Georgia" panose="02040502050405020303" pitchFamily="18" charset="0"/>
                <a:ea typeface="Georgia" panose="02040502050405020303" pitchFamily="18" charset="0"/>
                <a:cs typeface="Times New Roman" panose="02020603050405020304" pitchFamily="18" charset="0"/>
              </a:rPr>
              <a:t>Lagen omfattar personer i alla åldrar med olika typer av behov av insatser och samordning inför och efter utskrivning. </a:t>
            </a:r>
          </a:p>
          <a:p>
            <a:pPr>
              <a:spcAft>
                <a:spcPts val="600"/>
              </a:spcAft>
            </a:pPr>
            <a:endParaRPr lang="sv-SE" sz="1800" dirty="0">
              <a:effectLst/>
              <a:latin typeface="Georgia" panose="02040502050405020303" pitchFamily="18" charset="0"/>
              <a:ea typeface="Georgia" panose="02040502050405020303"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3</a:t>
            </a:fld>
            <a:endParaRPr lang="sv-SE"/>
          </a:p>
        </p:txBody>
      </p:sp>
    </p:spTree>
    <p:extLst>
      <p:ext uri="{BB962C8B-B14F-4D97-AF65-F5344CB8AC3E}">
        <p14:creationId xmlns:p14="http://schemas.microsoft.com/office/powerpoint/2010/main" val="48850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4</a:t>
            </a:fld>
            <a:endParaRPr lang="sv-SE"/>
          </a:p>
        </p:txBody>
      </p:sp>
    </p:spTree>
    <p:extLst>
      <p:ext uri="{BB962C8B-B14F-4D97-AF65-F5344CB8AC3E}">
        <p14:creationId xmlns:p14="http://schemas.microsoft.com/office/powerpoint/2010/main" val="138849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Ärenden läggs ibland till fel aktör. Akutmottagningen</a:t>
            </a:r>
            <a:r>
              <a:rPr lang="sv-SE" baseline="0" dirty="0"/>
              <a:t> är öppenvård. </a:t>
            </a:r>
            <a:r>
              <a:rPr lang="sv-SE" dirty="0"/>
              <a:t>Ofta</a:t>
            </a:r>
            <a:r>
              <a:rPr lang="sv-SE" baseline="0" dirty="0"/>
              <a:t> väljer man slutenvård och lägger ärenden till akutvårdsavdelning. Detta innebär att akutmottagningarna inte får kännedom om att personen är på väg. Att ärendet ligger fel upptäcks ofta  i efterhand.</a:t>
            </a:r>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5</a:t>
            </a:fld>
            <a:endParaRPr lang="sv-SE"/>
          </a:p>
        </p:txBody>
      </p:sp>
    </p:spTree>
    <p:extLst>
      <p:ext uri="{BB962C8B-B14F-4D97-AF65-F5344CB8AC3E}">
        <p14:creationId xmlns:p14="http://schemas.microsoft.com/office/powerpoint/2010/main" val="14286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Lägg alltid till </a:t>
            </a:r>
            <a:r>
              <a:rPr lang="sv-SE" u="sng" dirty="0"/>
              <a:t>din</a:t>
            </a:r>
            <a:r>
              <a:rPr lang="sv-SE" dirty="0"/>
              <a:t> enhet som aktör annars kommer inte personen visas på Ärendeöversikten och det finns risk för att ingen</a:t>
            </a:r>
            <a:r>
              <a:rPr lang="sv-SE" baseline="0" dirty="0"/>
              <a:t> i kommunen ser svaret som kommer från akutmottagningen. </a:t>
            </a:r>
            <a:endParaRPr lang="sv-SE" dirty="0"/>
          </a:p>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6</a:t>
            </a:fld>
            <a:endParaRPr lang="sv-SE"/>
          </a:p>
        </p:txBody>
      </p:sp>
    </p:spTree>
    <p:extLst>
      <p:ext uri="{BB962C8B-B14F-4D97-AF65-F5344CB8AC3E}">
        <p14:creationId xmlns:p14="http://schemas.microsoft.com/office/powerpoint/2010/main" val="280860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7</a:t>
            </a:fld>
            <a:endParaRPr lang="sv-SE"/>
          </a:p>
        </p:txBody>
      </p:sp>
    </p:spTree>
    <p:extLst>
      <p:ext uri="{BB962C8B-B14F-4D97-AF65-F5344CB8AC3E}">
        <p14:creationId xmlns:p14="http://schemas.microsoft.com/office/powerpoint/2010/main" val="94563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8</a:t>
            </a:fld>
            <a:endParaRPr lang="sv-SE"/>
          </a:p>
        </p:txBody>
      </p:sp>
    </p:spTree>
    <p:extLst>
      <p:ext uri="{BB962C8B-B14F-4D97-AF65-F5344CB8AC3E}">
        <p14:creationId xmlns:p14="http://schemas.microsoft.com/office/powerpoint/2010/main" val="80487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A19D071-BB27-474B-8150-F7B9AD77185C}" type="slidenum">
              <a:rPr lang="sv-SE" smtClean="0"/>
              <a:t>9</a:t>
            </a:fld>
            <a:endParaRPr lang="sv-SE"/>
          </a:p>
        </p:txBody>
      </p:sp>
    </p:spTree>
    <p:extLst>
      <p:ext uri="{BB962C8B-B14F-4D97-AF65-F5344CB8AC3E}">
        <p14:creationId xmlns:p14="http://schemas.microsoft.com/office/powerpoint/2010/main" val="137677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A19D071-BB27-474B-8150-F7B9AD77185C}" type="slidenum">
              <a:rPr lang="sv-SE" smtClean="0"/>
              <a:t>10</a:t>
            </a:fld>
            <a:endParaRPr lang="sv-SE"/>
          </a:p>
        </p:txBody>
      </p:sp>
    </p:spTree>
    <p:extLst>
      <p:ext uri="{BB962C8B-B14F-4D97-AF65-F5344CB8AC3E}">
        <p14:creationId xmlns:p14="http://schemas.microsoft.com/office/powerpoint/2010/main" val="411915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C583DFD-CE3B-4FD5-AC85-E91CC409EDB7}" type="datetimeFigureOut">
              <a:rPr lang="sv-SE" smtClean="0"/>
              <a:t>2025-09-25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11E17C4-717D-42C4-B4F2-CDE17D57FAA1}" type="slidenum">
              <a:rPr lang="sv-SE" smtClean="0"/>
              <a:t>‹#›</a:t>
            </a:fld>
            <a:endParaRPr lang="sv-SE"/>
          </a:p>
        </p:txBody>
      </p:sp>
    </p:spTree>
    <p:extLst>
      <p:ext uri="{BB962C8B-B14F-4D97-AF65-F5344CB8AC3E}">
        <p14:creationId xmlns:p14="http://schemas.microsoft.com/office/powerpoint/2010/main" val="1184418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7" name="Date Placeholder 6"/>
          <p:cNvSpPr>
            <a:spLocks noGrp="1"/>
          </p:cNvSpPr>
          <p:nvPr>
            <p:ph type="dt" sz="half" idx="10"/>
          </p:nvPr>
        </p:nvSpPr>
        <p:spPr/>
        <p:txBody>
          <a:bodyPr/>
          <a:lstStyle/>
          <a:p>
            <a:fld id="{5C583DFD-CE3B-4FD5-AC85-E91CC409EDB7}" type="datetimeFigureOut">
              <a:rPr lang="sv-SE" smtClean="0"/>
              <a:t>2025-09-25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11E17C4-717D-42C4-B4F2-CDE17D57FAA1}" type="slidenum">
              <a:rPr lang="sv-SE" smtClean="0"/>
              <a:t>‹#›</a:t>
            </a:fld>
            <a:endParaRPr lang="sv-SE"/>
          </a:p>
        </p:txBody>
      </p:sp>
      <p:sp>
        <p:nvSpPr>
          <p:cNvPr id="11" name="Content Placeholder 10"/>
          <p:cNvSpPr>
            <a:spLocks noGrp="1"/>
          </p:cNvSpPr>
          <p:nvPr>
            <p:ph sz="quarter" idx="13"/>
          </p:nvPr>
        </p:nvSpPr>
        <p:spPr>
          <a:xfrm>
            <a:off x="609600" y="2212848"/>
            <a:ext cx="5388864" cy="391363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559892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C583DFD-CE3B-4FD5-AC85-E91CC409EDB7}" type="datetimeFigureOut">
              <a:rPr lang="sv-SE" smtClean="0"/>
              <a:t>2025-09-25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11E17C4-717D-42C4-B4F2-CDE17D57FAA1}" type="slidenum">
              <a:rPr lang="sv-SE" smtClean="0"/>
              <a:t>‹#›</a:t>
            </a:fld>
            <a:endParaRPr lang="sv-SE"/>
          </a:p>
        </p:txBody>
      </p:sp>
      <p:sp>
        <p:nvSpPr>
          <p:cNvPr id="9" name="Content Placeholder 8"/>
          <p:cNvSpPr>
            <a:spLocks noGrp="1"/>
          </p:cNvSpPr>
          <p:nvPr>
            <p:ph sz="quarter" idx="13"/>
          </p:nvPr>
        </p:nvSpPr>
        <p:spPr>
          <a:xfrm>
            <a:off x="487680" y="1600200"/>
            <a:ext cx="5388864" cy="45262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97414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667E1786-B390-1C3B-C1D1-BF33F5032D92}"/>
              </a:ext>
            </a:extLst>
          </p:cNvPr>
          <p:cNvSpPr/>
          <p:nvPr userDrawn="1">
            <p:custDataLst>
              <p:tags r:id="rId28"/>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4" r:id="rId24"/>
    <p:sldLayoutId id="2147483705" r:id="rId25"/>
    <p:sldLayoutId id="2147483706" r:id="rId26"/>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5A503F-55DF-4592-97CA-D0517782DB5F}"/>
              </a:ext>
            </a:extLst>
          </p:cNvPr>
          <p:cNvSpPr>
            <a:spLocks noGrp="1"/>
          </p:cNvSpPr>
          <p:nvPr>
            <p:ph type="ctrTitle"/>
          </p:nvPr>
        </p:nvSpPr>
        <p:spPr/>
        <p:txBody>
          <a:bodyPr/>
          <a:lstStyle/>
          <a:p>
            <a:r>
              <a:rPr lang="sv-SE" sz="3200" i="1" dirty="0">
                <a:effectLst/>
                <a:latin typeface="Calibri" panose="020F0502020204030204" pitchFamily="34" charset="0"/>
                <a:ea typeface="Calibri" panose="020F0502020204030204" pitchFamily="34" charset="0"/>
                <a:cs typeface="Times New Roman" panose="02020603050405020304" pitchFamily="18" charset="0"/>
              </a:rPr>
              <a:t>Introduktion till Cosmic Link</a:t>
            </a:r>
            <a:endParaRPr lang="sv-SE" sz="6000" dirty="0"/>
          </a:p>
        </p:txBody>
      </p:sp>
      <p:sp>
        <p:nvSpPr>
          <p:cNvPr id="3" name="Underrubrik 2">
            <a:extLst>
              <a:ext uri="{FF2B5EF4-FFF2-40B4-BE49-F238E27FC236}">
                <a16:creationId xmlns:a16="http://schemas.microsoft.com/office/drawing/2014/main" id="{FD086EDF-7F58-4D7A-9A76-DC9DEA88F662}"/>
              </a:ext>
            </a:extLst>
          </p:cNvPr>
          <p:cNvSpPr>
            <a:spLocks noGrp="1"/>
          </p:cNvSpPr>
          <p:nvPr>
            <p:ph type="subTitle" idx="1"/>
          </p:nvPr>
        </p:nvSpPr>
        <p:spPr/>
        <p:txBody>
          <a:bodyPr/>
          <a:lstStyle/>
          <a:p>
            <a:r>
              <a:rPr lang="sv-SE" dirty="0">
                <a:latin typeface="Calibri" panose="020F0502020204030204" pitchFamily="34" charset="0"/>
                <a:ea typeface="Calibri" panose="020F0502020204030204" pitchFamily="34" charset="0"/>
                <a:cs typeface="Times New Roman" panose="02020603050405020304" pitchFamily="18" charset="0"/>
              </a:rPr>
              <a:t>Utskrivning från sjukhus </a:t>
            </a:r>
            <a:endParaRPr lang="sv-SE" dirty="0"/>
          </a:p>
        </p:txBody>
      </p:sp>
      <p:sp>
        <p:nvSpPr>
          <p:cNvPr id="4" name="Platshållare för text 3">
            <a:extLst>
              <a:ext uri="{FF2B5EF4-FFF2-40B4-BE49-F238E27FC236}">
                <a16:creationId xmlns:a16="http://schemas.microsoft.com/office/drawing/2014/main" id="{04BC8D4F-F2FB-414C-93E1-B9FB0E3BF465}"/>
              </a:ext>
            </a:extLst>
          </p:cNvPr>
          <p:cNvSpPr>
            <a:spLocks noGrp="1"/>
          </p:cNvSpPr>
          <p:nvPr>
            <p:ph type="body" sz="quarter" idx="10"/>
          </p:nvPr>
        </p:nvSpPr>
        <p:spPr/>
        <p:txBody>
          <a:bodyPr/>
          <a:lstStyle/>
          <a:p>
            <a:r>
              <a:rPr lang="sv-SE" dirty="0"/>
              <a:t>25 september 2025</a:t>
            </a:r>
          </a:p>
        </p:txBody>
      </p:sp>
    </p:spTree>
    <p:extLst>
      <p:ext uri="{BB962C8B-B14F-4D97-AF65-F5344CB8AC3E}">
        <p14:creationId xmlns:p14="http://schemas.microsoft.com/office/powerpoint/2010/main" val="33975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Inskrivningsmeddelande</a:t>
            </a:r>
          </a:p>
        </p:txBody>
      </p:sp>
      <p:sp>
        <p:nvSpPr>
          <p:cNvPr id="8" name="Platshållare för innehåll 7"/>
          <p:cNvSpPr>
            <a:spLocks noGrp="1"/>
          </p:cNvSpPr>
          <p:nvPr>
            <p:ph sz="quarter" idx="13"/>
          </p:nvPr>
        </p:nvSpPr>
        <p:spPr>
          <a:xfrm>
            <a:off x="5167422" y="1608138"/>
            <a:ext cx="6103089" cy="4548113"/>
          </a:xfrm>
        </p:spPr>
        <p:txBody>
          <a:bodyPr/>
          <a:lstStyle/>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Beräknad tidpunkt för utskrivning</a:t>
            </a:r>
            <a:r>
              <a:rPr lang="sv-SE" sz="1200" dirty="0">
                <a:solidFill>
                  <a:schemeClr val="dk1"/>
                </a:solidFill>
                <a:ea typeface="Georgia"/>
                <a:cs typeface="Georgia"/>
                <a:sym typeface="Georgia"/>
              </a:rPr>
              <a:t> - räcker med datum, klockslaget kan tas bort.</a:t>
            </a:r>
          </a:p>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Samtycke till informationsdelning</a:t>
            </a:r>
          </a:p>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Inskrivningsorsak</a:t>
            </a:r>
            <a:r>
              <a:rPr lang="sv-SE" sz="1200" dirty="0">
                <a:solidFill>
                  <a:schemeClr val="dk1"/>
                </a:solidFill>
                <a:ea typeface="Georgia"/>
                <a:cs typeface="Georgia"/>
                <a:sym typeface="Georgia"/>
              </a:rPr>
              <a:t> ska fyllas i om patienten samtyckt till informationsdelning.</a:t>
            </a:r>
          </a:p>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Behov av samordnad individuell planering</a:t>
            </a:r>
          </a:p>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Samtycke till samordnad individuell planering </a:t>
            </a:r>
            <a:r>
              <a:rPr lang="sv-SE" sz="1200" dirty="0">
                <a:solidFill>
                  <a:schemeClr val="dk1"/>
                </a:solidFill>
                <a:ea typeface="Georgia"/>
                <a:cs typeface="Georgia"/>
                <a:sym typeface="Georgia"/>
              </a:rPr>
              <a:t>– om patienten nekar ska varje aktör planera på egen hand.</a:t>
            </a:r>
          </a:p>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Administrativ kommentar </a:t>
            </a:r>
            <a:r>
              <a:rPr lang="sv-SE" sz="1200" dirty="0">
                <a:solidFill>
                  <a:schemeClr val="dk1"/>
                </a:solidFill>
                <a:ea typeface="Georgia"/>
                <a:cs typeface="Georgia"/>
                <a:sym typeface="Georgia"/>
              </a:rPr>
              <a:t>här kan man ange viktig information i fritext</a:t>
            </a:r>
          </a:p>
          <a:p>
            <a:pPr marL="457200" lvl="0" indent="-295275">
              <a:lnSpc>
                <a:spcPct val="115000"/>
              </a:lnSpc>
              <a:spcBef>
                <a:spcPts val="500"/>
              </a:spcBef>
              <a:buClr>
                <a:schemeClr val="dk1"/>
              </a:buClr>
              <a:buSzPts val="1050"/>
              <a:buAutoNum type="arabicPeriod"/>
            </a:pPr>
            <a:r>
              <a:rPr lang="sv-SE" sz="1200" b="1" i="1" dirty="0">
                <a:solidFill>
                  <a:schemeClr val="dk1"/>
                </a:solidFill>
                <a:ea typeface="Georgia"/>
                <a:cs typeface="Georgia"/>
                <a:sym typeface="Georgia"/>
              </a:rPr>
              <a:t>Mottagare</a:t>
            </a:r>
          </a:p>
          <a:p>
            <a:pPr marL="914400" lvl="1" indent="-295275">
              <a:lnSpc>
                <a:spcPct val="115000"/>
              </a:lnSpc>
              <a:spcBef>
                <a:spcPts val="0"/>
              </a:spcBef>
              <a:buClr>
                <a:schemeClr val="dk1"/>
              </a:buClr>
              <a:buSzPts val="1050"/>
              <a:buAutoNum type="alphaLcPeriod"/>
            </a:pPr>
            <a:r>
              <a:rPr lang="sv-SE" sz="1200" dirty="0">
                <a:solidFill>
                  <a:schemeClr val="dk1"/>
                </a:solidFill>
                <a:ea typeface="Georgia"/>
                <a:cs typeface="Georgia"/>
                <a:sym typeface="Georgia"/>
              </a:rPr>
              <a:t>listad vårdcentral är förvalda mottagare.</a:t>
            </a:r>
          </a:p>
          <a:p>
            <a:pPr marL="914400" lvl="1" indent="-295275">
              <a:lnSpc>
                <a:spcPct val="115000"/>
              </a:lnSpc>
              <a:spcBef>
                <a:spcPts val="0"/>
              </a:spcBef>
              <a:buClr>
                <a:schemeClr val="dk1"/>
              </a:buClr>
              <a:buSzPts val="1050"/>
              <a:buAutoNum type="alphaLcPeriod"/>
            </a:pPr>
            <a:r>
              <a:rPr lang="sv-SE" sz="1200" dirty="0">
                <a:solidFill>
                  <a:schemeClr val="dk1"/>
                </a:solidFill>
                <a:ea typeface="Georgia"/>
                <a:cs typeface="Georgia"/>
                <a:sym typeface="Georgia"/>
              </a:rPr>
              <a:t>lägg till kommunenheter eller gör en översyn av de som redan är föreslagna.</a:t>
            </a:r>
          </a:p>
          <a:p>
            <a:pPr marL="914400" lvl="1" indent="-295275">
              <a:lnSpc>
                <a:spcPct val="115000"/>
              </a:lnSpc>
              <a:spcBef>
                <a:spcPts val="0"/>
              </a:spcBef>
              <a:buClr>
                <a:schemeClr val="dk1"/>
              </a:buClr>
              <a:buSzPts val="1050"/>
              <a:buAutoNum type="alphaLcPeriod"/>
            </a:pPr>
            <a:r>
              <a:rPr lang="sv-SE" sz="1200" dirty="0">
                <a:solidFill>
                  <a:schemeClr val="dk1"/>
                </a:solidFill>
                <a:ea typeface="Georgia"/>
                <a:cs typeface="Georgia"/>
                <a:sym typeface="Georgia"/>
              </a:rPr>
              <a:t>lägg eventuellt även till annan öppenvårdsenhet som ska vara fast vårdkontakt eller som behöver finnas med som aktör.</a:t>
            </a:r>
          </a:p>
          <a:p>
            <a:pPr marL="0" lvl="0" indent="0">
              <a:lnSpc>
                <a:spcPct val="115000"/>
              </a:lnSpc>
              <a:spcBef>
                <a:spcPts val="0"/>
              </a:spcBef>
              <a:buSzPts val="1440"/>
              <a:buNone/>
            </a:pPr>
            <a:endParaRPr lang="sv-SE" sz="1200" dirty="0">
              <a:solidFill>
                <a:schemeClr val="dk1"/>
              </a:solidFill>
              <a:ea typeface="Georgia"/>
              <a:cs typeface="Georgia"/>
              <a:sym typeface="Georgia"/>
            </a:endParaRPr>
          </a:p>
          <a:p>
            <a:pPr marL="0" lvl="0" indent="0">
              <a:lnSpc>
                <a:spcPct val="115000"/>
              </a:lnSpc>
              <a:spcBef>
                <a:spcPts val="0"/>
              </a:spcBef>
              <a:buClr>
                <a:schemeClr val="dk1"/>
              </a:buClr>
              <a:buSzPts val="1100"/>
              <a:buNone/>
            </a:pPr>
            <a:r>
              <a:rPr lang="sv-SE" sz="1200" dirty="0">
                <a:solidFill>
                  <a:schemeClr val="dk1"/>
                </a:solidFill>
                <a:ea typeface="Georgia"/>
                <a:cs typeface="Georgia"/>
                <a:sym typeface="Georgia"/>
              </a:rPr>
              <a:t>Gällande samtycke: Samtycke behöver efterfrågas, det bör inte stå </a:t>
            </a:r>
            <a:r>
              <a:rPr lang="sv-SE" sz="1200" i="1" dirty="0">
                <a:solidFill>
                  <a:schemeClr val="dk1"/>
                </a:solidFill>
                <a:ea typeface="Georgia"/>
                <a:cs typeface="Georgia"/>
                <a:sym typeface="Georgia"/>
              </a:rPr>
              <a:t>Ej tillfrågad </a:t>
            </a:r>
            <a:r>
              <a:rPr lang="sv-SE" sz="1200" dirty="0">
                <a:solidFill>
                  <a:schemeClr val="dk1"/>
                </a:solidFill>
                <a:ea typeface="Georgia"/>
                <a:cs typeface="Georgia"/>
                <a:sym typeface="Georgia"/>
              </a:rPr>
              <a:t>för då vet inte övriga aktörer hur de ska agera och fast vårdkontakt kan inte skicka Kallelse till SIP för meddelandetypen är inte tillgänglig.</a:t>
            </a:r>
          </a:p>
          <a:p>
            <a:pPr marL="0" lvl="0" indent="0">
              <a:lnSpc>
                <a:spcPct val="115000"/>
              </a:lnSpc>
              <a:spcBef>
                <a:spcPts val="0"/>
              </a:spcBef>
              <a:buSzPts val="1440"/>
              <a:buNone/>
            </a:pPr>
            <a:endParaRPr lang="sv-SE" sz="1200" dirty="0">
              <a:solidFill>
                <a:schemeClr val="dk1"/>
              </a:solidFill>
              <a:ea typeface="Georgia"/>
              <a:cs typeface="Georgia"/>
              <a:sym typeface="Georgia"/>
            </a:endParaRPr>
          </a:p>
          <a:p>
            <a:pPr marL="0" lvl="0" indent="0">
              <a:lnSpc>
                <a:spcPct val="115000"/>
              </a:lnSpc>
              <a:spcBef>
                <a:spcPts val="0"/>
              </a:spcBef>
              <a:buSzPts val="1440"/>
              <a:buNone/>
            </a:pPr>
            <a:r>
              <a:rPr lang="sv-SE" sz="1200" dirty="0">
                <a:solidFill>
                  <a:schemeClr val="dk1"/>
                </a:solidFill>
                <a:ea typeface="Georgia"/>
                <a:cs typeface="Georgia"/>
                <a:sym typeface="Georgia"/>
              </a:rPr>
              <a:t>Behov av SIP – detta är något som kan förändras genom patientens vårdtid och det kan ändras via samordningsärendet. </a:t>
            </a:r>
            <a:endParaRPr lang="sv-SE" sz="1200" dirty="0"/>
          </a:p>
          <a:p>
            <a:endParaRPr lang="sv-SE" sz="1800" dirty="0">
              <a:solidFill>
                <a:schemeClr val="tx1"/>
              </a:solidFill>
            </a:endParaRPr>
          </a:p>
        </p:txBody>
      </p:sp>
      <p:pic>
        <p:nvPicPr>
          <p:cNvPr id="6" name="Google Shape;314;p12">
            <a:extLst>
              <a:ext uri="{FF2B5EF4-FFF2-40B4-BE49-F238E27FC236}">
                <a16:creationId xmlns:a16="http://schemas.microsoft.com/office/drawing/2014/main" id="{4A2BA228-00AB-2F69-E518-AE083295BBDA}"/>
              </a:ext>
            </a:extLst>
          </p:cNvPr>
          <p:cNvPicPr preferRelativeResize="0"/>
          <p:nvPr/>
        </p:nvPicPr>
        <p:blipFill rotWithShape="1">
          <a:blip r:embed="rId3">
            <a:alphaModFix/>
          </a:blip>
          <a:srcRect/>
          <a:stretch/>
        </p:blipFill>
        <p:spPr>
          <a:xfrm>
            <a:off x="321875" y="1549500"/>
            <a:ext cx="4656279" cy="4716555"/>
          </a:xfrm>
          <a:prstGeom prst="rect">
            <a:avLst/>
          </a:prstGeom>
          <a:noFill/>
          <a:ln>
            <a:noFill/>
          </a:ln>
        </p:spPr>
      </p:pic>
    </p:spTree>
    <p:extLst>
      <p:ext uri="{BB962C8B-B14F-4D97-AF65-F5344CB8AC3E}">
        <p14:creationId xmlns:p14="http://schemas.microsoft.com/office/powerpoint/2010/main" val="114413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Preliminärt utskrivningsdatum </a:t>
            </a:r>
          </a:p>
        </p:txBody>
      </p:sp>
      <p:sp>
        <p:nvSpPr>
          <p:cNvPr id="3" name="Platshållare för innehåll 2"/>
          <p:cNvSpPr>
            <a:spLocks noGrp="1"/>
          </p:cNvSpPr>
          <p:nvPr>
            <p:ph sz="quarter" idx="13"/>
          </p:nvPr>
        </p:nvSpPr>
        <p:spPr>
          <a:xfrm>
            <a:off x="540000" y="1666989"/>
            <a:ext cx="8758238" cy="4067175"/>
          </a:xfrm>
        </p:spPr>
        <p:txBody>
          <a:bodyPr/>
          <a:lstStyle/>
          <a:p>
            <a:pPr marL="0" indent="0">
              <a:buNone/>
            </a:pPr>
            <a:r>
              <a:rPr lang="sv-SE" sz="2000" dirty="0">
                <a:effectLst/>
                <a:ea typeface="Georgia" panose="02040502050405020303" pitchFamily="18" charset="0"/>
                <a:cs typeface="Times New Roman" panose="02020603050405020304" pitchFamily="18" charset="0"/>
              </a:rPr>
              <a:t>Preliminärt utskrivningsdatum anges i Inskrivningsmeddelande. Det är detta datum som alla berörda aktör ska planera sina insatser mot för att patienten ska kunna lämna sjukhuset.  Om man inom slutenvården ser att patienten inte kommer kunna skrivas ut det datumet, att datumet behöver tidigare eller senareläggas så behöver detta förmedlas till övriga involverade aktörer. </a:t>
            </a:r>
          </a:p>
          <a:p>
            <a:pPr marL="0" indent="0">
              <a:buNone/>
            </a:pPr>
            <a:endParaRPr lang="sv-SE" sz="1800" dirty="0"/>
          </a:p>
          <a:p>
            <a:r>
              <a:rPr lang="sv-SE" sz="1800" dirty="0">
                <a:solidFill>
                  <a:schemeClr val="tx1"/>
                </a:solidFill>
              </a:rPr>
              <a:t>Viktigt att hantera preliminärt utskrivningsdatum som utskrivningsklar datum för patienten</a:t>
            </a:r>
            <a:r>
              <a:rPr lang="sv-SE" sz="1800" dirty="0"/>
              <a:t>.</a:t>
            </a:r>
          </a:p>
          <a:p>
            <a:r>
              <a:rPr lang="sv-SE" sz="1800" dirty="0">
                <a:solidFill>
                  <a:schemeClr val="tx1"/>
                </a:solidFill>
              </a:rPr>
              <a:t>Ändrat  preliminärt utskrivningsdatum viktigt att det meddelas så fort det är beslutat även före helg.</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17401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Mätpunkter för betalningsansvar</a:t>
            </a:r>
          </a:p>
        </p:txBody>
      </p:sp>
      <p:sp>
        <p:nvSpPr>
          <p:cNvPr id="3" name="Platshållare för innehåll 2"/>
          <p:cNvSpPr>
            <a:spLocks noGrp="1"/>
          </p:cNvSpPr>
          <p:nvPr>
            <p:ph sz="quarter" idx="13"/>
          </p:nvPr>
        </p:nvSpPr>
        <p:spPr>
          <a:xfrm>
            <a:off x="636265" y="1691015"/>
            <a:ext cx="9827735" cy="4143358"/>
          </a:xfrm>
        </p:spPr>
        <p:txBody>
          <a:bodyPr/>
          <a:lstStyle/>
          <a:p>
            <a:pPr marL="0" indent="0">
              <a:buNone/>
            </a:pPr>
            <a:r>
              <a:rPr lang="sv-SE" sz="1800" dirty="0"/>
              <a:t>Betalningsansvar inträder tre dagar efter att personen är utskrivningsklar. </a:t>
            </a:r>
          </a:p>
          <a:p>
            <a:pPr marL="0" indent="0">
              <a:buNone/>
            </a:pPr>
            <a:r>
              <a:rPr lang="sv-SE" sz="1800" dirty="0">
                <a:solidFill>
                  <a:schemeClr val="tx1"/>
                </a:solidFill>
              </a:rPr>
              <a:t>För att betalningsansvar för kommunen ska gälla så måste olika parametrar vara uppfyllda i Link.</a:t>
            </a:r>
          </a:p>
          <a:p>
            <a:pPr marL="0" indent="0">
              <a:buNone/>
            </a:pPr>
            <a:endParaRPr lang="sv-SE" sz="1800" dirty="0">
              <a:solidFill>
                <a:schemeClr val="tx1"/>
              </a:solidFill>
            </a:endParaRPr>
          </a:p>
          <a:p>
            <a:r>
              <a:rPr lang="sv-SE" sz="1800" dirty="0">
                <a:solidFill>
                  <a:schemeClr val="tx1"/>
                </a:solidFill>
              </a:rPr>
              <a:t>Inskrivningsmeddelande skickat</a:t>
            </a:r>
          </a:p>
          <a:p>
            <a:r>
              <a:rPr lang="sv-SE" sz="1800" dirty="0">
                <a:solidFill>
                  <a:schemeClr val="tx1"/>
                </a:solidFill>
              </a:rPr>
              <a:t>Fast vårdkontakt utsedd och dokumenterad</a:t>
            </a:r>
          </a:p>
          <a:p>
            <a:r>
              <a:rPr lang="sv-SE" sz="1800" dirty="0">
                <a:solidFill>
                  <a:schemeClr val="tx1"/>
                </a:solidFill>
              </a:rPr>
              <a:t>Utskrivningsklar skickad</a:t>
            </a:r>
          </a:p>
          <a:p>
            <a:r>
              <a:rPr lang="sv-SE" sz="1800" dirty="0">
                <a:solidFill>
                  <a:schemeClr val="tx1"/>
                </a:solidFill>
              </a:rPr>
              <a:t>Kallelse till SIP inom 3 dagar efter Utskrivningsklar</a:t>
            </a:r>
          </a:p>
        </p:txBody>
      </p:sp>
    </p:spTree>
    <p:extLst>
      <p:ext uri="{BB962C8B-B14F-4D97-AF65-F5344CB8AC3E}">
        <p14:creationId xmlns:p14="http://schemas.microsoft.com/office/powerpoint/2010/main" val="198545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Utskrivningsmeddelande</a:t>
            </a:r>
          </a:p>
        </p:txBody>
      </p:sp>
      <p:pic>
        <p:nvPicPr>
          <p:cNvPr id="17" name="Platshållare för innehåll 16"/>
          <p:cNvPicPr>
            <a:picLocks noGrp="1" noChangeAspect="1"/>
          </p:cNvPicPr>
          <p:nvPr>
            <p:ph sz="quarter" idx="13"/>
          </p:nvPr>
        </p:nvPicPr>
        <p:blipFill>
          <a:blip r:embed="rId3"/>
          <a:stretch>
            <a:fillRect/>
          </a:stretch>
        </p:blipFill>
        <p:spPr>
          <a:xfrm>
            <a:off x="5914036" y="1600200"/>
            <a:ext cx="5657850" cy="3990975"/>
          </a:xfrm>
          <a:prstGeom prst="rect">
            <a:avLst/>
          </a:prstGeom>
        </p:spPr>
      </p:pic>
      <p:sp>
        <p:nvSpPr>
          <p:cNvPr id="15" name="Platshållare för innehåll 14"/>
          <p:cNvSpPr>
            <a:spLocks noGrp="1"/>
          </p:cNvSpPr>
          <p:nvPr>
            <p:ph sz="quarter" idx="4294967295"/>
          </p:nvPr>
        </p:nvSpPr>
        <p:spPr>
          <a:xfrm>
            <a:off x="737302" y="1600200"/>
            <a:ext cx="4774149" cy="4525963"/>
          </a:xfrm>
        </p:spPr>
        <p:txBody>
          <a:bodyPr/>
          <a:lstStyle/>
          <a:p>
            <a:r>
              <a:rPr lang="sv-SE" sz="1800" dirty="0">
                <a:solidFill>
                  <a:schemeClr val="tx1"/>
                </a:solidFill>
              </a:rPr>
              <a:t>Utskrivningsmeddelande inte samma sak som utskrivningsklar</a:t>
            </a:r>
          </a:p>
          <a:p>
            <a:pPr marL="0" indent="0">
              <a:buNone/>
            </a:pPr>
            <a:endParaRPr lang="sv-SE" sz="1800" dirty="0">
              <a:solidFill>
                <a:schemeClr val="tx1"/>
              </a:solidFill>
            </a:endParaRPr>
          </a:p>
          <a:p>
            <a:r>
              <a:rPr lang="sv-SE" sz="1800" dirty="0">
                <a:solidFill>
                  <a:schemeClr val="tx1"/>
                </a:solidFill>
              </a:rPr>
              <a:t>Utskrivningsmeddelande skickas när personen faktiskt lämnar slutenvården</a:t>
            </a:r>
          </a:p>
          <a:p>
            <a:endParaRPr lang="sv-SE" sz="1800" dirty="0">
              <a:solidFill>
                <a:schemeClr val="tx1"/>
              </a:solidFill>
            </a:endParaRPr>
          </a:p>
          <a:p>
            <a:r>
              <a:rPr lang="sv-SE" sz="1800" dirty="0">
                <a:solidFill>
                  <a:schemeClr val="tx1"/>
                </a:solidFill>
              </a:rPr>
              <a:t>Viktigt för kommunen och fast vårdkontakt</a:t>
            </a:r>
          </a:p>
        </p:txBody>
      </p:sp>
    </p:spTree>
    <p:extLst>
      <p:ext uri="{BB962C8B-B14F-4D97-AF65-F5344CB8AC3E}">
        <p14:creationId xmlns:p14="http://schemas.microsoft.com/office/powerpoint/2010/main" val="243378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Fast ämnesrubrik</a:t>
            </a:r>
          </a:p>
        </p:txBody>
      </p:sp>
      <p:sp>
        <p:nvSpPr>
          <p:cNvPr id="5" name="textruta 4">
            <a:extLst>
              <a:ext uri="{FF2B5EF4-FFF2-40B4-BE49-F238E27FC236}">
                <a16:creationId xmlns:a16="http://schemas.microsoft.com/office/drawing/2014/main" id="{627510A8-9A35-E944-494E-5CFAFAACC9F8}"/>
              </a:ext>
            </a:extLst>
          </p:cNvPr>
          <p:cNvSpPr txBox="1"/>
          <p:nvPr/>
        </p:nvSpPr>
        <p:spPr>
          <a:xfrm>
            <a:off x="413358" y="1795562"/>
            <a:ext cx="11536471" cy="4524315"/>
          </a:xfrm>
          <a:prstGeom prst="rect">
            <a:avLst/>
          </a:prstGeom>
          <a:noFill/>
        </p:spPr>
        <p:txBody>
          <a:bodyPr wrap="square">
            <a:spAutoFit/>
          </a:bodyPr>
          <a:lstStyle/>
          <a:p>
            <a:r>
              <a:rPr lang="sv-SE" sz="1800" dirty="0"/>
              <a:t>I meddelandetypen Generellt meddelande finns det olika </a:t>
            </a:r>
            <a:r>
              <a:rPr lang="sv-SE" sz="1800" baseline="0" dirty="0"/>
              <a:t>fasta ämnesrubriker som är skapade för att det ska finnas en struktur och bli enklare att hitta information i ärendet, speciellt om det är väldigt många olika konversationer. </a:t>
            </a:r>
          </a:p>
          <a:p>
            <a:r>
              <a:rPr lang="sv-SE" sz="1800" dirty="0">
                <a:solidFill>
                  <a:schemeClr val="tx1"/>
                </a:solidFill>
              </a:rPr>
              <a:t>Viktigt för att följa struktur </a:t>
            </a:r>
          </a:p>
          <a:p>
            <a:pPr marL="0" indent="0">
              <a:buNone/>
            </a:pPr>
            <a:endParaRPr lang="sv-SE" sz="1800" dirty="0">
              <a:solidFill>
                <a:schemeClr val="tx1"/>
              </a:solidFill>
            </a:endParaRPr>
          </a:p>
          <a:p>
            <a:r>
              <a:rPr lang="sv-SE" sz="1800" dirty="0">
                <a:solidFill>
                  <a:schemeClr val="tx1"/>
                </a:solidFill>
              </a:rPr>
              <a:t>Underlättar vid avdelningsbyte och mottagande enhet</a:t>
            </a:r>
          </a:p>
          <a:p>
            <a:pPr marL="538163" indent="-358775">
              <a:buFont typeface="Arial" panose="020B0604020202020204" pitchFamily="34" charset="0"/>
              <a:buChar char="•"/>
            </a:pPr>
            <a:r>
              <a:rPr lang="sv-SE" sz="1800" dirty="0" err="1"/>
              <a:t>Inmeddelande</a:t>
            </a:r>
            <a:r>
              <a:rPr lang="sv-SE" sz="1800" dirty="0"/>
              <a:t> Akuten </a:t>
            </a:r>
          </a:p>
          <a:p>
            <a:pPr marL="538163" indent="-358775">
              <a:buFont typeface="Arial" panose="020B0604020202020204" pitchFamily="34" charset="0"/>
              <a:buChar char="•"/>
            </a:pPr>
            <a:r>
              <a:rPr lang="sv-SE" sz="1800" dirty="0"/>
              <a:t>Samordningsbehov </a:t>
            </a:r>
          </a:p>
          <a:p>
            <a:pPr marL="538163" indent="-358775">
              <a:buFont typeface="Arial" panose="020B0604020202020204" pitchFamily="34" charset="0"/>
              <a:buChar char="•"/>
            </a:pPr>
            <a:r>
              <a:rPr lang="sv-SE" sz="1800" dirty="0"/>
              <a:t>Enstaka uppdrag (t ex suturtagning, KAD-dragning, borttagande av agraffer eller </a:t>
            </a:r>
            <a:r>
              <a:rPr lang="sv-SE" sz="1800" dirty="0" err="1"/>
              <a:t>sårkontroll</a:t>
            </a:r>
            <a:r>
              <a:rPr lang="sv-SE" sz="1800" dirty="0"/>
              <a:t> efter operation)  </a:t>
            </a:r>
          </a:p>
          <a:p>
            <a:pPr marL="538163" indent="-358775">
              <a:buFont typeface="Arial" panose="020B0604020202020204" pitchFamily="34" charset="0"/>
              <a:buChar char="•"/>
            </a:pPr>
            <a:r>
              <a:rPr lang="sv-SE" sz="1800" dirty="0"/>
              <a:t>Omvårdnad </a:t>
            </a:r>
            <a:r>
              <a:rPr lang="sv-SE" sz="1800" dirty="0" err="1"/>
              <a:t>sjusköterska</a:t>
            </a:r>
            <a:endParaRPr lang="sv-SE" sz="1800" dirty="0"/>
          </a:p>
          <a:p>
            <a:pPr marL="538163" indent="-358775">
              <a:buFont typeface="Arial" panose="020B0604020202020204" pitchFamily="34" charset="0"/>
              <a:buChar char="•"/>
            </a:pPr>
            <a:r>
              <a:rPr lang="sv-SE" sz="1800" dirty="0"/>
              <a:t>Rehabilitering </a:t>
            </a:r>
          </a:p>
          <a:p>
            <a:pPr marL="538163" indent="-358775">
              <a:buFont typeface="Arial" panose="020B0604020202020204" pitchFamily="34" charset="0"/>
              <a:buChar char="•"/>
            </a:pPr>
            <a:r>
              <a:rPr lang="sv-SE" sz="1800" dirty="0"/>
              <a:t>Bistånd </a:t>
            </a:r>
          </a:p>
          <a:p>
            <a:pPr marL="538163" indent="-358775">
              <a:buFont typeface="Arial" panose="020B0604020202020204" pitchFamily="34" charset="0"/>
              <a:buChar char="•"/>
            </a:pPr>
            <a:r>
              <a:rPr lang="sv-SE" dirty="0"/>
              <a:t>Status inför behovsbedömning</a:t>
            </a:r>
            <a:endParaRPr lang="sv-SE" sz="1800" dirty="0"/>
          </a:p>
          <a:p>
            <a:pPr marL="538163" indent="-358775">
              <a:buFont typeface="Arial" panose="020B0604020202020204" pitchFamily="34" charset="0"/>
              <a:buChar char="•"/>
            </a:pPr>
            <a:r>
              <a:rPr lang="sv-SE" sz="1800" dirty="0"/>
              <a:t>Samordningsbehov öppenvård och kommun </a:t>
            </a:r>
          </a:p>
          <a:p>
            <a:pPr marL="538163" indent="-358775">
              <a:buFont typeface="Arial" panose="020B0604020202020204" pitchFamily="34" charset="0"/>
              <a:buChar char="•"/>
            </a:pPr>
            <a:r>
              <a:rPr lang="sv-SE" sz="1800" dirty="0"/>
              <a:t>Utskrivningsmeddelande</a:t>
            </a:r>
          </a:p>
          <a:p>
            <a:pPr marL="538163" indent="-358775">
              <a:buFont typeface="Arial" panose="020B0604020202020204" pitchFamily="34" charset="0"/>
              <a:buChar char="•"/>
            </a:pPr>
            <a:r>
              <a:rPr lang="sv-SE" dirty="0"/>
              <a:t>Avliden</a:t>
            </a:r>
            <a:endParaRPr lang="sv-SE" sz="1800" dirty="0"/>
          </a:p>
        </p:txBody>
      </p:sp>
    </p:spTree>
    <p:extLst>
      <p:ext uri="{BB962C8B-B14F-4D97-AF65-F5344CB8AC3E}">
        <p14:creationId xmlns:p14="http://schemas.microsoft.com/office/powerpoint/2010/main" val="248917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Utskrivningsplan</a:t>
            </a:r>
          </a:p>
        </p:txBody>
      </p:sp>
      <p:sp>
        <p:nvSpPr>
          <p:cNvPr id="3" name="Platshållare för innehåll 2"/>
          <p:cNvSpPr>
            <a:spLocks noGrp="1"/>
          </p:cNvSpPr>
          <p:nvPr>
            <p:ph sz="quarter" idx="13"/>
          </p:nvPr>
        </p:nvSpPr>
        <p:spPr>
          <a:xfrm>
            <a:off x="638828" y="1592374"/>
            <a:ext cx="9602266" cy="4231040"/>
          </a:xfrm>
        </p:spPr>
        <p:txBody>
          <a:bodyPr/>
          <a:lstStyle/>
          <a:p>
            <a:r>
              <a:rPr lang="sv-SE" sz="1800" dirty="0">
                <a:solidFill>
                  <a:schemeClr val="tx1"/>
                </a:solidFill>
              </a:rPr>
              <a:t>Hur gör man så det blir en gemensamt plan…</a:t>
            </a:r>
          </a:p>
        </p:txBody>
      </p:sp>
      <p:pic>
        <p:nvPicPr>
          <p:cNvPr id="4" name="Bildobjekt 3"/>
          <p:cNvPicPr>
            <a:picLocks noChangeAspect="1"/>
          </p:cNvPicPr>
          <p:nvPr/>
        </p:nvPicPr>
        <p:blipFill>
          <a:blip r:embed="rId3"/>
          <a:stretch>
            <a:fillRect/>
          </a:stretch>
        </p:blipFill>
        <p:spPr>
          <a:xfrm>
            <a:off x="3155299" y="2074087"/>
            <a:ext cx="2448272" cy="1028274"/>
          </a:xfrm>
          <a:prstGeom prst="rect">
            <a:avLst/>
          </a:prstGeom>
        </p:spPr>
      </p:pic>
      <p:pic>
        <p:nvPicPr>
          <p:cNvPr id="5" name="Bildobjekt 4"/>
          <p:cNvPicPr>
            <a:picLocks noChangeAspect="1"/>
          </p:cNvPicPr>
          <p:nvPr/>
        </p:nvPicPr>
        <p:blipFill rotWithShape="1">
          <a:blip r:embed="rId4"/>
          <a:srcRect r="7108"/>
          <a:stretch/>
        </p:blipFill>
        <p:spPr>
          <a:xfrm>
            <a:off x="5920027" y="2096520"/>
            <a:ext cx="3168352" cy="925413"/>
          </a:xfrm>
          <a:prstGeom prst="rect">
            <a:avLst/>
          </a:prstGeom>
        </p:spPr>
      </p:pic>
      <p:pic>
        <p:nvPicPr>
          <p:cNvPr id="6" name="Bildobjekt 5"/>
          <p:cNvPicPr>
            <a:picLocks noChangeAspect="1"/>
          </p:cNvPicPr>
          <p:nvPr/>
        </p:nvPicPr>
        <p:blipFill rotWithShape="1">
          <a:blip r:embed="rId5"/>
          <a:srcRect r="54254"/>
          <a:stretch/>
        </p:blipFill>
        <p:spPr>
          <a:xfrm>
            <a:off x="884284" y="3310101"/>
            <a:ext cx="2952328" cy="3057846"/>
          </a:xfrm>
          <a:prstGeom prst="rect">
            <a:avLst/>
          </a:prstGeom>
        </p:spPr>
      </p:pic>
      <p:pic>
        <p:nvPicPr>
          <p:cNvPr id="7" name="Bildobjekt 6"/>
          <p:cNvPicPr>
            <a:picLocks noChangeAspect="1"/>
          </p:cNvPicPr>
          <p:nvPr/>
        </p:nvPicPr>
        <p:blipFill rotWithShape="1">
          <a:blip r:embed="rId6"/>
          <a:srcRect l="-1" r="26253"/>
          <a:stretch/>
        </p:blipFill>
        <p:spPr>
          <a:xfrm>
            <a:off x="884284" y="2058749"/>
            <a:ext cx="1954559" cy="1043612"/>
          </a:xfrm>
          <a:prstGeom prst="rect">
            <a:avLst/>
          </a:prstGeom>
        </p:spPr>
      </p:pic>
    </p:spTree>
    <p:extLst>
      <p:ext uri="{BB962C8B-B14F-4D97-AF65-F5344CB8AC3E}">
        <p14:creationId xmlns:p14="http://schemas.microsoft.com/office/powerpoint/2010/main" val="358412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Utskrivningsplan</a:t>
            </a:r>
          </a:p>
        </p:txBody>
      </p:sp>
      <p:sp>
        <p:nvSpPr>
          <p:cNvPr id="3" name="Platshållare för innehåll 2"/>
          <p:cNvSpPr>
            <a:spLocks noGrp="1"/>
          </p:cNvSpPr>
          <p:nvPr>
            <p:ph sz="quarter" idx="13"/>
          </p:nvPr>
        </p:nvSpPr>
        <p:spPr>
          <a:xfrm>
            <a:off x="701458" y="1653437"/>
            <a:ext cx="9777630" cy="4218514"/>
          </a:xfrm>
        </p:spPr>
        <p:txBody>
          <a:bodyPr/>
          <a:lstStyle/>
          <a:p>
            <a:pPr marL="0" indent="0">
              <a:buNone/>
            </a:pPr>
            <a:r>
              <a:rPr lang="sv-SE" sz="1800" dirty="0">
                <a:solidFill>
                  <a:schemeClr val="tx1"/>
                </a:solidFill>
              </a:rPr>
              <a:t>När nästa person öppnar fliken Planer kommer det så ut så här; </a:t>
            </a:r>
          </a:p>
          <a:p>
            <a:pPr marL="0" indent="0">
              <a:buNone/>
            </a:pPr>
            <a:endParaRPr lang="sv-SE" dirty="0"/>
          </a:p>
        </p:txBody>
      </p:sp>
      <p:pic>
        <p:nvPicPr>
          <p:cNvPr id="6" name="Bildobjekt 5"/>
          <p:cNvPicPr>
            <a:picLocks noChangeAspect="1"/>
          </p:cNvPicPr>
          <p:nvPr/>
        </p:nvPicPr>
        <p:blipFill>
          <a:blip r:embed="rId3"/>
          <a:stretch>
            <a:fillRect/>
          </a:stretch>
        </p:blipFill>
        <p:spPr>
          <a:xfrm>
            <a:off x="814098" y="2195724"/>
            <a:ext cx="2910883" cy="1136732"/>
          </a:xfrm>
          <a:prstGeom prst="rect">
            <a:avLst/>
          </a:prstGeom>
        </p:spPr>
      </p:pic>
      <p:pic>
        <p:nvPicPr>
          <p:cNvPr id="7" name="Bildobjekt 6"/>
          <p:cNvPicPr>
            <a:picLocks noChangeAspect="1"/>
          </p:cNvPicPr>
          <p:nvPr/>
        </p:nvPicPr>
        <p:blipFill>
          <a:blip r:embed="rId4"/>
          <a:stretch>
            <a:fillRect/>
          </a:stretch>
        </p:blipFill>
        <p:spPr>
          <a:xfrm>
            <a:off x="3837621" y="2195724"/>
            <a:ext cx="2818631" cy="1136732"/>
          </a:xfrm>
          <a:prstGeom prst="rect">
            <a:avLst/>
          </a:prstGeom>
        </p:spPr>
      </p:pic>
      <p:pic>
        <p:nvPicPr>
          <p:cNvPr id="8" name="Bildobjekt 7"/>
          <p:cNvPicPr>
            <a:picLocks noChangeAspect="1"/>
          </p:cNvPicPr>
          <p:nvPr/>
        </p:nvPicPr>
        <p:blipFill>
          <a:blip r:embed="rId5"/>
          <a:stretch>
            <a:fillRect/>
          </a:stretch>
        </p:blipFill>
        <p:spPr>
          <a:xfrm>
            <a:off x="814098" y="3762694"/>
            <a:ext cx="4840032" cy="2401321"/>
          </a:xfrm>
          <a:prstGeom prst="rect">
            <a:avLst/>
          </a:prstGeom>
        </p:spPr>
      </p:pic>
      <p:pic>
        <p:nvPicPr>
          <p:cNvPr id="9" name="Bildobjekt 8"/>
          <p:cNvPicPr>
            <a:picLocks noChangeAspect="1"/>
          </p:cNvPicPr>
          <p:nvPr/>
        </p:nvPicPr>
        <p:blipFill rotWithShape="1">
          <a:blip r:embed="rId6"/>
          <a:srcRect r="26979"/>
          <a:stretch/>
        </p:blipFill>
        <p:spPr>
          <a:xfrm>
            <a:off x="6096000" y="3762694"/>
            <a:ext cx="3476040" cy="1825257"/>
          </a:xfrm>
          <a:prstGeom prst="rect">
            <a:avLst/>
          </a:prstGeom>
        </p:spPr>
      </p:pic>
    </p:spTree>
    <p:extLst>
      <p:ext uri="{BB962C8B-B14F-4D97-AF65-F5344CB8AC3E}">
        <p14:creationId xmlns:p14="http://schemas.microsoft.com/office/powerpoint/2010/main" val="384005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8515" y="320130"/>
            <a:ext cx="9722285" cy="908936"/>
          </a:xfrm>
        </p:spPr>
        <p:txBody>
          <a:bodyPr/>
          <a:lstStyle/>
          <a:p>
            <a:r>
              <a:rPr lang="sv-SE" sz="4000" dirty="0"/>
              <a:t>Journal</a:t>
            </a:r>
          </a:p>
        </p:txBody>
      </p:sp>
      <p:pic>
        <p:nvPicPr>
          <p:cNvPr id="4" name="Bildobjekt 3"/>
          <p:cNvPicPr>
            <a:picLocks noChangeAspect="1"/>
          </p:cNvPicPr>
          <p:nvPr/>
        </p:nvPicPr>
        <p:blipFill>
          <a:blip r:embed="rId3"/>
          <a:stretch>
            <a:fillRect/>
          </a:stretch>
        </p:blipFill>
        <p:spPr>
          <a:xfrm>
            <a:off x="3451685" y="1229066"/>
            <a:ext cx="7343942" cy="1100294"/>
          </a:xfrm>
          <a:prstGeom prst="rect">
            <a:avLst/>
          </a:prstGeom>
        </p:spPr>
      </p:pic>
      <p:pic>
        <p:nvPicPr>
          <p:cNvPr id="5" name="Bildobjekt 4"/>
          <p:cNvPicPr>
            <a:picLocks noChangeAspect="1"/>
          </p:cNvPicPr>
          <p:nvPr/>
        </p:nvPicPr>
        <p:blipFill rotWithShape="1">
          <a:blip r:embed="rId4"/>
          <a:srcRect r="18973"/>
          <a:stretch/>
        </p:blipFill>
        <p:spPr>
          <a:xfrm>
            <a:off x="1102914" y="2421363"/>
            <a:ext cx="5451664" cy="2718709"/>
          </a:xfrm>
          <a:prstGeom prst="rect">
            <a:avLst/>
          </a:prstGeom>
        </p:spPr>
      </p:pic>
      <p:pic>
        <p:nvPicPr>
          <p:cNvPr id="6" name="Bildobjekt 5"/>
          <p:cNvPicPr>
            <a:picLocks noChangeAspect="1"/>
          </p:cNvPicPr>
          <p:nvPr/>
        </p:nvPicPr>
        <p:blipFill>
          <a:blip r:embed="rId5"/>
          <a:stretch>
            <a:fillRect/>
          </a:stretch>
        </p:blipFill>
        <p:spPr>
          <a:xfrm>
            <a:off x="6659539" y="2421363"/>
            <a:ext cx="4429547" cy="908936"/>
          </a:xfrm>
          <a:prstGeom prst="rect">
            <a:avLst/>
          </a:prstGeom>
        </p:spPr>
      </p:pic>
      <p:pic>
        <p:nvPicPr>
          <p:cNvPr id="7" name="Platshållare för innehåll 3"/>
          <p:cNvPicPr>
            <a:picLocks noGrp="1" noChangeAspect="1"/>
          </p:cNvPicPr>
          <p:nvPr>
            <p:ph idx="1"/>
          </p:nvPr>
        </p:nvPicPr>
        <p:blipFill>
          <a:blip r:embed="rId6"/>
          <a:stretch>
            <a:fillRect/>
          </a:stretch>
        </p:blipFill>
        <p:spPr>
          <a:xfrm>
            <a:off x="3206805" y="4941169"/>
            <a:ext cx="5634375" cy="1287857"/>
          </a:xfrm>
          <a:prstGeom prst="rect">
            <a:avLst/>
          </a:prstGeom>
        </p:spPr>
      </p:pic>
      <p:sp>
        <p:nvSpPr>
          <p:cNvPr id="3" name="Rektangel 2">
            <a:extLst>
              <a:ext uri="{FF2B5EF4-FFF2-40B4-BE49-F238E27FC236}">
                <a16:creationId xmlns:a16="http://schemas.microsoft.com/office/drawing/2014/main" id="{84EA819A-7A2A-B43A-3B90-E0AF34C3D8A3}"/>
              </a:ext>
            </a:extLst>
          </p:cNvPr>
          <p:cNvSpPr/>
          <p:nvPr/>
        </p:nvSpPr>
        <p:spPr>
          <a:xfrm>
            <a:off x="8874312" y="1321069"/>
            <a:ext cx="1728592" cy="9089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32009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Planering</a:t>
            </a:r>
          </a:p>
        </p:txBody>
      </p:sp>
      <p:sp>
        <p:nvSpPr>
          <p:cNvPr id="3" name="Platshållare för innehåll 2"/>
          <p:cNvSpPr>
            <a:spLocks noGrp="1"/>
          </p:cNvSpPr>
          <p:nvPr>
            <p:ph sz="quarter" idx="13"/>
          </p:nvPr>
        </p:nvSpPr>
        <p:spPr>
          <a:xfrm>
            <a:off x="555088" y="1791223"/>
            <a:ext cx="9924000" cy="4080728"/>
          </a:xfrm>
        </p:spPr>
        <p:txBody>
          <a:bodyPr/>
          <a:lstStyle/>
          <a:p>
            <a:pPr marL="0" indent="0">
              <a:buNone/>
            </a:pPr>
            <a:r>
              <a:rPr lang="sv-SE" sz="1800" dirty="0"/>
              <a:t>Skillnaden mellan Planering under vårdtid, Utskrivningsplan och SIP</a:t>
            </a:r>
          </a:p>
          <a:p>
            <a:r>
              <a:rPr lang="sv-SE" sz="1800" dirty="0"/>
              <a:t>Planering under vårdtid – den planering som varje aktör</a:t>
            </a:r>
            <a:r>
              <a:rPr lang="sv-SE" sz="1800" baseline="0" dirty="0"/>
              <a:t> gör för att kunna ta hem patienten, dokumenteras i respektive verksamhetssystem och kommunikation förs i meddelanden i  Link för att på ett smidigt sätt förmedla information.  </a:t>
            </a:r>
          </a:p>
          <a:p>
            <a:r>
              <a:rPr lang="sv-SE" sz="1800" baseline="0" dirty="0"/>
              <a:t>Utskrivningsplan – patientens dokument, ska skrivas så patienten förstår vad respektive aktör ska göra vid hemkomst till boendet. Dokumentationen ska ske så att planen är klar mot det planerade utskrivningsdatumet. </a:t>
            </a:r>
          </a:p>
          <a:p>
            <a:r>
              <a:rPr lang="sv-SE" sz="1800" baseline="0" dirty="0"/>
              <a:t>SIP – möte med patienten och involverade aktörer, ska dokumenteras i SIP-mallen i Link, och bör utvärderas. </a:t>
            </a:r>
            <a:endParaRPr lang="sv-SE" sz="1800" dirty="0"/>
          </a:p>
        </p:txBody>
      </p:sp>
    </p:spTree>
    <p:extLst>
      <p:ext uri="{BB962C8B-B14F-4D97-AF65-F5344CB8AC3E}">
        <p14:creationId xmlns:p14="http://schemas.microsoft.com/office/powerpoint/2010/main" val="32372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Avsluta ärende</a:t>
            </a:r>
          </a:p>
        </p:txBody>
      </p:sp>
      <p:sp>
        <p:nvSpPr>
          <p:cNvPr id="3" name="Platshållare för innehåll 2"/>
          <p:cNvSpPr>
            <a:spLocks noGrp="1"/>
          </p:cNvSpPr>
          <p:nvPr>
            <p:ph sz="quarter" idx="13"/>
          </p:nvPr>
        </p:nvSpPr>
        <p:spPr>
          <a:xfrm>
            <a:off x="540000" y="1691015"/>
            <a:ext cx="9939088" cy="4180936"/>
          </a:xfrm>
        </p:spPr>
        <p:txBody>
          <a:bodyPr>
            <a:normAutofit/>
          </a:bodyPr>
          <a:lstStyle/>
          <a:p>
            <a:r>
              <a:rPr lang="sv-SE" sz="1800" dirty="0">
                <a:solidFill>
                  <a:schemeClr val="tx1"/>
                </a:solidFill>
              </a:rPr>
              <a:t>Om personen avlidit - skickas ett generellt meddelande</a:t>
            </a:r>
          </a:p>
          <a:p>
            <a:pPr marL="174625" indent="0">
              <a:buNone/>
              <a:tabLst>
                <a:tab pos="174625" algn="l"/>
              </a:tabLst>
            </a:pPr>
            <a:r>
              <a:rPr lang="sv-SE" sz="1800" dirty="0"/>
              <a:t>Avslutar man ärendet direkt så kommer inte övriga aktörer att se att patienten avlidit utan det är viktigt att meddelandet skickas, när fasta vårdkontakten ser att meddelandet är läst så kan de avsluta ärendet. </a:t>
            </a:r>
          </a:p>
          <a:p>
            <a:pPr marL="174625" indent="-174625">
              <a:tabLst>
                <a:tab pos="174625" algn="l"/>
              </a:tabLst>
            </a:pPr>
            <a:r>
              <a:rPr lang="sv-SE" sz="1800" dirty="0">
                <a:solidFill>
                  <a:schemeClr val="tx1"/>
                </a:solidFill>
              </a:rPr>
              <a:t>Fast vårdkontakt avsluta ärendet ett dygn efter att personen lämnat slutenvården OM inte fortsatt samordningsbehov föreligger</a:t>
            </a:r>
          </a:p>
        </p:txBody>
      </p:sp>
    </p:spTree>
    <p:extLst>
      <p:ext uri="{BB962C8B-B14F-4D97-AF65-F5344CB8AC3E}">
        <p14:creationId xmlns:p14="http://schemas.microsoft.com/office/powerpoint/2010/main" val="398956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6572990-6D94-1FF8-38D9-EBD6547CEC3A}"/>
              </a:ext>
            </a:extLst>
          </p:cNvPr>
          <p:cNvSpPr>
            <a:spLocks noGrp="1"/>
          </p:cNvSpPr>
          <p:nvPr>
            <p:ph type="title"/>
          </p:nvPr>
        </p:nvSpPr>
        <p:spPr/>
        <p:txBody>
          <a:bodyPr/>
          <a:lstStyle/>
          <a:p>
            <a:r>
              <a:rPr lang="sv-SE" sz="4000" dirty="0"/>
              <a:t>Vad är Cosmic Link</a:t>
            </a:r>
          </a:p>
        </p:txBody>
      </p:sp>
      <p:sp>
        <p:nvSpPr>
          <p:cNvPr id="6" name="Platshållare för innehåll 5">
            <a:extLst>
              <a:ext uri="{FF2B5EF4-FFF2-40B4-BE49-F238E27FC236}">
                <a16:creationId xmlns:a16="http://schemas.microsoft.com/office/drawing/2014/main" id="{2B72D87F-2140-2C8A-6016-26388377D64A}"/>
              </a:ext>
            </a:extLst>
          </p:cNvPr>
          <p:cNvSpPr>
            <a:spLocks noGrp="1"/>
          </p:cNvSpPr>
          <p:nvPr>
            <p:ph sz="quarter" idx="13"/>
          </p:nvPr>
        </p:nvSpPr>
        <p:spPr>
          <a:xfrm>
            <a:off x="651353" y="1728593"/>
            <a:ext cx="9827735" cy="4143358"/>
          </a:xfrm>
        </p:spPr>
        <p:txBody>
          <a:bodyPr/>
          <a:lstStyle/>
          <a:p>
            <a:pPr>
              <a:lnSpc>
                <a:spcPct val="100000"/>
              </a:lnSpc>
              <a:spcAft>
                <a:spcPts val="600"/>
              </a:spcAft>
            </a:pPr>
            <a:r>
              <a:rPr lang="sv-SE" sz="1800" dirty="0">
                <a:effectLst/>
                <a:latin typeface="Roboto "/>
                <a:ea typeface="Calibri" panose="020F0502020204030204" pitchFamily="34" charset="0"/>
                <a:cs typeface="Times New Roman" panose="02020603050405020304" pitchFamily="18" charset="0"/>
              </a:rPr>
              <a:t>Cosmic Link är en funktion för att stödja processer och rutiner kring patienter som kräver samordnade insatser från hälso- och sjukvården samt socialtjänsten. </a:t>
            </a:r>
          </a:p>
          <a:p>
            <a:pPr>
              <a:lnSpc>
                <a:spcPct val="100000"/>
              </a:lnSpc>
              <a:spcAft>
                <a:spcPts val="600"/>
              </a:spcAft>
            </a:pPr>
            <a:r>
              <a:rPr lang="sv-SE" sz="1800" dirty="0">
                <a:effectLst/>
                <a:latin typeface="Roboto "/>
                <a:ea typeface="Calibri" panose="020F0502020204030204" pitchFamily="34" charset="0"/>
                <a:cs typeface="Times New Roman" panose="02020603050405020304" pitchFamily="18" charset="0"/>
              </a:rPr>
              <a:t>När en patient kräver samordnade insatser skapas ett samordningsärende bestående av information och kommunikation kring pågående och planerade aktiviteter. Delaktiga aktörer samarbetar och utbyter meddelanden samt upprättar olika planer utifrån patientens behov.</a:t>
            </a:r>
          </a:p>
          <a:p>
            <a:pPr>
              <a:lnSpc>
                <a:spcPct val="100000"/>
              </a:lnSpc>
              <a:spcAft>
                <a:spcPts val="600"/>
              </a:spcAft>
            </a:pPr>
            <a:r>
              <a:rPr lang="sv-SE" sz="1800" dirty="0">
                <a:effectLst/>
                <a:latin typeface="Roboto "/>
                <a:ea typeface="Calibri" panose="020F0502020204030204" pitchFamily="34" charset="0"/>
                <a:cs typeface="Times New Roman" panose="02020603050405020304" pitchFamily="18" charset="0"/>
              </a:rPr>
              <a:t>Verksamhetschef avgör vilka behörigheter som skall tilldelas medarbetarna och till vilka enheter utifrån organisation.</a:t>
            </a:r>
          </a:p>
          <a:p>
            <a:pPr eaLnBrk="0" fontAlgn="base" hangingPunct="0">
              <a:lnSpc>
                <a:spcPct val="100000"/>
              </a:lnSpc>
              <a:spcBef>
                <a:spcPct val="0"/>
              </a:spcBef>
              <a:spcAft>
                <a:spcPct val="0"/>
              </a:spcAft>
            </a:pPr>
            <a:r>
              <a:rPr kumimoji="0" lang="sv-SE" altLang="sv-SE" sz="1800" b="0" i="0" u="none" strike="noStrike" cap="none" normalizeH="0" baseline="0" dirty="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Verksamhetschef avgör vilka behörigheter som skall tilldelas medarbetarna och till vilka enheter utifrån organisation.</a:t>
            </a:r>
          </a:p>
          <a:p>
            <a:pPr marL="0" indent="0" eaLnBrk="0" fontAlgn="base" hangingPunct="0">
              <a:lnSpc>
                <a:spcPct val="100000"/>
              </a:lnSpc>
              <a:spcBef>
                <a:spcPct val="0"/>
              </a:spcBef>
              <a:spcAft>
                <a:spcPct val="0"/>
              </a:spcAft>
              <a:buNone/>
            </a:pPr>
            <a:endParaRPr kumimoji="0" lang="sv-SE" altLang="sv-SE" sz="1400" b="0" i="0" u="none" strike="noStrike" cap="none" normalizeH="0" baseline="0" dirty="0">
              <a:ln>
                <a:noFill/>
              </a:ln>
              <a:solidFill>
                <a:schemeClr val="tx1"/>
              </a:solidFill>
              <a:effectLst/>
            </a:endParaRPr>
          </a:p>
          <a:p>
            <a:pPr marR="0" lvl="0" eaLnBrk="0" fontAlgn="base" hangingPunct="0">
              <a:lnSpc>
                <a:spcPct val="100000"/>
              </a:lnSpc>
              <a:spcBef>
                <a:spcPct val="0"/>
              </a:spcBef>
              <a:spcAft>
                <a:spcPct val="0"/>
              </a:spcAft>
              <a:buClrTx/>
              <a:buSzTx/>
              <a:tabLst/>
            </a:pPr>
            <a:r>
              <a:rPr lang="sv-SE" altLang="sv-SE" sz="1800" dirty="0">
                <a:latin typeface="Georgia" panose="02040502050405020303" pitchFamily="18" charset="0"/>
                <a:cs typeface="Times New Roman" panose="02020603050405020304" pitchFamily="18" charset="0"/>
              </a:rPr>
              <a:t>Ett pågående samordningsärenden visas via ikon i </a:t>
            </a:r>
            <a:r>
              <a:rPr lang="sv-SE" altLang="sv-SE" sz="1800" dirty="0" err="1">
                <a:latin typeface="Georgia" panose="02040502050405020303" pitchFamily="18" charset="0"/>
                <a:cs typeface="Times New Roman" panose="02020603050405020304" pitchFamily="18" charset="0"/>
              </a:rPr>
              <a:t>Patientlisten</a:t>
            </a:r>
            <a:r>
              <a:rPr lang="sv-SE" altLang="sv-SE" sz="1800" dirty="0">
                <a:latin typeface="Georgia" panose="02040502050405020303" pitchFamily="18" charset="0"/>
                <a:cs typeface="Times New Roman" panose="02020603050405020304" pitchFamily="18" charset="0"/>
              </a:rPr>
              <a:t>  samt i Ärendeöversikten.</a:t>
            </a:r>
          </a:p>
          <a:p>
            <a:pPr>
              <a:lnSpc>
                <a:spcPct val="100000"/>
              </a:lnSpc>
              <a:spcAft>
                <a:spcPts val="600"/>
              </a:spcAft>
            </a:pPr>
            <a:endParaRPr lang="sv-SE" sz="1800" dirty="0">
              <a:effectLst/>
              <a:latin typeface="Roboto "/>
              <a:ea typeface="Calibri" panose="020F0502020204030204" pitchFamily="34" charset="0"/>
              <a:cs typeface="Times New Roman" panose="02020603050405020304" pitchFamily="18" charset="0"/>
            </a:endParaRPr>
          </a:p>
          <a:p>
            <a:pPr>
              <a:lnSpc>
                <a:spcPct val="100000"/>
              </a:lnSpc>
              <a:spcAft>
                <a:spcPts val="600"/>
              </a:spcAft>
            </a:pPr>
            <a:endParaRPr lang="sv-SE" sz="1800" dirty="0">
              <a:effectLst/>
              <a:latin typeface="Roboto "/>
              <a:ea typeface="Calibri" panose="020F0502020204030204" pitchFamily="34" charset="0"/>
              <a:cs typeface="Times New Roman" panose="02020603050405020304" pitchFamily="18" charset="0"/>
            </a:endParaRPr>
          </a:p>
          <a:p>
            <a:endParaRPr lang="sv-SE" dirty="0"/>
          </a:p>
        </p:txBody>
      </p:sp>
      <p:sp>
        <p:nvSpPr>
          <p:cNvPr id="8" name="Rectangle 3">
            <a:extLst>
              <a:ext uri="{FF2B5EF4-FFF2-40B4-BE49-F238E27FC236}">
                <a16:creationId xmlns:a16="http://schemas.microsoft.com/office/drawing/2014/main" id="{8BB8240A-DEB3-F3A3-CB6E-48431D08E277}"/>
              </a:ext>
            </a:extLst>
          </p:cNvPr>
          <p:cNvSpPr>
            <a:spLocks noChangeArrowheads="1"/>
          </p:cNvSpPr>
          <p:nvPr/>
        </p:nvSpPr>
        <p:spPr bwMode="auto">
          <a:xfrm>
            <a:off x="457200" y="838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Bildobjekt 9">
            <a:extLst>
              <a:ext uri="{FF2B5EF4-FFF2-40B4-BE49-F238E27FC236}">
                <a16:creationId xmlns:a16="http://schemas.microsoft.com/office/drawing/2014/main" id="{46CB60CB-13B9-58B6-E228-4DF228902876}"/>
              </a:ext>
            </a:extLst>
          </p:cNvPr>
          <p:cNvPicPr>
            <a:picLocks noChangeAspect="1"/>
          </p:cNvPicPr>
          <p:nvPr/>
        </p:nvPicPr>
        <p:blipFill>
          <a:blip r:embed="rId2"/>
          <a:stretch>
            <a:fillRect/>
          </a:stretch>
        </p:blipFill>
        <p:spPr>
          <a:xfrm>
            <a:off x="815105" y="5362483"/>
            <a:ext cx="5601482" cy="657317"/>
          </a:xfrm>
          <a:prstGeom prst="rect">
            <a:avLst/>
          </a:prstGeom>
        </p:spPr>
      </p:pic>
    </p:spTree>
    <p:extLst>
      <p:ext uri="{BB962C8B-B14F-4D97-AF65-F5344CB8AC3E}">
        <p14:creationId xmlns:p14="http://schemas.microsoft.com/office/powerpoint/2010/main" val="2059847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A22E53-F5EE-7CB3-5F46-1801A02E6D64}"/>
              </a:ext>
            </a:extLst>
          </p:cNvPr>
          <p:cNvSpPr>
            <a:spLocks noGrp="1"/>
          </p:cNvSpPr>
          <p:nvPr>
            <p:ph type="title"/>
          </p:nvPr>
        </p:nvSpPr>
        <p:spPr/>
        <p:txBody>
          <a:bodyPr/>
          <a:lstStyle/>
          <a:p>
            <a:endParaRPr lang="sv-SE" dirty="0"/>
          </a:p>
        </p:txBody>
      </p:sp>
      <p:sp>
        <p:nvSpPr>
          <p:cNvPr id="3" name="Platshållare för bildnummer 2">
            <a:extLst>
              <a:ext uri="{FF2B5EF4-FFF2-40B4-BE49-F238E27FC236}">
                <a16:creationId xmlns:a16="http://schemas.microsoft.com/office/drawing/2014/main" id="{8958FB92-D06E-2F10-7DCC-F337F58F4388}"/>
              </a:ext>
            </a:extLst>
          </p:cNvPr>
          <p:cNvSpPr>
            <a:spLocks noGrp="1"/>
          </p:cNvSpPr>
          <p:nvPr>
            <p:ph type="sldNum" sz="quarter" idx="12"/>
          </p:nvPr>
        </p:nvSpPr>
        <p:spPr/>
        <p:txBody>
          <a:bodyPr/>
          <a:lstStyle/>
          <a:p>
            <a:fld id="{5204B58B-0420-4827-A2A8-7A3D043AFDDE}" type="slidenum">
              <a:rPr lang="sv-SE" smtClean="0"/>
              <a:t>20</a:t>
            </a:fld>
            <a:endParaRPr lang="sv-SE" dirty="0"/>
          </a:p>
        </p:txBody>
      </p:sp>
      <p:pic>
        <p:nvPicPr>
          <p:cNvPr id="4" name="Google Shape;408;p24">
            <a:extLst>
              <a:ext uri="{FF2B5EF4-FFF2-40B4-BE49-F238E27FC236}">
                <a16:creationId xmlns:a16="http://schemas.microsoft.com/office/drawing/2014/main" id="{0AD94226-B42A-9152-A813-603A3DA880F1}"/>
              </a:ext>
            </a:extLst>
          </p:cNvPr>
          <p:cNvPicPr preferRelativeResize="0"/>
          <p:nvPr/>
        </p:nvPicPr>
        <p:blipFill rotWithShape="1">
          <a:blip r:embed="rId3">
            <a:alphaModFix/>
          </a:blip>
          <a:srcRect/>
          <a:stretch/>
        </p:blipFill>
        <p:spPr>
          <a:xfrm rot="-5400000">
            <a:off x="2271871" y="-1192834"/>
            <a:ext cx="6314176" cy="9243674"/>
          </a:xfrm>
          <a:prstGeom prst="rect">
            <a:avLst/>
          </a:prstGeom>
          <a:noFill/>
          <a:ln>
            <a:noFill/>
          </a:ln>
        </p:spPr>
      </p:pic>
    </p:spTree>
    <p:extLst>
      <p:ext uri="{BB962C8B-B14F-4D97-AF65-F5344CB8AC3E}">
        <p14:creationId xmlns:p14="http://schemas.microsoft.com/office/powerpoint/2010/main" val="42779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a:solidFill>
              <a:srgbClr val="0070C0"/>
            </a:solidFill>
          </a:ln>
        </p:spPr>
        <p:txBody>
          <a:bodyPr>
            <a:noAutofit/>
          </a:bodyPr>
          <a:lstStyle/>
          <a:p>
            <a:r>
              <a:rPr lang="sv-SE" sz="2000" dirty="0"/>
              <a:t>Samordnad vård och omsorgsplanering, Patientens delaktighet är central</a:t>
            </a:r>
          </a:p>
        </p:txBody>
      </p:sp>
      <p:sp>
        <p:nvSpPr>
          <p:cNvPr id="3" name="Platshållare för innehåll 2">
            <a:extLst>
              <a:ext uri="{FF2B5EF4-FFF2-40B4-BE49-F238E27FC236}">
                <a16:creationId xmlns:a16="http://schemas.microsoft.com/office/drawing/2014/main" id="{65DA911B-77E2-4CB1-BD2B-48EC86BB8631}"/>
              </a:ext>
            </a:extLst>
          </p:cNvPr>
          <p:cNvSpPr>
            <a:spLocks noGrp="1"/>
          </p:cNvSpPr>
          <p:nvPr>
            <p:ph idx="1"/>
          </p:nvPr>
        </p:nvSpPr>
        <p:spPr/>
        <p:txBody>
          <a:bodyPr/>
          <a:lstStyle/>
          <a:p>
            <a:endParaRPr lang="sv-SE" dirty="0"/>
          </a:p>
        </p:txBody>
      </p:sp>
      <p:pic>
        <p:nvPicPr>
          <p:cNvPr id="5" name="Google Shape;283;p8">
            <a:extLst>
              <a:ext uri="{FF2B5EF4-FFF2-40B4-BE49-F238E27FC236}">
                <a16:creationId xmlns:a16="http://schemas.microsoft.com/office/drawing/2014/main" id="{03020A6F-14C5-F2DA-7E7B-AF94821AFA22}"/>
              </a:ext>
            </a:extLst>
          </p:cNvPr>
          <p:cNvPicPr preferRelativeResize="0"/>
          <p:nvPr/>
        </p:nvPicPr>
        <p:blipFill rotWithShape="1">
          <a:blip r:embed="rId3">
            <a:alphaModFix/>
          </a:blip>
          <a:srcRect/>
          <a:stretch/>
        </p:blipFill>
        <p:spPr>
          <a:xfrm>
            <a:off x="648586" y="1467293"/>
            <a:ext cx="10909005" cy="4805916"/>
          </a:xfrm>
          <a:prstGeom prst="rect">
            <a:avLst/>
          </a:prstGeom>
          <a:noFill/>
          <a:ln>
            <a:noFill/>
          </a:ln>
        </p:spPr>
      </p:pic>
    </p:spTree>
    <p:extLst>
      <p:ext uri="{BB962C8B-B14F-4D97-AF65-F5344CB8AC3E}">
        <p14:creationId xmlns:p14="http://schemas.microsoft.com/office/powerpoint/2010/main" val="66113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Inmeddelande</a:t>
            </a:r>
          </a:p>
        </p:txBody>
      </p:sp>
      <p:sp>
        <p:nvSpPr>
          <p:cNvPr id="3" name="Platshållare för innehåll 2"/>
          <p:cNvSpPr>
            <a:spLocks noGrp="1"/>
          </p:cNvSpPr>
          <p:nvPr>
            <p:ph sz="quarter" idx="13"/>
          </p:nvPr>
        </p:nvSpPr>
        <p:spPr>
          <a:xfrm>
            <a:off x="721389" y="2251342"/>
            <a:ext cx="8758238" cy="4067175"/>
          </a:xfrm>
        </p:spPr>
        <p:txBody>
          <a:bodyPr/>
          <a:lstStyle/>
          <a:p>
            <a:pPr marL="0" indent="0">
              <a:buNone/>
            </a:pPr>
            <a:endParaRPr lang="sv-SE" dirty="0"/>
          </a:p>
          <a:p>
            <a:pPr marL="0" indent="0">
              <a:lnSpc>
                <a:spcPct val="100000"/>
              </a:lnSpc>
              <a:buNone/>
            </a:pPr>
            <a:r>
              <a:rPr lang="sv-SE" sz="1800" dirty="0">
                <a:solidFill>
                  <a:schemeClr val="tx1"/>
                </a:solidFill>
              </a:rPr>
              <a:t>För att kunna skicka ett </a:t>
            </a:r>
            <a:r>
              <a:rPr lang="sv-SE" sz="1800" dirty="0" err="1">
                <a:solidFill>
                  <a:schemeClr val="tx1"/>
                </a:solidFill>
              </a:rPr>
              <a:t>inmeddelande</a:t>
            </a:r>
            <a:r>
              <a:rPr lang="sv-SE" sz="1800" dirty="0">
                <a:solidFill>
                  <a:schemeClr val="tx1"/>
                </a:solidFill>
              </a:rPr>
              <a:t> så måste patienten ha ett samordningsärende, finns det inte redan ett pågående ärende så får ett samordningsärende skapas upp. </a:t>
            </a:r>
          </a:p>
          <a:p>
            <a:pPr marL="0" indent="0">
              <a:lnSpc>
                <a:spcPct val="100000"/>
              </a:lnSpc>
              <a:buNone/>
            </a:pPr>
            <a:r>
              <a:rPr lang="sv-SE" sz="1800" dirty="0">
                <a:solidFill>
                  <a:schemeClr val="tx1"/>
                </a:solidFill>
              </a:rPr>
              <a:t>Nytt </a:t>
            </a:r>
            <a:r>
              <a:rPr lang="sv-SE" sz="1800" dirty="0"/>
              <a:t>ärende skapas upp via Ärendeöversikten. Det är inte obligatoriskt att fylla i samtycke eller samordningsbehov vid </a:t>
            </a:r>
            <a:r>
              <a:rPr lang="sv-SE" sz="1800" dirty="0" err="1"/>
              <a:t>Inmeddelande</a:t>
            </a:r>
            <a:r>
              <a:rPr lang="sv-SE" sz="1800" dirty="0"/>
              <a:t>. Om personen läggs in i slutenvård så får de ta ställning till samtyckena då istället. </a:t>
            </a:r>
          </a:p>
          <a:p>
            <a:r>
              <a:rPr lang="sv-SE" sz="1800" dirty="0">
                <a:solidFill>
                  <a:schemeClr val="tx1"/>
                </a:solidFill>
              </a:rPr>
              <a:t>Välj rätt enhet - öppenvård akuten </a:t>
            </a:r>
          </a:p>
          <a:p>
            <a:r>
              <a:rPr lang="sv-SE" sz="1800" dirty="0">
                <a:solidFill>
                  <a:schemeClr val="tx1"/>
                </a:solidFill>
              </a:rPr>
              <a:t>Lägg till </a:t>
            </a:r>
            <a:r>
              <a:rPr lang="sv-SE" sz="1800" b="1" dirty="0">
                <a:solidFill>
                  <a:schemeClr val="tx1"/>
                </a:solidFill>
              </a:rPr>
              <a:t>din</a:t>
            </a:r>
            <a:r>
              <a:rPr lang="sv-SE" sz="1800" dirty="0">
                <a:solidFill>
                  <a:schemeClr val="tx1"/>
                </a:solidFill>
              </a:rPr>
              <a:t> enhet som aktör </a:t>
            </a:r>
          </a:p>
          <a:p>
            <a:r>
              <a:rPr lang="sv-SE" sz="1800" dirty="0" err="1">
                <a:solidFill>
                  <a:schemeClr val="tx1"/>
                </a:solidFill>
              </a:rPr>
              <a:t>Inmeddelande</a:t>
            </a:r>
            <a:r>
              <a:rPr lang="sv-SE" sz="1800" dirty="0">
                <a:solidFill>
                  <a:schemeClr val="tx1"/>
                </a:solidFill>
              </a:rPr>
              <a:t> skickas som ett Generellt meddelande med titel </a:t>
            </a:r>
            <a:r>
              <a:rPr lang="sv-SE" sz="1800" dirty="0" err="1">
                <a:solidFill>
                  <a:schemeClr val="tx1"/>
                </a:solidFill>
              </a:rPr>
              <a:t>Inmeddelande</a:t>
            </a:r>
            <a:endParaRPr lang="sv-SE" sz="1800" dirty="0">
              <a:solidFill>
                <a:schemeClr val="tx1"/>
              </a:solidFill>
            </a:endParaRPr>
          </a:p>
          <a:p>
            <a:r>
              <a:rPr lang="sv-SE" sz="1800" dirty="0">
                <a:solidFill>
                  <a:schemeClr val="tx1"/>
                </a:solidFill>
              </a:rPr>
              <a:t>Om personen kommer åter från akuten utan att ha blivet inlagd- </a:t>
            </a:r>
            <a:r>
              <a:rPr lang="sv-SE" sz="1800" b="1" dirty="0">
                <a:solidFill>
                  <a:schemeClr val="tx1"/>
                </a:solidFill>
              </a:rPr>
              <a:t>glöm ej </a:t>
            </a:r>
            <a:r>
              <a:rPr lang="sv-SE" sz="1800" dirty="0">
                <a:solidFill>
                  <a:schemeClr val="tx1"/>
                </a:solidFill>
              </a:rPr>
              <a:t>att avsluta ärendet</a:t>
            </a:r>
          </a:p>
          <a:p>
            <a:pPr marL="0" indent="0">
              <a:lnSpc>
                <a:spcPct val="100000"/>
              </a:lnSpc>
              <a:buNone/>
            </a:pPr>
            <a:endParaRPr lang="sv-SE" dirty="0"/>
          </a:p>
          <a:p>
            <a:pPr marL="0" indent="0">
              <a:lnSpc>
                <a:spcPct val="100000"/>
              </a:lnSpc>
              <a:buNone/>
            </a:pPr>
            <a:endParaRPr lang="sv-SE" dirty="0">
              <a:solidFill>
                <a:schemeClr val="tx1"/>
              </a:solidFill>
            </a:endParaRPr>
          </a:p>
          <a:p>
            <a:pPr marL="0" indent="0">
              <a:buNone/>
            </a:pPr>
            <a:endParaRPr lang="sv-SE" dirty="0">
              <a:solidFill>
                <a:schemeClr val="tx1"/>
              </a:solidFill>
            </a:endParaRPr>
          </a:p>
        </p:txBody>
      </p:sp>
      <p:sp>
        <p:nvSpPr>
          <p:cNvPr id="7" name="textruta 6">
            <a:extLst>
              <a:ext uri="{FF2B5EF4-FFF2-40B4-BE49-F238E27FC236}">
                <a16:creationId xmlns:a16="http://schemas.microsoft.com/office/drawing/2014/main" id="{7C791243-F2E6-D520-5E41-EB98F5B72F0F}"/>
              </a:ext>
            </a:extLst>
          </p:cNvPr>
          <p:cNvSpPr txBox="1"/>
          <p:nvPr/>
        </p:nvSpPr>
        <p:spPr>
          <a:xfrm>
            <a:off x="627321" y="1387948"/>
            <a:ext cx="10937358" cy="923330"/>
          </a:xfrm>
          <a:prstGeom prst="rect">
            <a:avLst/>
          </a:prstGeom>
          <a:noFill/>
        </p:spPr>
        <p:txBody>
          <a:bodyPr wrap="square">
            <a:spAutoFit/>
          </a:bodyPr>
          <a:lstStyle/>
          <a:p>
            <a:pPr>
              <a:spcAft>
                <a:spcPts val="600"/>
              </a:spcAft>
            </a:pPr>
            <a:r>
              <a:rPr lang="sv-SE" sz="1800" dirty="0">
                <a:effectLst/>
                <a:ea typeface="Georgia" panose="02040502050405020303" pitchFamily="18" charset="0"/>
                <a:cs typeface="Times New Roman" panose="02020603050405020304" pitchFamily="18" charset="0"/>
              </a:rPr>
              <a:t>När en person skickas in till akutmottagningen efter bedömning av legitimerad hälso- och sjukvårdspersonal i kommunen ska det i Link skickas ett </a:t>
            </a:r>
            <a:r>
              <a:rPr lang="sv-SE" sz="1800" b="1" dirty="0" err="1">
                <a:effectLst/>
                <a:ea typeface="Georgia" panose="02040502050405020303" pitchFamily="18" charset="0"/>
                <a:cs typeface="Times New Roman" panose="02020603050405020304" pitchFamily="18" charset="0"/>
              </a:rPr>
              <a:t>Inmeddelande</a:t>
            </a:r>
            <a:r>
              <a:rPr lang="sv-SE" sz="1800" b="1" dirty="0">
                <a:effectLst/>
                <a:ea typeface="Georgia" panose="02040502050405020303" pitchFamily="18" charset="0"/>
                <a:cs typeface="Times New Roman" panose="02020603050405020304" pitchFamily="18" charset="0"/>
              </a:rPr>
              <a:t> Akuten</a:t>
            </a:r>
            <a:r>
              <a:rPr lang="sv-SE" sz="1800" dirty="0">
                <a:effectLst/>
                <a:ea typeface="Georgia" panose="02040502050405020303" pitchFamily="18" charset="0"/>
                <a:cs typeface="Times New Roman" panose="02020603050405020304" pitchFamily="18" charset="0"/>
              </a:rPr>
              <a:t> till aktuell akutmottagning, med kontaktuppgifter och annan relevant information</a:t>
            </a:r>
            <a:endParaRPr lang="sv-SE" sz="24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21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err="1"/>
              <a:t>Inmeddelande</a:t>
            </a:r>
            <a:r>
              <a:rPr lang="sv-SE" sz="4000" dirty="0"/>
              <a:t> i Cosmic</a:t>
            </a:r>
          </a:p>
        </p:txBody>
      </p:sp>
      <p:sp>
        <p:nvSpPr>
          <p:cNvPr id="8" name="Platshållare för innehåll 7"/>
          <p:cNvSpPr>
            <a:spLocks noGrp="1"/>
          </p:cNvSpPr>
          <p:nvPr>
            <p:ph sz="quarter" idx="13"/>
          </p:nvPr>
        </p:nvSpPr>
        <p:spPr>
          <a:xfrm>
            <a:off x="540000" y="1641937"/>
            <a:ext cx="8758238" cy="4067175"/>
          </a:xfrm>
        </p:spPr>
        <p:txBody>
          <a:bodyPr/>
          <a:lstStyle/>
          <a:p>
            <a:r>
              <a:rPr lang="sv-SE" sz="1800" dirty="0">
                <a:solidFill>
                  <a:schemeClr val="tx1"/>
                </a:solidFill>
              </a:rPr>
              <a:t>Akutmottagningarna är öppenvårdsmottagningar</a:t>
            </a:r>
          </a:p>
          <a:p>
            <a:endParaRPr lang="sv-SE" dirty="0">
              <a:solidFill>
                <a:schemeClr val="tx1"/>
              </a:solidFill>
            </a:endParaRPr>
          </a:p>
        </p:txBody>
      </p:sp>
      <p:pic>
        <p:nvPicPr>
          <p:cNvPr id="11" name="Bildobjekt 10"/>
          <p:cNvPicPr>
            <a:picLocks noChangeAspect="1"/>
          </p:cNvPicPr>
          <p:nvPr/>
        </p:nvPicPr>
        <p:blipFill>
          <a:blip r:embed="rId3"/>
          <a:stretch>
            <a:fillRect/>
          </a:stretch>
        </p:blipFill>
        <p:spPr>
          <a:xfrm>
            <a:off x="1418428" y="2354493"/>
            <a:ext cx="3672408" cy="3678379"/>
          </a:xfrm>
          <a:prstGeom prst="rect">
            <a:avLst/>
          </a:prstGeom>
        </p:spPr>
      </p:pic>
    </p:spTree>
    <p:extLst>
      <p:ext uri="{BB962C8B-B14F-4D97-AF65-F5344CB8AC3E}">
        <p14:creationId xmlns:p14="http://schemas.microsoft.com/office/powerpoint/2010/main" val="231083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err="1"/>
              <a:t>Inmeddelande</a:t>
            </a:r>
            <a:r>
              <a:rPr lang="sv-SE" sz="4000" dirty="0"/>
              <a:t> i Cosmic</a:t>
            </a:r>
          </a:p>
        </p:txBody>
      </p:sp>
      <p:sp>
        <p:nvSpPr>
          <p:cNvPr id="3" name="Platshållare för innehåll 2"/>
          <p:cNvSpPr>
            <a:spLocks noGrp="1"/>
          </p:cNvSpPr>
          <p:nvPr>
            <p:ph sz="quarter" idx="13"/>
          </p:nvPr>
        </p:nvSpPr>
        <p:spPr>
          <a:xfrm>
            <a:off x="540000" y="1467293"/>
            <a:ext cx="9924000" cy="4213271"/>
          </a:xfrm>
        </p:spPr>
        <p:txBody>
          <a:bodyPr/>
          <a:lstStyle/>
          <a:p>
            <a:pPr marL="0" indent="0">
              <a:buNone/>
            </a:pPr>
            <a:r>
              <a:rPr lang="sv-SE" sz="1800" dirty="0"/>
              <a:t>Lägg alltid till </a:t>
            </a:r>
            <a:r>
              <a:rPr lang="sv-SE" sz="1800" u="sng" dirty="0"/>
              <a:t>din</a:t>
            </a:r>
            <a:r>
              <a:rPr lang="sv-SE" sz="1800" dirty="0"/>
              <a:t> enhet som aktör annars kommer inte personen visas på Ärendeöversikten och det finns risk för att ingen ser svaret som kommer från akutmottagningen</a:t>
            </a:r>
            <a:r>
              <a:rPr lang="sv-SE" sz="2000" dirty="0"/>
              <a:t>.</a:t>
            </a:r>
          </a:p>
          <a:p>
            <a:pPr marL="0" indent="0">
              <a:buNone/>
            </a:pPr>
            <a:endParaRPr lang="sv-SE" dirty="0"/>
          </a:p>
        </p:txBody>
      </p:sp>
      <p:pic>
        <p:nvPicPr>
          <p:cNvPr id="4" name="Bildobjekt 3"/>
          <p:cNvPicPr>
            <a:picLocks noChangeAspect="1"/>
          </p:cNvPicPr>
          <p:nvPr/>
        </p:nvPicPr>
        <p:blipFill>
          <a:blip r:embed="rId3"/>
          <a:stretch>
            <a:fillRect/>
          </a:stretch>
        </p:blipFill>
        <p:spPr>
          <a:xfrm>
            <a:off x="989663" y="2417523"/>
            <a:ext cx="3464516" cy="3683860"/>
          </a:xfrm>
          <a:prstGeom prst="rect">
            <a:avLst/>
          </a:prstGeom>
        </p:spPr>
      </p:pic>
      <p:pic>
        <p:nvPicPr>
          <p:cNvPr id="5" name="Bildobjekt 4"/>
          <p:cNvPicPr>
            <a:picLocks noChangeAspect="1"/>
          </p:cNvPicPr>
          <p:nvPr/>
        </p:nvPicPr>
        <p:blipFill>
          <a:blip r:embed="rId4"/>
          <a:stretch>
            <a:fillRect/>
          </a:stretch>
        </p:blipFill>
        <p:spPr>
          <a:xfrm>
            <a:off x="5004767" y="2417523"/>
            <a:ext cx="3850010" cy="3263041"/>
          </a:xfrm>
          <a:prstGeom prst="rect">
            <a:avLst/>
          </a:prstGeom>
        </p:spPr>
      </p:pic>
    </p:spTree>
    <p:extLst>
      <p:ext uri="{BB962C8B-B14F-4D97-AF65-F5344CB8AC3E}">
        <p14:creationId xmlns:p14="http://schemas.microsoft.com/office/powerpoint/2010/main" val="391753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Samtycke</a:t>
            </a:r>
          </a:p>
        </p:txBody>
      </p:sp>
      <p:sp>
        <p:nvSpPr>
          <p:cNvPr id="6" name="Platshållare för innehåll 2">
            <a:extLst>
              <a:ext uri="{FF2B5EF4-FFF2-40B4-BE49-F238E27FC236}">
                <a16:creationId xmlns:a16="http://schemas.microsoft.com/office/drawing/2014/main" id="{51713B52-527F-A8ED-B268-08326F4878C9}"/>
              </a:ext>
            </a:extLst>
          </p:cNvPr>
          <p:cNvSpPr>
            <a:spLocks noGrp="1"/>
          </p:cNvSpPr>
          <p:nvPr>
            <p:ph sz="quarter" idx="13"/>
          </p:nvPr>
        </p:nvSpPr>
        <p:spPr>
          <a:xfrm>
            <a:off x="540000" y="1565754"/>
            <a:ext cx="10390787" cy="4672208"/>
          </a:xfrm>
        </p:spPr>
        <p:txBody>
          <a:bodyPr>
            <a:normAutofit fontScale="70000" lnSpcReduction="20000"/>
          </a:bodyPr>
          <a:lstStyle/>
          <a:p>
            <a:r>
              <a:rPr lang="sv-SE" sz="2000" dirty="0">
                <a:solidFill>
                  <a:schemeClr val="tx1"/>
                </a:solidFill>
              </a:rPr>
              <a:t>Samtyckena är</a:t>
            </a:r>
            <a:r>
              <a:rPr lang="sv-SE" sz="2000" baseline="0" dirty="0">
                <a:solidFill>
                  <a:schemeClr val="tx1"/>
                </a:solidFill>
              </a:rPr>
              <a:t> grunden för att man ska kunna arbeta i samordningsärendet, om det står Ej tillfrågad så kan egentligen inte övriga aktörer utföra sin del av samordningen. </a:t>
            </a:r>
          </a:p>
          <a:p>
            <a:r>
              <a:rPr lang="sv-SE" sz="2000" dirty="0"/>
              <a:t>Samtyckena i Link slår också av och på funktionaliteten i Link</a:t>
            </a:r>
          </a:p>
          <a:p>
            <a:pPr marL="0" indent="0">
              <a:buNone/>
            </a:pPr>
            <a:endParaRPr lang="sv-SE" sz="2000" dirty="0"/>
          </a:p>
          <a:p>
            <a:r>
              <a:rPr lang="sv-SE" sz="2000" dirty="0">
                <a:solidFill>
                  <a:schemeClr val="tx1"/>
                </a:solidFill>
              </a:rPr>
              <a:t>Samtycke till samordnad individuell planering ger tillgång till meddelandetypen Kallelse till SIP. </a:t>
            </a:r>
          </a:p>
          <a:p>
            <a:pPr marL="176213" indent="0">
              <a:buNone/>
            </a:pPr>
            <a:r>
              <a:rPr lang="sv-SE" sz="2000" dirty="0">
                <a:solidFill>
                  <a:schemeClr val="tx1"/>
                </a:solidFill>
              </a:rPr>
              <a:t>Är inte samtycket besvarat kan inte öppenvård kalla till SIP, meddelandet finns inte tillgängligt. Det går inte heller att skriva SIP för fliken för planer blir inaktiv. </a:t>
            </a:r>
          </a:p>
          <a:p>
            <a:pPr marL="0" indent="0">
              <a:buNone/>
            </a:pPr>
            <a:endParaRPr lang="sv-SE" sz="2000" b="1" i="1" dirty="0">
              <a:solidFill>
                <a:srgbClr val="FF0000"/>
              </a:solidFill>
            </a:endParaRPr>
          </a:p>
          <a:p>
            <a:r>
              <a:rPr lang="sv-SE" sz="2000" dirty="0">
                <a:solidFill>
                  <a:schemeClr val="tx1"/>
                </a:solidFill>
              </a:rPr>
              <a:t>Samtycke till informationsdelning mellan hälso- och sjukvård och kommunal hälso- och sjukvård samt socialtjänst – leder till att journalflik och läkemedelslista blir synlig för kommunen.</a:t>
            </a:r>
          </a:p>
          <a:p>
            <a:pPr marL="176213" indent="0">
              <a:buNone/>
            </a:pPr>
            <a:r>
              <a:rPr lang="sv-SE" sz="2000" dirty="0"/>
              <a:t>Samtycket innebär att man får dela information emellan sig, via telefon, fax, möten osv men man får inte läsa informationen skriven i journalen. </a:t>
            </a:r>
          </a:p>
          <a:p>
            <a:pPr marL="0" indent="0">
              <a:buNone/>
            </a:pPr>
            <a:endParaRPr lang="sv-SE" sz="2000" dirty="0">
              <a:solidFill>
                <a:schemeClr val="tx1"/>
              </a:solidFill>
            </a:endParaRPr>
          </a:p>
          <a:p>
            <a:r>
              <a:rPr lang="sv-SE" sz="2000" dirty="0">
                <a:solidFill>
                  <a:schemeClr val="tx1"/>
                </a:solidFill>
              </a:rPr>
              <a:t>Samtycke till sammanhållen journalföring ska efterfrågas och dokumenteras. Innebär </a:t>
            </a:r>
            <a:r>
              <a:rPr lang="sv-SE" sz="2000" dirty="0"/>
              <a:t>att man får ha direktåtkomst till journalen, alltså läsa direkt i journalen, </a:t>
            </a:r>
            <a:r>
              <a:rPr lang="sv-SE" sz="2000" dirty="0">
                <a:solidFill>
                  <a:schemeClr val="tx1"/>
                </a:solidFill>
              </a:rPr>
              <a:t>har inte bara med Link att göra utan möjliggör för Regionen att ta del av journal från andra vårdgivare och vice versa.</a:t>
            </a:r>
          </a:p>
          <a:p>
            <a:endParaRPr lang="sv-SE" dirty="0"/>
          </a:p>
        </p:txBody>
      </p:sp>
    </p:spTree>
    <p:extLst>
      <p:ext uri="{BB962C8B-B14F-4D97-AF65-F5344CB8AC3E}">
        <p14:creationId xmlns:p14="http://schemas.microsoft.com/office/powerpoint/2010/main" val="232320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4000" dirty="0"/>
              <a:t>Slutenvård</a:t>
            </a:r>
          </a:p>
        </p:txBody>
      </p:sp>
      <p:sp>
        <p:nvSpPr>
          <p:cNvPr id="4" name="Platshållare för bildnummer 3"/>
          <p:cNvSpPr>
            <a:spLocks noGrp="1"/>
          </p:cNvSpPr>
          <p:nvPr>
            <p:ph type="sldNum" sz="quarter" idx="12"/>
          </p:nvPr>
        </p:nvSpPr>
        <p:spPr/>
        <p:txBody>
          <a:bodyPr/>
          <a:lstStyle/>
          <a:p>
            <a:fld id="{6D8CCFDF-DFA5-484F-9FF8-7212AEA69C48}" type="slidenum">
              <a:rPr lang="sv-SE" smtClean="0"/>
              <a:pPr/>
              <a:t>8</a:t>
            </a:fld>
            <a:endParaRPr lang="sv-SE" dirty="0"/>
          </a:p>
        </p:txBody>
      </p:sp>
      <p:sp>
        <p:nvSpPr>
          <p:cNvPr id="2" name="Platshållare för innehåll 1"/>
          <p:cNvSpPr>
            <a:spLocks noGrp="1"/>
          </p:cNvSpPr>
          <p:nvPr>
            <p:ph sz="quarter" idx="13"/>
          </p:nvPr>
        </p:nvSpPr>
        <p:spPr>
          <a:xfrm>
            <a:off x="555088" y="1778697"/>
            <a:ext cx="9924000" cy="4093254"/>
          </a:xfrm>
        </p:spPr>
        <p:txBody>
          <a:bodyPr/>
          <a:lstStyle/>
          <a:p>
            <a:pPr marL="90488" indent="0">
              <a:buNone/>
            </a:pPr>
            <a:r>
              <a:rPr lang="sv-SE" sz="1800" dirty="0">
                <a:solidFill>
                  <a:schemeClr val="tx1"/>
                </a:solidFill>
              </a:rPr>
              <a:t>Samordningsbehov identifieras</a:t>
            </a:r>
          </a:p>
          <a:p>
            <a:pPr marL="90488" indent="0">
              <a:buNone/>
            </a:pPr>
            <a:r>
              <a:rPr lang="sv-SE" sz="1800" dirty="0">
                <a:solidFill>
                  <a:schemeClr val="tx1"/>
                </a:solidFill>
              </a:rPr>
              <a:t>Detta innebär att en eller flera aktörer kommer vara involverade och att information kommer delas mellan dessa.</a:t>
            </a:r>
          </a:p>
          <a:p>
            <a:endParaRPr lang="sv-SE" dirty="0"/>
          </a:p>
        </p:txBody>
      </p:sp>
      <p:graphicFrame>
        <p:nvGraphicFramePr>
          <p:cNvPr id="5" name="Diagram 4"/>
          <p:cNvGraphicFramePr/>
          <p:nvPr/>
        </p:nvGraphicFramePr>
        <p:xfrm>
          <a:off x="2075079" y="3050438"/>
          <a:ext cx="6566612" cy="296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1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Inskrivningsmeddelande </a:t>
            </a:r>
          </a:p>
        </p:txBody>
      </p:sp>
      <p:sp>
        <p:nvSpPr>
          <p:cNvPr id="3" name="Platshållare för innehåll 2"/>
          <p:cNvSpPr>
            <a:spLocks noGrp="1"/>
          </p:cNvSpPr>
          <p:nvPr>
            <p:ph sz="quarter" idx="13"/>
          </p:nvPr>
        </p:nvSpPr>
        <p:spPr>
          <a:xfrm>
            <a:off x="540000" y="1728593"/>
            <a:ext cx="9939088" cy="4409160"/>
          </a:xfrm>
        </p:spPr>
        <p:txBody>
          <a:bodyPr/>
          <a:lstStyle/>
          <a:p>
            <a:r>
              <a:rPr lang="sv-SE" sz="2000" dirty="0">
                <a:effectLst/>
                <a:ea typeface="Georgia" panose="02040502050405020303" pitchFamily="18" charset="0"/>
                <a:cs typeface="Times New Roman" panose="02020603050405020304" pitchFamily="18" charset="0"/>
              </a:rPr>
              <a:t>När vårdavdelningen identifierar att patienten har ett samordningsbehov ska </a:t>
            </a:r>
            <a:r>
              <a:rPr lang="sv-SE" sz="2000" b="1" dirty="0">
                <a:effectLst/>
                <a:ea typeface="Georgia" panose="02040502050405020303" pitchFamily="18" charset="0"/>
                <a:cs typeface="Times New Roman" panose="02020603050405020304" pitchFamily="18" charset="0"/>
              </a:rPr>
              <a:t>Inskrivningsmeddelande</a:t>
            </a:r>
            <a:r>
              <a:rPr lang="sv-SE" sz="2000" dirty="0">
                <a:effectLst/>
                <a:ea typeface="Georgia" panose="02040502050405020303" pitchFamily="18" charset="0"/>
                <a:cs typeface="Times New Roman" panose="02020603050405020304" pitchFamily="18" charset="0"/>
              </a:rPr>
              <a:t> skickas till de aktörer som anses behövs vara involverade i patientens fortsatta samordning och planering. </a:t>
            </a:r>
            <a:r>
              <a:rPr lang="sv-SE" sz="2000" b="1" dirty="0">
                <a:effectLst/>
                <a:ea typeface="Georgia" panose="02040502050405020303" pitchFamily="18" charset="0"/>
                <a:cs typeface="Times New Roman" panose="02020603050405020304" pitchFamily="18" charset="0"/>
              </a:rPr>
              <a:t>Inskrivningsmeddelande</a:t>
            </a:r>
            <a:r>
              <a:rPr lang="sv-SE" sz="2000" dirty="0">
                <a:effectLst/>
                <a:ea typeface="Georgia" panose="02040502050405020303" pitchFamily="18" charset="0"/>
                <a:cs typeface="Times New Roman" panose="02020603050405020304" pitchFamily="18" charset="0"/>
              </a:rPr>
              <a:t> ska även skickas om annan part/enhet behöver påbörja planering utan att samordning krävs.</a:t>
            </a:r>
          </a:p>
          <a:p>
            <a:endParaRPr lang="sv-SE" sz="1800" dirty="0">
              <a:solidFill>
                <a:schemeClr val="tx1"/>
              </a:solidFill>
            </a:endParaRPr>
          </a:p>
          <a:p>
            <a:r>
              <a:rPr lang="sv-SE" sz="2000" dirty="0">
                <a:solidFill>
                  <a:schemeClr val="tx1"/>
                </a:solidFill>
              </a:rPr>
              <a:t>Initiering  av samordning</a:t>
            </a:r>
          </a:p>
          <a:p>
            <a:r>
              <a:rPr lang="sv-SE" sz="2000" dirty="0"/>
              <a:t>Samtycke efterfrågas</a:t>
            </a:r>
            <a:endParaRPr lang="sv-SE" sz="2000" dirty="0">
              <a:solidFill>
                <a:schemeClr val="tx1"/>
              </a:solidFill>
            </a:endParaRPr>
          </a:p>
          <a:p>
            <a:r>
              <a:rPr lang="sv-SE" sz="2000" dirty="0">
                <a:solidFill>
                  <a:schemeClr val="tx1"/>
                </a:solidFill>
              </a:rPr>
              <a:t>Alla berörda parter meddelas</a:t>
            </a:r>
          </a:p>
          <a:p>
            <a:r>
              <a:rPr lang="sv-SE" sz="2000" dirty="0">
                <a:solidFill>
                  <a:schemeClr val="tx1"/>
                </a:solidFill>
              </a:rPr>
              <a:t>Beräknad utskrivningsdag- Planering under vårdtid startar</a:t>
            </a:r>
          </a:p>
          <a:p>
            <a:r>
              <a:rPr lang="sv-SE" sz="2000" dirty="0">
                <a:solidFill>
                  <a:schemeClr val="tx1"/>
                </a:solidFill>
              </a:rPr>
              <a:t>Svar från berörda parter om pågående insatser</a:t>
            </a:r>
          </a:p>
        </p:txBody>
      </p:sp>
    </p:spTree>
    <p:extLst>
      <p:ext uri="{BB962C8B-B14F-4D97-AF65-F5344CB8AC3E}">
        <p14:creationId xmlns:p14="http://schemas.microsoft.com/office/powerpoint/2010/main" val="3866653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2245</TotalTime>
  <Words>1986</Words>
  <Application>Microsoft Office PowerPoint</Application>
  <PresentationFormat>Bredbild</PresentationFormat>
  <Paragraphs>174</Paragraphs>
  <Slides>20</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Georgia</vt:lpstr>
      <vt:lpstr>Roboto</vt:lpstr>
      <vt:lpstr>Roboto </vt:lpstr>
      <vt:lpstr>Region Östergötland</vt:lpstr>
      <vt:lpstr>Introduktion till Cosmic Link</vt:lpstr>
      <vt:lpstr>Vad är Cosmic Link</vt:lpstr>
      <vt:lpstr>Samordnad vård och omsorgsplanering, Patientens delaktighet är central</vt:lpstr>
      <vt:lpstr>Inmeddelande</vt:lpstr>
      <vt:lpstr>Inmeddelande i Cosmic</vt:lpstr>
      <vt:lpstr>Inmeddelande i Cosmic</vt:lpstr>
      <vt:lpstr>Samtycke</vt:lpstr>
      <vt:lpstr>Slutenvård</vt:lpstr>
      <vt:lpstr>Inskrivningsmeddelande </vt:lpstr>
      <vt:lpstr>Inskrivningsmeddelande</vt:lpstr>
      <vt:lpstr>Preliminärt utskrivningsdatum </vt:lpstr>
      <vt:lpstr>Mätpunkter för betalningsansvar</vt:lpstr>
      <vt:lpstr>Utskrivningsmeddelande</vt:lpstr>
      <vt:lpstr>Fast ämnesrubrik</vt:lpstr>
      <vt:lpstr>Utskrivningsplan</vt:lpstr>
      <vt:lpstr>Utskrivningsplan</vt:lpstr>
      <vt:lpstr>Journal</vt:lpstr>
      <vt:lpstr>Planering</vt:lpstr>
      <vt:lpstr>Avsluta ärende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Hellman Jessica</cp:lastModifiedBy>
  <cp:revision>169</cp:revision>
  <dcterms:created xsi:type="dcterms:W3CDTF">2022-01-31T12:20:33Z</dcterms:created>
  <dcterms:modified xsi:type="dcterms:W3CDTF">2025-09-25T14:41:31Z</dcterms:modified>
</cp:coreProperties>
</file>